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8" r:id="rId1"/>
  </p:sldMasterIdLst>
  <p:notesMasterIdLst>
    <p:notesMasterId r:id="rId20"/>
  </p:notesMasterIdLst>
  <p:sldIdLst>
    <p:sldId id="256" r:id="rId2"/>
    <p:sldId id="348" r:id="rId3"/>
    <p:sldId id="309" r:id="rId4"/>
    <p:sldId id="310" r:id="rId5"/>
    <p:sldId id="311" r:id="rId6"/>
    <p:sldId id="312" r:id="rId7"/>
    <p:sldId id="313" r:id="rId8"/>
    <p:sldId id="315" r:id="rId9"/>
    <p:sldId id="334" r:id="rId10"/>
    <p:sldId id="347" r:id="rId11"/>
    <p:sldId id="345" r:id="rId12"/>
    <p:sldId id="346" r:id="rId13"/>
    <p:sldId id="319" r:id="rId14"/>
    <p:sldId id="321" r:id="rId15"/>
    <p:sldId id="337" r:id="rId16"/>
    <p:sldId id="344" r:id="rId17"/>
    <p:sldId id="339" r:id="rId18"/>
    <p:sldId id="34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24" autoAdjust="0"/>
    <p:restoredTop sz="85086" autoAdjust="0"/>
  </p:normalViewPr>
  <p:slideViewPr>
    <p:cSldViewPr snapToGrid="0">
      <p:cViewPr varScale="1">
        <p:scale>
          <a:sx n="57" d="100"/>
          <a:sy n="57" d="100"/>
        </p:scale>
        <p:origin x="-654" y="-96"/>
      </p:cViewPr>
      <p:guideLst>
        <p:guide orient="horz" pos="2160"/>
        <p:guide pos="3840"/>
      </p:guideLst>
    </p:cSldViewPr>
  </p:slideViewPr>
  <p:notesTextViewPr>
    <p:cViewPr>
      <p:scale>
        <a:sx n="1" d="1"/>
        <a:sy n="1" d="1"/>
      </p:scale>
      <p:origin x="0" y="0"/>
    </p:cViewPr>
  </p:notesTextViewPr>
  <p:sorterViewPr>
    <p:cViewPr>
      <p:scale>
        <a:sx n="66" d="100"/>
        <a:sy n="66" d="100"/>
      </p:scale>
      <p:origin x="0" y="6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C66BE1-7C3D-C74A-8832-65F010122416}" type="datetimeFigureOut">
              <a:rPr lang="fr-FR" smtClean="0"/>
              <a:pPr/>
              <a:t>06/01/2016</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1C117-734E-AA42-A3A9-FB4982916E31}" type="slidenum">
              <a:rPr lang="fr-FR" smtClean="0"/>
              <a:pPr/>
              <a:t>‹N°›</a:t>
            </a:fld>
            <a:endParaRPr lang="fr-FR"/>
          </a:p>
        </p:txBody>
      </p:sp>
    </p:spTree>
    <p:extLst>
      <p:ext uri="{BB962C8B-B14F-4D97-AF65-F5344CB8AC3E}">
        <p14:creationId xmlns:p14="http://schemas.microsoft.com/office/powerpoint/2010/main" xmlns="" val="30146114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789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La maîtrise de chaque domaine ne peut être compensée par la maîtrise d’un autre domaine.</a:t>
            </a:r>
          </a:p>
          <a:p>
            <a:pPr eaLnBrk="1" hangingPunct="1">
              <a:spcBef>
                <a:spcPct val="0"/>
              </a:spcBef>
            </a:pPr>
            <a:r>
              <a:rPr lang="fr-FR" dirty="0" smtClean="0"/>
              <a:t>Les quatre « objectifs de connaissances et de compétences pour la maîtrise du socle commun » du domaine 1 ne sont pas compensables entre eux.</a:t>
            </a:r>
          </a:p>
          <a:p>
            <a:pPr eaLnBrk="1" hangingPunct="1">
              <a:spcBef>
                <a:spcPct val="0"/>
              </a:spcBef>
            </a:pPr>
            <a:r>
              <a:rPr lang="fr-FR" b="1" dirty="0" smtClean="0"/>
              <a:t>Bilans de fin de cycle</a:t>
            </a:r>
            <a:r>
              <a:rPr lang="fr-FR" dirty="0" smtClean="0"/>
              <a:t>  qui comprennent « une évaluation du niveau de maîtrise de chacun des domaines et de chacune des composantes du premier domaine du socle commun de connaissances, de compétences et de culture », c'est-à-dire des 4 composantes du domaine 1 </a:t>
            </a:r>
            <a:r>
              <a:rPr lang="fr-FR" i="1" dirty="0" smtClean="0"/>
              <a:t>les langages pour penser et communiquer</a:t>
            </a:r>
            <a:r>
              <a:rPr lang="fr-FR" dirty="0" smtClean="0"/>
              <a:t>.</a:t>
            </a:r>
          </a:p>
          <a:p>
            <a:pPr eaLnBrk="1" hangingPunct="1">
              <a:spcBef>
                <a:spcPct val="0"/>
              </a:spcBef>
            </a:pPr>
            <a:r>
              <a:rPr lang="fr-FR" b="1" dirty="0" smtClean="0"/>
              <a:t>D’où les huit domaines dont parle la ministre.</a:t>
            </a:r>
          </a:p>
          <a:p>
            <a:pPr eaLnBrk="1" hangingPunct="1">
              <a:spcBef>
                <a:spcPct val="0"/>
              </a:spcBef>
            </a:pPr>
            <a:endParaRPr lang="fr-FR" b="1" dirty="0" smtClean="0"/>
          </a:p>
        </p:txBody>
      </p:sp>
      <p:sp>
        <p:nvSpPr>
          <p:cNvPr id="3789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030138-E3C0-4E3F-9E08-46E0910E8339}" type="slidenum">
              <a:rPr lang="fr-FR" smtClean="0"/>
              <a:pPr/>
              <a:t>2</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40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L’objectif de tout accompagnement est de développer l’autonomie de l’accompagné.</a:t>
            </a:r>
          </a:p>
          <a:p>
            <a:pPr eaLnBrk="1" hangingPunct="1">
              <a:spcBef>
                <a:spcPct val="0"/>
              </a:spcBef>
            </a:pPr>
            <a:r>
              <a:rPr lang="fr-FR" dirty="0" smtClean="0"/>
              <a:t>Personnaliser n’est pas individualiser, mais tenir compte du fait que les élèves sont des personnes, avec des acquis et un potentiel, et les faire agir en interaction avec d’autres personnes.</a:t>
            </a:r>
          </a:p>
          <a:p>
            <a:pPr eaLnBrk="1" hangingPunct="1">
              <a:spcBef>
                <a:spcPct val="0"/>
              </a:spcBef>
            </a:pPr>
            <a:r>
              <a:rPr lang="fr-FR" dirty="0" smtClean="0"/>
              <a:t>Faire une heure d’AP n’est pas « sacrifier » une heure de cours, mais investir un temps pour rendre plus efficace les autres moments du cours.</a:t>
            </a:r>
          </a:p>
        </p:txBody>
      </p:sp>
      <p:sp>
        <p:nvSpPr>
          <p:cNvPr id="4403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42078A-F72F-4AE5-8151-2191B1F4394A}" type="slidenum">
              <a:rPr lang="fr-FR" smtClean="0"/>
              <a:pPr/>
              <a:t>11</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dirty="0" smtClean="0"/>
              <a:t>Il faut 4 h d’enseignements complémentaires (cumul de l’AP et des EPI) : 1 h AP + 3 h EPI ou 2 h AP + 2 h EPI. La répartition AP-EPI doit être identique pour tous les élèves d’un même niveau de classe.</a:t>
            </a:r>
          </a:p>
          <a:p>
            <a:pPr eaLnBrk="1" hangingPunct="1">
              <a:spcBef>
                <a:spcPct val="0"/>
              </a:spcBef>
            </a:pPr>
            <a:r>
              <a:rPr lang="fr-FR" dirty="0" smtClean="0"/>
              <a:t>Un exposé pourra être la réalisation finale d’un EPI.</a:t>
            </a:r>
          </a:p>
          <a:p>
            <a:pPr eaLnBrk="1" hangingPunct="1">
              <a:spcBef>
                <a:spcPct val="0"/>
              </a:spcBef>
            </a:pPr>
            <a:r>
              <a:rPr lang="fr-FR" dirty="0" smtClean="0"/>
              <a:t>Pour rappel, pas d’EPI en 6</a:t>
            </a:r>
            <a:r>
              <a:rPr lang="fr-FR" baseline="30000" dirty="0" smtClean="0"/>
              <a:t>e</a:t>
            </a:r>
            <a:r>
              <a:rPr lang="fr-FR" dirty="0" smtClean="0"/>
              <a:t>.</a:t>
            </a:r>
          </a:p>
        </p:txBody>
      </p:sp>
      <p:sp>
        <p:nvSpPr>
          <p:cNvPr id="450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CC1052-887E-4CD0-9128-3283717DDF86}" type="slidenum">
              <a:rPr lang="fr-FR" smtClean="0"/>
              <a:pPr/>
              <a:t>12</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71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Il n’y a pas d’enseignement de complément pour les EPI portant sur les langues étrangères ou le monde économique et professionnel.</a:t>
            </a:r>
          </a:p>
          <a:p>
            <a:pPr eaLnBrk="1" hangingPunct="1">
              <a:spcBef>
                <a:spcPct val="0"/>
              </a:spcBef>
            </a:pPr>
            <a:endParaRPr lang="fr-FR" smtClean="0"/>
          </a:p>
        </p:txBody>
      </p:sp>
      <p:sp>
        <p:nvSpPr>
          <p:cNvPr id="4710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7ABF9E-86DE-4F45-8213-D7C6A9A6516B}" type="slidenum">
              <a:rPr lang="fr-FR" smtClean="0"/>
              <a:pPr/>
              <a:t>15</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42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smtClean="0"/>
              <a:t>Un point nouveau : la co-intervention</a:t>
            </a:r>
          </a:p>
        </p:txBody>
      </p:sp>
      <p:sp>
        <p:nvSpPr>
          <p:cNvPr id="542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078C4E-D0FB-40F4-AB98-F55457CA3056}" type="slidenum">
              <a:rPr lang="fr-FR" smtClean="0"/>
              <a:pPr/>
              <a:t>16</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81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b="1" dirty="0" smtClean="0"/>
              <a:t>Bilans de fin de cycle</a:t>
            </a:r>
            <a:r>
              <a:rPr lang="fr-FR" dirty="0" smtClean="0"/>
              <a:t>  qui comprennent « une évaluation du niveau de maîtrise de chacun des domaines et de chacune des composantes du premier domaine du socle commun de connaissances, de compétences et de culture », c'est-à-dire des 4 composantes du domaine 1 </a:t>
            </a:r>
            <a:r>
              <a:rPr lang="fr-FR" i="1" dirty="0" smtClean="0"/>
              <a:t>les langages pour penser et communiquer</a:t>
            </a:r>
            <a:r>
              <a:rPr lang="fr-FR" dirty="0" smtClean="0"/>
              <a:t>. (maitrise insuffisante, fragile, satisfaisante, très bonne maitrise</a:t>
            </a:r>
            <a:r>
              <a:rPr lang="fr-FR" dirty="0" smtClean="0"/>
              <a:t>). </a:t>
            </a:r>
            <a:r>
              <a:rPr lang="fr-FR" sz="1200" kern="1200" dirty="0" smtClean="0">
                <a:solidFill>
                  <a:schemeClr val="tx1"/>
                </a:solidFill>
                <a:latin typeface="+mn-lt"/>
                <a:ea typeface="+mn-ea"/>
                <a:cs typeface="+mn-cs"/>
              </a:rPr>
              <a:t>Des points supplémentaires sont accordés aux candidats ayant suivi </a:t>
            </a:r>
            <a:r>
              <a:rPr lang="fr-FR" sz="1200" b="1" kern="1200" dirty="0" smtClean="0">
                <a:solidFill>
                  <a:schemeClr val="tx1"/>
                </a:solidFill>
                <a:latin typeface="+mn-lt"/>
                <a:ea typeface="+mn-ea"/>
                <a:cs typeface="+mn-cs"/>
              </a:rPr>
              <a:t>un enseignement de complément</a:t>
            </a:r>
            <a:r>
              <a:rPr lang="fr-FR" sz="1200" kern="1200" dirty="0" smtClean="0">
                <a:solidFill>
                  <a:schemeClr val="tx1"/>
                </a:solidFill>
                <a:latin typeface="+mn-lt"/>
                <a:ea typeface="+mn-ea"/>
                <a:cs typeface="+mn-cs"/>
              </a:rPr>
              <a:t> selon le niveau qu’ils ont acquis à la fin du cycle 4 au regard des objectifs d’apprentissage de cet enseignement : </a:t>
            </a:r>
          </a:p>
          <a:p>
            <a:r>
              <a:rPr lang="fr-FR" sz="1200" kern="1200" dirty="0" smtClean="0">
                <a:solidFill>
                  <a:schemeClr val="tx1"/>
                </a:solidFill>
                <a:latin typeface="+mn-lt"/>
                <a:ea typeface="+mn-ea"/>
                <a:cs typeface="+mn-cs"/>
              </a:rPr>
              <a:t>10 point si les objectifs d’apprentissage du cycle sont atteints ; </a:t>
            </a:r>
          </a:p>
          <a:p>
            <a:pPr lvl="0"/>
            <a:r>
              <a:rPr lang="fr-FR" sz="1200" kern="1200" dirty="0" smtClean="0">
                <a:solidFill>
                  <a:schemeClr val="tx1"/>
                </a:solidFill>
                <a:latin typeface="+mn-lt"/>
                <a:ea typeface="+mn-ea"/>
                <a:cs typeface="+mn-cs"/>
              </a:rPr>
              <a:t>20 points si les objectifs d’apprentissage du cycle sont dépassés. </a:t>
            </a:r>
          </a:p>
          <a:p>
            <a:r>
              <a:rPr lang="fr-FR" sz="1200" kern="1200" dirty="0" smtClean="0">
                <a:solidFill>
                  <a:schemeClr val="tx1"/>
                </a:solidFill>
                <a:latin typeface="+mn-lt"/>
                <a:ea typeface="+mn-ea"/>
                <a:cs typeface="+mn-cs"/>
              </a:rPr>
              <a:t>Le niveau atteint est apprécié par l’enseignant ayant eu en charge l’enseignement de complément suivi par l’élève. </a:t>
            </a:r>
          </a:p>
          <a:p>
            <a:endParaRPr lang="fr-FR" altLang="fr-FR" dirty="0" smtClean="0">
              <a:latin typeface="Arial" charset="0"/>
              <a:cs typeface="Arial" charset="0"/>
            </a:endParaRPr>
          </a:p>
        </p:txBody>
      </p:sp>
      <p:sp>
        <p:nvSpPr>
          <p:cNvPr id="4813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4CA850-12E3-4744-9239-EA49558AE6B4}" type="slidenum">
              <a:rPr lang="fr-FR" altLang="fr-FR" smtClean="0">
                <a:ea typeface="ＭＳ Ｐゴシック" pitchFamily="34" charset="-128"/>
              </a:rPr>
              <a:pPr/>
              <a:t>17</a:t>
            </a:fld>
            <a:endParaRPr lang="fr-FR" altLang="fr-FR"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32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b="1" smtClean="0"/>
              <a:t>Calendrier à présenter. </a:t>
            </a:r>
          </a:p>
          <a:p>
            <a:r>
              <a:rPr lang="fr-FR" smtClean="0"/>
              <a:t>Le travail sur la future organisation pédagogique de chaque collège doit se faire entre novembre et janvier.</a:t>
            </a:r>
          </a:p>
        </p:txBody>
      </p:sp>
      <p:sp>
        <p:nvSpPr>
          <p:cNvPr id="532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F9FFDC-9D6A-4AEF-8428-9C044F978940}" type="slidenum">
              <a:rPr lang="fr-FR" smtClean="0"/>
              <a:pPr/>
              <a:t>18</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dirty="0" smtClean="0"/>
              <a:t>Le guide pour la mise en œuvre du PEAC reste d’actualité</a:t>
            </a:r>
            <a:r>
              <a:rPr lang="fr-FR" baseline="0" dirty="0" smtClean="0"/>
              <a:t> (http://cache.media.education.gouv.fr/file/12_Decembre/43/1/Guide-parcours-EAC_288431.pdf).</a:t>
            </a:r>
            <a:endParaRPr lang="fr-FR" dirty="0" smtClean="0"/>
          </a:p>
          <a:p>
            <a:r>
              <a:rPr lang="fr-FR" dirty="0" smtClean="0"/>
              <a:t>Le programme d’EMC portant sur 3 ans (programme de cycle), les thématiques sur lesquelles portera l’épreuve d’EMC au DNB seront précisées</a:t>
            </a:r>
            <a:r>
              <a:rPr lang="fr-FR" baseline="0" dirty="0" smtClean="0"/>
              <a:t> dans une note de service à venir.</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3</a:t>
            </a:fld>
            <a:endParaRPr lang="fr-FR"/>
          </a:p>
        </p:txBody>
      </p:sp>
    </p:spTree>
    <p:extLst>
      <p:ext uri="{BB962C8B-B14F-4D97-AF65-F5344CB8AC3E}">
        <p14:creationId xmlns:p14="http://schemas.microsoft.com/office/powerpoint/2010/main" xmlns="" val="162702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dirty="0" smtClean="0"/>
              <a:t>Présentation sur </a:t>
            </a:r>
            <a:r>
              <a:rPr lang="fr-FR" dirty="0" err="1" smtClean="0"/>
              <a:t>education.gouv</a:t>
            </a:r>
            <a:r>
              <a:rPr lang="fr-FR" dirty="0" smtClean="0"/>
              <a:t> : http://www.education.gouv.fr/cid90823/mobilises-pour-les-valeurs-de-la-republique-a-l-ecole-l-enseignement-moral-et-civique-publie-au-bulletin-officiel.html&amp;xtmc=enseignementmoraletcivique&amp;xtnp=1&amp;xtcr=3</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4</a:t>
            </a:fld>
            <a:endParaRPr lang="fr-FR"/>
          </a:p>
        </p:txBody>
      </p:sp>
    </p:spTree>
    <p:extLst>
      <p:ext uri="{BB962C8B-B14F-4D97-AF65-F5344CB8AC3E}">
        <p14:creationId xmlns:p14="http://schemas.microsoft.com/office/powerpoint/2010/main" xmlns="" val="6171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dirty="0" smtClean="0"/>
              <a:t>Présentation sur </a:t>
            </a:r>
            <a:r>
              <a:rPr lang="fr-FR" dirty="0" err="1" smtClean="0"/>
              <a:t>education.gouv</a:t>
            </a:r>
            <a:r>
              <a:rPr lang="fr-FR" dirty="0" smtClean="0"/>
              <a:t> : http://www.education.gouv.fr/cid83948/le-parcours-avenir.html&amp;xtmc=parcoursavenir&amp;xtnp=1&amp;xtcr=1</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5</a:t>
            </a:fld>
            <a:endParaRPr lang="fr-FR"/>
          </a:p>
        </p:txBody>
      </p:sp>
    </p:spTree>
    <p:extLst>
      <p:ext uri="{BB962C8B-B14F-4D97-AF65-F5344CB8AC3E}">
        <p14:creationId xmlns:p14="http://schemas.microsoft.com/office/powerpoint/2010/main" xmlns="" val="830755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r>
              <a:rPr lang="fr-FR" smtClean="0"/>
              <a:t>Présentation sur education.gouv : http://www.education.gouv.fr/cid20725/l-education-artistique-et-culturelle.html&amp;xtmc=educationartistique&amp;xtnp=1&amp;xtcr=1</a:t>
            </a:r>
          </a:p>
        </p:txBody>
      </p:sp>
      <p:sp>
        <p:nvSpPr>
          <p:cNvPr id="4" name="Espace réservé du numéro de diapositive 3"/>
          <p:cNvSpPr>
            <a:spLocks noGrp="1"/>
          </p:cNvSpPr>
          <p:nvPr>
            <p:ph type="sldNum" sz="quarter" idx="5"/>
          </p:nvPr>
        </p:nvSpPr>
        <p:spPr/>
        <p:txBody>
          <a:bodyPr/>
          <a:lstStyle/>
          <a:p>
            <a:pPr>
              <a:defRPr/>
            </a:pPr>
            <a:fld id="{3BB69E48-D7B3-4092-A5E9-B05CE28B84F3}" type="slidenum">
              <a:rPr lang="fr-FR" smtClean="0"/>
              <a:pPr>
                <a:defRPr/>
              </a:pPr>
              <a:t>6</a:t>
            </a:fld>
            <a:endParaRPr lang="fr-FR"/>
          </a:p>
        </p:txBody>
      </p:sp>
    </p:spTree>
    <p:extLst>
      <p:ext uri="{BB962C8B-B14F-4D97-AF65-F5344CB8AC3E}">
        <p14:creationId xmlns:p14="http://schemas.microsoft.com/office/powerpoint/2010/main" xmlns="" val="72650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dirty="0" smtClean="0"/>
              <a:t>Des ressources pédagogiques</a:t>
            </a:r>
            <a:r>
              <a:rPr lang="fr-FR" baseline="0" dirty="0" smtClean="0"/>
              <a:t> sont en cours d’élaboration pour le site </a:t>
            </a:r>
            <a:r>
              <a:rPr lang="fr-FR" baseline="0" dirty="0" err="1" smtClean="0"/>
              <a:t>éduscol</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7</a:t>
            </a:fld>
            <a:endParaRPr lang="fr-FR"/>
          </a:p>
        </p:txBody>
      </p:sp>
    </p:spTree>
    <p:extLst>
      <p:ext uri="{BB962C8B-B14F-4D97-AF65-F5344CB8AC3E}">
        <p14:creationId xmlns:p14="http://schemas.microsoft.com/office/powerpoint/2010/main" xmlns="" val="1944388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lstStyle/>
          <a:p>
            <a:r>
              <a:rPr lang="fr-FR" dirty="0" smtClean="0"/>
              <a:t>En préparation</a:t>
            </a:r>
            <a:r>
              <a:rPr lang="fr-FR" baseline="0" dirty="0" smtClean="0"/>
              <a:t> de la rentrée 2016, le conseil pédagogique formulera des propositions sur l’organisation pédagogique des programmes de cycles et sur la répartition de la dotation horaire supplémentaire.</a:t>
            </a:r>
          </a:p>
          <a:p>
            <a:r>
              <a:rPr lang="fr-FR" baseline="0" dirty="0" smtClean="0"/>
              <a:t>Le conseil de classe assurera à compter de la rentrée 2016 le suivi </a:t>
            </a:r>
            <a:r>
              <a:rPr lang="fr-FR" altLang="fr-FR" dirty="0" smtClean="0">
                <a:latin typeface="Calibri" pitchFamily="34" charset="0"/>
                <a:cs typeface="Calibri" pitchFamily="34" charset="0"/>
              </a:rPr>
              <a:t>des acquis des élèves tout au long du cycle et leur évaluation progressive.</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8</a:t>
            </a:fld>
            <a:endParaRPr lang="fr-FR"/>
          </a:p>
        </p:txBody>
      </p:sp>
    </p:spTree>
    <p:extLst>
      <p:ext uri="{BB962C8B-B14F-4D97-AF65-F5344CB8AC3E}">
        <p14:creationId xmlns:p14="http://schemas.microsoft.com/office/powerpoint/2010/main" xmlns="" val="1079381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lstStyle/>
          <a:p>
            <a:pPr eaLnBrk="1" fontAlgn="auto" hangingPunct="1">
              <a:spcBef>
                <a:spcPts val="0"/>
              </a:spcBef>
              <a:spcAft>
                <a:spcPts val="0"/>
              </a:spcAft>
              <a:defRPr/>
            </a:pPr>
            <a:r>
              <a:rPr lang="fr-FR" dirty="0" smtClean="0"/>
              <a:t>La répartition entre AP et EPI doit être la même pour tous les élèves d’un même niveau de classe.</a:t>
            </a:r>
          </a:p>
          <a:p>
            <a:pPr>
              <a:defRPr/>
            </a:pPr>
            <a:r>
              <a:rPr lang="fr-FR" dirty="0" smtClean="0">
                <a:solidFill>
                  <a:schemeClr val="accent6">
                    <a:lumMod val="60000"/>
                    <a:lumOff val="40000"/>
                  </a:schemeClr>
                </a:solidFill>
              </a:rPr>
              <a:t>Le choix des heures consacrées aux enseignements complémentaires est fait au sein de l’établissement, en respectant l’</a:t>
            </a:r>
            <a:r>
              <a:rPr lang="fr-FR" b="1" dirty="0" smtClean="0">
                <a:solidFill>
                  <a:srgbClr val="00B050"/>
                </a:solidFill>
              </a:rPr>
              <a:t>équité</a:t>
            </a:r>
            <a:r>
              <a:rPr lang="fr-FR" dirty="0" smtClean="0">
                <a:solidFill>
                  <a:schemeClr val="accent6">
                    <a:lumMod val="60000"/>
                    <a:lumOff val="40000"/>
                  </a:schemeClr>
                </a:solidFill>
              </a:rPr>
              <a:t> pour tous les élèves d’un même niveau.</a:t>
            </a:r>
          </a:p>
          <a:p>
            <a:pPr eaLnBrk="1" fontAlgn="auto" hangingPunct="1">
              <a:spcBef>
                <a:spcPts val="0"/>
              </a:spcBef>
              <a:spcAft>
                <a:spcPts val="0"/>
              </a:spcAft>
              <a:defRPr/>
            </a:pPr>
            <a:r>
              <a:rPr lang="fr-FR" dirty="0" smtClean="0"/>
              <a:t>Décret sur l’organisation des enseignements au collège : décret n° 2015-544 du 19-5-2015 - J.O. du 20-5-2015, BO n°22 du 28 mai 2015</a:t>
            </a:r>
          </a:p>
          <a:p>
            <a:pPr eaLnBrk="1" fontAlgn="auto" hangingPunct="1">
              <a:spcBef>
                <a:spcPts val="0"/>
              </a:spcBef>
              <a:spcAft>
                <a:spcPts val="0"/>
              </a:spcAft>
              <a:defRPr/>
            </a:pPr>
            <a:endParaRPr lang="fr-FR" dirty="0"/>
          </a:p>
        </p:txBody>
      </p:sp>
      <p:sp>
        <p:nvSpPr>
          <p:cNvPr id="4198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6FA2C8-ECC0-4D89-830F-88486EC4953B}" type="slidenum">
              <a:rPr lang="fr-FR" smtClean="0"/>
              <a:pPr/>
              <a:t>9</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30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La lecture verticale qui s’impose pour « embrasser » l’ensemble des disciplines. On obtient bien 26 h qu’il convient de décomposer en 23+3 en 6</a:t>
            </a:r>
            <a:r>
              <a:rPr lang="fr-FR" baseline="30000" dirty="0" smtClean="0"/>
              <a:t>e</a:t>
            </a:r>
            <a:r>
              <a:rPr lang="fr-FR" dirty="0" smtClean="0"/>
              <a:t> et 22+4 pour chaque année du cycle 4.</a:t>
            </a:r>
          </a:p>
        </p:txBody>
      </p:sp>
      <p:sp>
        <p:nvSpPr>
          <p:cNvPr id="4301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2274AA-96F1-4A93-AC08-CB2FCA853243}" type="slidenum">
              <a:rPr lang="fr-FR" smtClean="0"/>
              <a:pPr/>
              <a:t>10</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p:nvSpPr>
        <p:spPr>
          <a:xfrm>
            <a:off x="1" y="260350"/>
            <a:ext cx="3503084" cy="6597650"/>
          </a:xfrm>
          <a:prstGeom prst="rect">
            <a:avLst/>
          </a:prstGeom>
          <a:gradFill flip="none" rotWithShape="1">
            <a:gsLst>
              <a:gs pos="0">
                <a:schemeClr val="bg1">
                  <a:lumMod val="95000"/>
                </a:schemeClr>
              </a:gs>
              <a:gs pos="55000">
                <a:schemeClr val="bg1">
                  <a:lumMod val="85000"/>
                </a:schemeClr>
              </a:gs>
              <a:gs pos="48000">
                <a:schemeClr val="bg1"/>
              </a:gs>
              <a:gs pos="18000">
                <a:schemeClr val="bg1"/>
              </a:gs>
              <a:gs pos="100000">
                <a:schemeClr val="bg1">
                  <a:lumMod val="8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ZoneTexte 12"/>
          <p:cNvSpPr txBox="1">
            <a:spLocks noChangeArrowheads="1"/>
          </p:cNvSpPr>
          <p:nvPr/>
        </p:nvSpPr>
        <p:spPr bwMode="auto">
          <a:xfrm>
            <a:off x="8784168" y="5949950"/>
            <a:ext cx="2783417" cy="368300"/>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fr-FR" u="sng" smtClean="0"/>
              <a:t>www.ac-dijon.fr</a:t>
            </a:r>
          </a:p>
        </p:txBody>
      </p:sp>
      <p:pic>
        <p:nvPicPr>
          <p:cNvPr id="6" name="Picture 2" descr="N:\Charte graphique\logothèque\académie de dijon\Logo complet - nv\png\Logo-complet-violet.png"/>
          <p:cNvPicPr>
            <a:picLocks noChangeAspect="1" noChangeArrowheads="1"/>
          </p:cNvPicPr>
          <p:nvPr/>
        </p:nvPicPr>
        <p:blipFill>
          <a:blip r:embed="rId2" cstate="print"/>
          <a:srcRect/>
          <a:stretch>
            <a:fillRect/>
          </a:stretch>
        </p:blipFill>
        <p:spPr bwMode="auto">
          <a:xfrm>
            <a:off x="239184" y="3736975"/>
            <a:ext cx="3073401" cy="2413000"/>
          </a:xfrm>
          <a:prstGeom prst="rect">
            <a:avLst/>
          </a:prstGeom>
          <a:noFill/>
          <a:ln w="9525">
            <a:noFill/>
            <a:miter lim="800000"/>
            <a:headEnd/>
            <a:tailEnd/>
          </a:ln>
        </p:spPr>
      </p:pic>
      <p:sp>
        <p:nvSpPr>
          <p:cNvPr id="3" name="Sous-titre 2"/>
          <p:cNvSpPr>
            <a:spLocks noGrp="1"/>
          </p:cNvSpPr>
          <p:nvPr>
            <p:ph type="subTitle" idx="1"/>
          </p:nvPr>
        </p:nvSpPr>
        <p:spPr>
          <a:xfrm>
            <a:off x="3983767" y="3356992"/>
            <a:ext cx="7680853" cy="2281808"/>
          </a:xfrm>
        </p:spPr>
        <p:txBody>
          <a:bodyPr/>
          <a:lstStyle>
            <a:lvl1pPr marL="0" indent="0" algn="ctr">
              <a:buNone/>
              <a:defRPr b="1">
                <a:solidFill>
                  <a:srgbClr val="7545A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dirty="0"/>
          </a:p>
        </p:txBody>
      </p:sp>
      <p:sp>
        <p:nvSpPr>
          <p:cNvPr id="2" name="Titre 1"/>
          <p:cNvSpPr>
            <a:spLocks noGrp="1"/>
          </p:cNvSpPr>
          <p:nvPr>
            <p:ph type="ctrTitle"/>
          </p:nvPr>
        </p:nvSpPr>
        <p:spPr>
          <a:xfrm>
            <a:off x="5694" y="260651"/>
            <a:ext cx="12186308" cy="2520281"/>
          </a:xfrm>
          <a:gradFill>
            <a:gsLst>
              <a:gs pos="0">
                <a:srgbClr val="9E1F63"/>
              </a:gs>
              <a:gs pos="32000">
                <a:srgbClr val="9E1F63"/>
              </a:gs>
              <a:gs pos="100000">
                <a:schemeClr val="bg1">
                  <a:lumMod val="85000"/>
                </a:schemeClr>
              </a:gs>
            </a:gsLst>
            <a:lin ang="5400000" scaled="0"/>
          </a:gradFill>
        </p:spPr>
        <p:txBody>
          <a:bodyPr>
            <a:normAutofit/>
          </a:bodyPr>
          <a:lstStyle>
            <a:lvl1pPr algn="ctr">
              <a:defRPr sz="4400"/>
            </a:lvl1pPr>
          </a:lstStyle>
          <a:p>
            <a:r>
              <a:rPr lang="fr-FR" smtClean="0"/>
              <a:t>Cliquez pour modifier le style du titre</a:t>
            </a:r>
            <a:endParaRPr lang="fr-FR" dirty="0"/>
          </a:p>
        </p:txBody>
      </p:sp>
      <p:sp>
        <p:nvSpPr>
          <p:cNvPr id="7" name="Espace réservé de la date 6"/>
          <p:cNvSpPr>
            <a:spLocks noGrp="1"/>
          </p:cNvSpPr>
          <p:nvPr>
            <p:ph type="dt" sz="half" idx="10"/>
          </p:nvPr>
        </p:nvSpPr>
        <p:spPr/>
        <p:txBody>
          <a:bodyPr/>
          <a:lstStyle>
            <a:lvl1pPr>
              <a:defRPr/>
            </a:lvl1pPr>
          </a:lstStyle>
          <a:p>
            <a:fld id="{534E2C9E-4B1E-422C-BAF6-6DA749C95D2D}" type="datetime1">
              <a:rPr lang="fr-FR" smtClean="0"/>
              <a:pPr/>
              <a:t>06/01/2016</a:t>
            </a:fld>
            <a:endParaRPr lang="fr-FR"/>
          </a:p>
        </p:txBody>
      </p:sp>
      <p:sp>
        <p:nvSpPr>
          <p:cNvPr id="8" name="Espace réservé du pied de page 7"/>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9" name="Espace réservé du numéro de diapositive 8"/>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92770714-DC03-4895-878E-AD1658E7BA73}" type="datetime1">
              <a:rPr lang="fr-FR" smtClean="0"/>
              <a:pPr/>
              <a:t>06/01/2016</a:t>
            </a:fld>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6"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1"/>
            <a:ext cx="27432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609600" y="274641"/>
            <a:ext cx="80264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050BABE0-6098-45F0-B5AA-DA49FEAB7BB5}" type="datetime1">
              <a:rPr lang="fr-FR" smtClean="0"/>
              <a:pPr/>
              <a:t>06/01/2016</a:t>
            </a:fld>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6"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re et diagramme ou organigramme">
    <p:spTree>
      <p:nvGrpSpPr>
        <p:cNvPr id="1" name=""/>
        <p:cNvGrpSpPr/>
        <p:nvPr/>
      </p:nvGrpSpPr>
      <p:grpSpPr>
        <a:xfrm>
          <a:off x="0" y="0"/>
          <a:ext cx="0" cy="0"/>
          <a:chOff x="0" y="0"/>
          <a:chExt cx="0" cy="0"/>
        </a:xfrm>
      </p:grpSpPr>
      <p:sp>
        <p:nvSpPr>
          <p:cNvPr id="2" name="Titre 1"/>
          <p:cNvSpPr>
            <a:spLocks noGrp="1"/>
          </p:cNvSpPr>
          <p:nvPr>
            <p:ph type="title"/>
          </p:nvPr>
        </p:nvSpPr>
        <p:spPr>
          <a:xfrm>
            <a:off x="624418" y="115888"/>
            <a:ext cx="10957983" cy="1225550"/>
          </a:xfrm>
        </p:spPr>
        <p:txBody>
          <a:bodyPr/>
          <a:lstStyle/>
          <a:p>
            <a:r>
              <a:rPr lang="fr-FR" smtClean="0"/>
              <a:t>Modifiez le style du titre</a:t>
            </a:r>
            <a:endParaRPr lang="fr-FR"/>
          </a:p>
        </p:txBody>
      </p:sp>
      <p:sp>
        <p:nvSpPr>
          <p:cNvPr id="3" name="Espace réservé du graphique SmartArt 2"/>
          <p:cNvSpPr>
            <a:spLocks noGrp="1"/>
          </p:cNvSpPr>
          <p:nvPr>
            <p:ph type="dgm" idx="1"/>
          </p:nvPr>
        </p:nvSpPr>
        <p:spPr>
          <a:xfrm>
            <a:off x="609601" y="1773238"/>
            <a:ext cx="10767484" cy="3752850"/>
          </a:xfrm>
        </p:spPr>
        <p:txBody>
          <a:bodyPr/>
          <a:lstStyle/>
          <a:p>
            <a:pPr lvl="0"/>
            <a:endParaRPr lang="fr-FR" noProof="0"/>
          </a:p>
        </p:txBody>
      </p:sp>
      <p:sp>
        <p:nvSpPr>
          <p:cNvPr id="4" name="Espace réservé du numéro de diapositive 3"/>
          <p:cNvSpPr>
            <a:spLocks noGrp="1"/>
          </p:cNvSpPr>
          <p:nvPr>
            <p:ph type="sldNum" sz="quarter" idx="10"/>
          </p:nvPr>
        </p:nvSpPr>
        <p:spPr>
          <a:xfrm>
            <a:off x="10223501" y="6396038"/>
            <a:ext cx="1248833" cy="457200"/>
          </a:xfrm>
        </p:spPr>
        <p:txBody>
          <a:bodyPr/>
          <a:lstStyle>
            <a:lvl1pPr fontAlgn="auto">
              <a:spcBef>
                <a:spcPts val="0"/>
              </a:spcBef>
              <a:spcAft>
                <a:spcPts val="0"/>
              </a:spcAft>
              <a:defRPr>
                <a:latin typeface="+mn-lt"/>
              </a:defRPr>
            </a:lvl1pPr>
          </a:lstStyle>
          <a:p>
            <a:pPr>
              <a:defRPr/>
            </a:pPr>
            <a:r>
              <a:rPr lang="fr-FR"/>
              <a:t>&gt;</a:t>
            </a:r>
            <a:r>
              <a:rPr lang="fr-FR" b="1"/>
              <a:t> </a:t>
            </a:r>
            <a:fld id="{CE11183D-1552-430E-8F0E-C3809A527AB6}" type="slidenum">
              <a:rPr lang="fr-FR" b="1"/>
              <a:pPr>
                <a:defRPr/>
              </a:pPr>
              <a:t>‹N°›</a:t>
            </a:fld>
            <a:endParaRPr lang="fr-FR" b="1"/>
          </a:p>
        </p:txBody>
      </p:sp>
      <p:sp>
        <p:nvSpPr>
          <p:cNvPr id="5" name="Espace réservé du pied de page 4"/>
          <p:cNvSpPr>
            <a:spLocks noGrp="1"/>
          </p:cNvSpPr>
          <p:nvPr>
            <p:ph type="ftr" sz="quarter" idx="11"/>
          </p:nvPr>
        </p:nvSpPr>
        <p:spPr>
          <a:xfrm>
            <a:off x="2203451" y="6372226"/>
            <a:ext cx="4064000" cy="296863"/>
          </a:xfrm>
        </p:spPr>
        <p:txBody>
          <a:bodyPr/>
          <a:lstStyle>
            <a:lvl1pPr>
              <a:defRPr>
                <a:solidFill>
                  <a:srgbClr val="000000"/>
                </a:solidFill>
              </a:defRPr>
            </a:lvl1pPr>
          </a:lstStyle>
          <a:p>
            <a:pPr>
              <a:defRPr/>
            </a:pPr>
            <a:r>
              <a:rPr lang="fr-FR" altLang="fr-FR"/>
              <a:t>Direction générale de l'enseignement scolaire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AAC8C45F-FDDE-4E44-AB9C-84ABF2697BC8}" type="datetime1">
              <a:rPr lang="fr-FR" smtClean="0"/>
              <a:pPr/>
              <a:t>06/01/2016</a:t>
            </a:fld>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6"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3"/>
            <a:ext cx="10363200" cy="1362075"/>
          </a:xfrm>
          <a:gradFill>
            <a:gsLst>
              <a:gs pos="0">
                <a:srgbClr val="9E1F63"/>
              </a:gs>
              <a:gs pos="90000">
                <a:schemeClr val="bg1">
                  <a:lumMod val="85000"/>
                </a:schemeClr>
              </a:gs>
              <a:gs pos="100000">
                <a:schemeClr val="bg1">
                  <a:lumMod val="85000"/>
                </a:schemeClr>
              </a:gs>
            </a:gsLst>
            <a:lin ang="16200000" scaled="1"/>
          </a:gradFill>
        </p:spPr>
        <p:txBody>
          <a:bodyPr anchor="t"/>
          <a:lstStyle>
            <a:lvl1pPr algn="l">
              <a:defRPr sz="4000" b="1" cap="all"/>
            </a:lvl1pPr>
          </a:lstStyle>
          <a:p>
            <a:r>
              <a:rPr lang="fr-FR" smtClean="0"/>
              <a:t>Cliquez pour modifier le style du titre</a:t>
            </a:r>
            <a:endParaRPr lang="fr-FR" dirty="0"/>
          </a:p>
        </p:txBody>
      </p:sp>
      <p:sp>
        <p:nvSpPr>
          <p:cNvPr id="3" name="Espace réservé du texte 2"/>
          <p:cNvSpPr>
            <a:spLocks noGrp="1"/>
          </p:cNvSpPr>
          <p:nvPr>
            <p:ph type="body" idx="1"/>
          </p:nvPr>
        </p:nvSpPr>
        <p:spPr>
          <a:xfrm>
            <a:off x="963084" y="1844825"/>
            <a:ext cx="10363200" cy="256207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8D20A95D-437E-4953-BA19-9ED19DC4D657}" type="datetime1">
              <a:rPr lang="fr-FR" smtClean="0"/>
              <a:pPr/>
              <a:t>06/01/2016</a:t>
            </a:fld>
            <a:endParaRPr lang="fr-FR"/>
          </a:p>
        </p:txBody>
      </p:sp>
      <p:sp>
        <p:nvSpPr>
          <p:cNvPr id="5"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6"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fld id="{147AAABB-8CDF-4CB6-9401-C9421892FAF9}" type="datetime1">
              <a:rPr lang="fr-FR" smtClean="0"/>
              <a:pPr/>
              <a:t>06/01/2016</a:t>
            </a:fld>
            <a:endParaRPr lang="fr-FR"/>
          </a:p>
        </p:txBody>
      </p:sp>
      <p:sp>
        <p:nvSpPr>
          <p:cNvPr id="6"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7"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fld id="{5E30E05B-F702-47AA-9A60-A26634849F3B}" type="datetime1">
              <a:rPr lang="fr-FR" smtClean="0"/>
              <a:pPr/>
              <a:t>06/01/2016</a:t>
            </a:fld>
            <a:endParaRPr lang="fr-FR"/>
          </a:p>
        </p:txBody>
      </p:sp>
      <p:sp>
        <p:nvSpPr>
          <p:cNvPr id="8"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9"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fld id="{81855BD9-A0D7-48C2-8FF7-45CB312DA07A}" type="datetime1">
              <a:rPr lang="fr-FR" smtClean="0"/>
              <a:pPr/>
              <a:t>06/01/2016</a:t>
            </a:fld>
            <a:endParaRPr lang="fr-FR"/>
          </a:p>
        </p:txBody>
      </p:sp>
      <p:sp>
        <p:nvSpPr>
          <p:cNvPr id="4"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5"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0B691162-76E9-4B31-8D19-52A192D2D61E}" type="datetime1">
              <a:rPr lang="fr-FR" smtClean="0"/>
              <a:pPr/>
              <a:t>06/01/2016</a:t>
            </a:fld>
            <a:endParaRPr lang="fr-FR"/>
          </a:p>
        </p:txBody>
      </p:sp>
      <p:sp>
        <p:nvSpPr>
          <p:cNvPr id="3"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4"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751853" y="1052739"/>
            <a:ext cx="6815666" cy="5073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2" name="Titre 1"/>
          <p:cNvSpPr>
            <a:spLocks noGrp="1"/>
          </p:cNvSpPr>
          <p:nvPr>
            <p:ph type="title"/>
          </p:nvPr>
        </p:nvSpPr>
        <p:spPr>
          <a:xfrm>
            <a:off x="623393" y="4941168"/>
            <a:ext cx="4011084" cy="1162050"/>
          </a:xfrm>
        </p:spPr>
        <p:txBody>
          <a:bodyPr anchor="b"/>
          <a:lstStyle>
            <a:lvl1pPr algn="l">
              <a:defRPr sz="2000" b="1"/>
            </a:lvl1pPr>
          </a:lstStyle>
          <a:p>
            <a:r>
              <a:rPr lang="fr-FR" smtClean="0"/>
              <a:t>Cliquez pour modifier le style du titre</a:t>
            </a:r>
            <a:endParaRPr lang="fr-FR"/>
          </a:p>
        </p:txBody>
      </p:sp>
      <p:sp>
        <p:nvSpPr>
          <p:cNvPr id="4" name="Espace réservé du texte 3"/>
          <p:cNvSpPr>
            <a:spLocks noGrp="1"/>
          </p:cNvSpPr>
          <p:nvPr>
            <p:ph type="body" sz="half" idx="2"/>
          </p:nvPr>
        </p:nvSpPr>
        <p:spPr>
          <a:xfrm>
            <a:off x="609601" y="1435104"/>
            <a:ext cx="4011084" cy="35060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81C50FDD-AE82-4F33-8763-CEEB02A9ECD0}" type="datetime1">
              <a:rPr lang="fr-FR" smtClean="0"/>
              <a:pPr/>
              <a:t>06/01/2016</a:t>
            </a:fld>
            <a:endParaRPr lang="fr-FR"/>
          </a:p>
        </p:txBody>
      </p:sp>
      <p:sp>
        <p:nvSpPr>
          <p:cNvPr id="6"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7"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5157192"/>
            <a:ext cx="7315200" cy="504056"/>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389717" y="1052738"/>
            <a:ext cx="7315200" cy="403244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2389717" y="5661248"/>
            <a:ext cx="7315200" cy="51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CA116844-4A1C-4E12-B675-E90123F79988}" type="datetime1">
              <a:rPr lang="fr-FR" smtClean="0"/>
              <a:pPr/>
              <a:t>06/01/2016</a:t>
            </a:fld>
            <a:endParaRPr lang="fr-FR"/>
          </a:p>
        </p:txBody>
      </p:sp>
      <p:sp>
        <p:nvSpPr>
          <p:cNvPr id="6" name="Espace réservé du pied de page 4"/>
          <p:cNvSpPr>
            <a:spLocks noGrp="1"/>
          </p:cNvSpPr>
          <p:nvPr>
            <p:ph type="ftr" sz="quarter" idx="11"/>
          </p:nvPr>
        </p:nvSpPr>
        <p:spPr/>
        <p:txBody>
          <a:bodyPr/>
          <a:lstStyle>
            <a:lvl1pPr>
              <a:defRPr/>
            </a:lvl1pPr>
          </a:lstStyle>
          <a:p>
            <a:r>
              <a:rPr lang="fr-FR" smtClean="0"/>
              <a:t>Formation disciplinaire EPS - Ac Dijon</a:t>
            </a:r>
            <a:endParaRPr lang="fr-FR"/>
          </a:p>
        </p:txBody>
      </p:sp>
      <p:sp>
        <p:nvSpPr>
          <p:cNvPr id="7" name="Espace réservé du numéro de diapositive 5"/>
          <p:cNvSpPr>
            <a:spLocks noGrp="1"/>
          </p:cNvSpPr>
          <p:nvPr>
            <p:ph type="sldNum" sz="quarter" idx="12"/>
          </p:nvPr>
        </p:nvSpPr>
        <p:spPr/>
        <p:txBody>
          <a:bodyPr/>
          <a:lstStyle>
            <a:lvl1pPr>
              <a:defRPr/>
            </a:lvl1pPr>
          </a:lstStyle>
          <a:p>
            <a:fld id="{4FE5C854-92C3-435E-8724-AD69988C4A3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92153"/>
            <a:ext cx="12192000" cy="360363"/>
          </a:xfrm>
          <a:prstGeom prst="rect">
            <a:avLst/>
          </a:prstGeom>
          <a:solidFill>
            <a:srgbClr val="7545A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27" name="Espace réservé du titre 1"/>
          <p:cNvSpPr>
            <a:spLocks noGrp="1"/>
          </p:cNvSpPr>
          <p:nvPr>
            <p:ph type="title"/>
          </p:nvPr>
        </p:nvSpPr>
        <p:spPr bwMode="auto">
          <a:xfrm>
            <a:off x="2927353" y="274638"/>
            <a:ext cx="8655049"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8" name="Espace réservé du texte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13CE606F-94A1-4462-9CA2-BAC8ADCF1ECF}" type="datetime1">
              <a:rPr lang="fr-FR" smtClean="0"/>
              <a:pPr/>
              <a:t>06/01/2016</a:t>
            </a:fld>
            <a:endParaRPr lang="fr-FR"/>
          </a:p>
        </p:txBody>
      </p:sp>
      <p:sp>
        <p:nvSpPr>
          <p:cNvPr id="5" name="Espace réservé du pied de pag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r>
              <a:rPr lang="fr-FR" smtClean="0"/>
              <a:t>Formation disciplinaire EPS - Ac Dijon</a:t>
            </a:r>
            <a:endParaRPr lang="fr-FR"/>
          </a:p>
        </p:txBody>
      </p:sp>
      <p:sp>
        <p:nvSpPr>
          <p:cNvPr id="6" name="Espace réservé du numéro de diapositiv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4FE5C854-92C3-435E-8724-AD69988C4A35}" type="slidenum">
              <a:rPr lang="fr-FR" smtClean="0"/>
              <a:pPr/>
              <a:t>‹N°›</a:t>
            </a:fld>
            <a:endParaRPr lang="fr-FR"/>
          </a:p>
        </p:txBody>
      </p:sp>
      <p:pic>
        <p:nvPicPr>
          <p:cNvPr id="1032" name="Image 9"/>
          <p:cNvPicPr>
            <a:picLocks noChangeAspect="1"/>
          </p:cNvPicPr>
          <p:nvPr/>
        </p:nvPicPr>
        <p:blipFill>
          <a:blip r:embed="rId14" cstate="print"/>
          <a:srcRect/>
          <a:stretch>
            <a:fillRect/>
          </a:stretch>
        </p:blipFill>
        <p:spPr bwMode="auto">
          <a:xfrm>
            <a:off x="666751" y="260353"/>
            <a:ext cx="1589616" cy="1223963"/>
          </a:xfrm>
          <a:prstGeom prst="rect">
            <a:avLst/>
          </a:prstGeom>
          <a:solidFill>
            <a:schemeClr val="bg1"/>
          </a:solidFill>
          <a:ln w="63500">
            <a:solidFill>
              <a:schemeClr val="bg1"/>
            </a:solidFill>
            <a:miter lim="800000"/>
            <a:headEnd/>
            <a:tailEnd/>
          </a:ln>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Lst>
  <p:timing>
    <p:tnLst>
      <p:par>
        <p:cTn id="1" dur="indefinite" restart="never" nodeType="tmRoot"/>
      </p:par>
    </p:tnLst>
  </p:timing>
  <p:hf sldNum="0" hdr="0" dt="0"/>
  <p:txStyles>
    <p:titleStyle>
      <a:lvl1pPr algn="r" rtl="0" eaLnBrk="1" fontAlgn="base" hangingPunct="1">
        <a:spcBef>
          <a:spcPct val="0"/>
        </a:spcBef>
        <a:spcAft>
          <a:spcPct val="0"/>
        </a:spcAft>
        <a:defRPr sz="3200" b="1" kern="1200">
          <a:solidFill>
            <a:schemeClr val="bg1"/>
          </a:solidFill>
          <a:latin typeface="+mj-lt"/>
          <a:ea typeface="+mj-ea"/>
          <a:cs typeface="+mj-cs"/>
        </a:defRPr>
      </a:lvl1pPr>
      <a:lvl2pPr algn="r" rtl="0" eaLnBrk="1" fontAlgn="base" hangingPunct="1">
        <a:spcBef>
          <a:spcPct val="0"/>
        </a:spcBef>
        <a:spcAft>
          <a:spcPct val="0"/>
        </a:spcAft>
        <a:defRPr sz="3200" b="1">
          <a:solidFill>
            <a:schemeClr val="bg1"/>
          </a:solidFill>
          <a:latin typeface="Calibri" pitchFamily="34" charset="0"/>
        </a:defRPr>
      </a:lvl2pPr>
      <a:lvl3pPr algn="r" rtl="0" eaLnBrk="1" fontAlgn="base" hangingPunct="1">
        <a:spcBef>
          <a:spcPct val="0"/>
        </a:spcBef>
        <a:spcAft>
          <a:spcPct val="0"/>
        </a:spcAft>
        <a:defRPr sz="3200" b="1">
          <a:solidFill>
            <a:schemeClr val="bg1"/>
          </a:solidFill>
          <a:latin typeface="Calibri" pitchFamily="34" charset="0"/>
        </a:defRPr>
      </a:lvl3pPr>
      <a:lvl4pPr algn="r" rtl="0" eaLnBrk="1" fontAlgn="base" hangingPunct="1">
        <a:spcBef>
          <a:spcPct val="0"/>
        </a:spcBef>
        <a:spcAft>
          <a:spcPct val="0"/>
        </a:spcAft>
        <a:defRPr sz="3200" b="1">
          <a:solidFill>
            <a:schemeClr val="bg1"/>
          </a:solidFill>
          <a:latin typeface="Calibri" pitchFamily="34" charset="0"/>
        </a:defRPr>
      </a:lvl4pPr>
      <a:lvl5pPr algn="r" rtl="0" eaLnBrk="1" fontAlgn="base" hangingPunct="1">
        <a:spcBef>
          <a:spcPct val="0"/>
        </a:spcBef>
        <a:spcAft>
          <a:spcPct val="0"/>
        </a:spcAft>
        <a:defRPr sz="3200" b="1">
          <a:solidFill>
            <a:schemeClr val="bg1"/>
          </a:solidFill>
          <a:latin typeface="Calibri" pitchFamily="34" charset="0"/>
        </a:defRPr>
      </a:lvl5pPr>
      <a:lvl6pPr marL="457200" algn="r" rtl="0" eaLnBrk="1" fontAlgn="base" hangingPunct="1">
        <a:spcBef>
          <a:spcPct val="0"/>
        </a:spcBef>
        <a:spcAft>
          <a:spcPct val="0"/>
        </a:spcAft>
        <a:defRPr sz="3200" b="1">
          <a:solidFill>
            <a:schemeClr val="bg1"/>
          </a:solidFill>
          <a:latin typeface="Calibri" pitchFamily="34" charset="0"/>
        </a:defRPr>
      </a:lvl6pPr>
      <a:lvl7pPr marL="914400" algn="r" rtl="0" eaLnBrk="1" fontAlgn="base" hangingPunct="1">
        <a:spcBef>
          <a:spcPct val="0"/>
        </a:spcBef>
        <a:spcAft>
          <a:spcPct val="0"/>
        </a:spcAft>
        <a:defRPr sz="3200" b="1">
          <a:solidFill>
            <a:schemeClr val="bg1"/>
          </a:solidFill>
          <a:latin typeface="Calibri" pitchFamily="34" charset="0"/>
        </a:defRPr>
      </a:lvl7pPr>
      <a:lvl8pPr marL="1371600" algn="r" rtl="0" eaLnBrk="1" fontAlgn="base" hangingPunct="1">
        <a:spcBef>
          <a:spcPct val="0"/>
        </a:spcBef>
        <a:spcAft>
          <a:spcPct val="0"/>
        </a:spcAft>
        <a:defRPr sz="3200" b="1">
          <a:solidFill>
            <a:schemeClr val="bg1"/>
          </a:solidFill>
          <a:latin typeface="Calibri" pitchFamily="34" charset="0"/>
        </a:defRPr>
      </a:lvl8pPr>
      <a:lvl9pPr marL="1828800" algn="r" rtl="0" eaLnBrk="1" fontAlgn="base" hangingPunct="1">
        <a:spcBef>
          <a:spcPct val="0"/>
        </a:spcBef>
        <a:spcAft>
          <a:spcPct val="0"/>
        </a:spcAft>
        <a:defRPr sz="32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slideLayout" Target="../slideLayouts/slideLayout2.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324497" y="3000699"/>
            <a:ext cx="8534400" cy="800984"/>
          </a:xfrm>
        </p:spPr>
        <p:txBody>
          <a:bodyPr/>
          <a:lstStyle/>
          <a:p>
            <a:r>
              <a:rPr lang="fr-FR" sz="4400" b="1" dirty="0" smtClean="0">
                <a:solidFill>
                  <a:srgbClr val="0000FF"/>
                </a:solidFill>
                <a:latin typeface="Times"/>
                <a:cs typeface="Times"/>
              </a:rPr>
              <a:t>Les nouvelles organisations pédagogiques</a:t>
            </a:r>
          </a:p>
          <a:p>
            <a:endParaRPr lang="fr-FR" sz="4400" b="1" dirty="0">
              <a:solidFill>
                <a:srgbClr val="0000FF"/>
              </a:solidFill>
            </a:endParaRPr>
          </a:p>
          <a:p>
            <a:endParaRPr lang="fr-FR" sz="4400" b="1" dirty="0">
              <a:solidFill>
                <a:srgbClr val="0000FF"/>
              </a:solidFill>
            </a:endParaRPr>
          </a:p>
        </p:txBody>
      </p:sp>
      <p:sp>
        <p:nvSpPr>
          <p:cNvPr id="2" name="Titre 1"/>
          <p:cNvSpPr>
            <a:spLocks noGrp="1"/>
          </p:cNvSpPr>
          <p:nvPr>
            <p:ph type="ctrTitle"/>
          </p:nvPr>
        </p:nvSpPr>
        <p:spPr>
          <a:xfrm>
            <a:off x="809897" y="954770"/>
            <a:ext cx="10363200" cy="1470025"/>
          </a:xfrm>
        </p:spPr>
        <p:txBody>
          <a:bodyPr/>
          <a:lstStyle/>
          <a:p>
            <a:r>
              <a:rPr lang="fr-FR" sz="6000" dirty="0" smtClean="0">
                <a:latin typeface="Times"/>
                <a:cs typeface="Times"/>
              </a:rPr>
              <a:t>La réforme du collège</a:t>
            </a:r>
            <a:endParaRPr lang="fr-FR" sz="6000" dirty="0">
              <a:latin typeface="Times"/>
              <a:cs typeface="Times"/>
            </a:endParaRPr>
          </a:p>
        </p:txBody>
      </p:sp>
      <p:sp>
        <p:nvSpPr>
          <p:cNvPr id="4" name="Espace réservé du pied de page 3"/>
          <p:cNvSpPr>
            <a:spLocks noGrp="1"/>
          </p:cNvSpPr>
          <p:nvPr>
            <p:ph type="ftr" sz="quarter" idx="11"/>
          </p:nvPr>
        </p:nvSpPr>
        <p:spPr>
          <a:xfrm>
            <a:off x="5376514" y="5843126"/>
            <a:ext cx="3296686" cy="702519"/>
          </a:xfrm>
        </p:spPr>
        <p:txBody>
          <a:bodyPr/>
          <a:lstStyle/>
          <a:p>
            <a:pPr algn="l"/>
            <a:r>
              <a:rPr lang="fr-FR" dirty="0" smtClean="0"/>
              <a:t>Formation disciplinaire EPS - </a:t>
            </a:r>
            <a:r>
              <a:rPr lang="fr-FR" dirty="0" err="1" smtClean="0"/>
              <a:t>Ac</a:t>
            </a:r>
            <a:r>
              <a:rPr lang="fr-FR" dirty="0" smtClean="0"/>
              <a:t> Dijon</a:t>
            </a:r>
            <a:endParaRPr lang="fr-FR" dirty="0"/>
          </a:p>
        </p:txBody>
      </p:sp>
    </p:spTree>
    <p:extLst>
      <p:ext uri="{BB962C8B-B14F-4D97-AF65-F5344CB8AC3E}">
        <p14:creationId xmlns:p14="http://schemas.microsoft.com/office/powerpoint/2010/main" xmlns="" val="1703857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2356338" y="404814"/>
            <a:ext cx="9115996" cy="936625"/>
          </a:xfrm>
        </p:spPr>
        <p:txBody>
          <a:bodyPr/>
          <a:lstStyle/>
          <a:p>
            <a:pPr algn="l"/>
            <a:r>
              <a:rPr lang="fr-FR" altLang="fr-FR" sz="2800" dirty="0" smtClean="0">
                <a:ea typeface="Calibri" pitchFamily="34" charset="0"/>
                <a:cs typeface="Calibri" pitchFamily="34" charset="0"/>
              </a:rPr>
              <a:t>1. LES ENSEIGNEMENTS COMMUNS</a:t>
            </a:r>
          </a:p>
        </p:txBody>
      </p:sp>
      <p:graphicFrame>
        <p:nvGraphicFramePr>
          <p:cNvPr id="4" name="Espace réservé du contenu 3"/>
          <p:cNvGraphicFramePr>
            <a:graphicFrameLocks noGrp="1"/>
          </p:cNvGraphicFramePr>
          <p:nvPr>
            <p:ph idx="1"/>
          </p:nvPr>
        </p:nvGraphicFramePr>
        <p:xfrm>
          <a:off x="624417" y="1597026"/>
          <a:ext cx="11135784" cy="4963793"/>
        </p:xfrm>
        <a:graphic>
          <a:graphicData uri="http://schemas.openxmlformats.org/drawingml/2006/table">
            <a:tbl>
              <a:tblPr/>
              <a:tblGrid>
                <a:gridCol w="3780135"/>
                <a:gridCol w="1839451"/>
                <a:gridCol w="1837297"/>
                <a:gridCol w="1841604"/>
                <a:gridCol w="1837297"/>
              </a:tblGrid>
              <a:tr h="360180">
                <a:tc rowSpan="2">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fr-FR" altLang="fr-FR" sz="2000" b="1" i="0" u="none" strike="noStrike" cap="none" normalizeH="0" baseline="0" dirty="0" smtClean="0">
                          <a:ln>
                            <a:noFill/>
                          </a:ln>
                          <a:solidFill>
                            <a:srgbClr val="FFFFFF"/>
                          </a:solidFill>
                          <a:effectLst/>
                          <a:latin typeface="Calibri" pitchFamily="34" charset="0"/>
                          <a:ea typeface="MS PGothic" pitchFamily="34" charset="-128"/>
                          <a:cs typeface="Arial" pitchFamily="34" charset="0"/>
                        </a:rPr>
                        <a:t> Enseignements</a:t>
                      </a:r>
                      <a:endParaRPr kumimoji="0" lang="fr-FR" altLang="fr-FR" sz="1600" b="1" i="0" u="none" strike="noStrike" cap="none" normalizeH="0" baseline="0" dirty="0" smtClean="0">
                        <a:ln>
                          <a:noFill/>
                        </a:ln>
                        <a:solidFill>
                          <a:srgbClr val="FFFFFF"/>
                        </a:solidFill>
                        <a:effectLst/>
                        <a:latin typeface="Calibri" pitchFamily="34" charset="0"/>
                        <a:ea typeface="MS PGothic" pitchFamily="34" charset="-128"/>
                        <a:cs typeface="Arial" pitchFamily="34" charset="0"/>
                      </a:endParaRPr>
                    </a:p>
                  </a:txBody>
                  <a:tcPr marL="47987" marR="47987" marT="46801" marB="4680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2E98D5"/>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FFFFFF"/>
                          </a:solidFill>
                          <a:effectLst/>
                          <a:latin typeface="Calibri" pitchFamily="34" charset="0"/>
                          <a:ea typeface="MS PGothic" pitchFamily="34" charset="-128"/>
                          <a:cs typeface="Arial" pitchFamily="34" charset="0"/>
                        </a:rPr>
                        <a:t>Cycle 3</a:t>
                      </a:r>
                    </a:p>
                  </a:txBody>
                  <a:tcPr marL="47987" marR="47987" marT="46801" marB="468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DBB1F"/>
                    </a:solidFill>
                  </a:tcPr>
                </a:tc>
                <a:tc gridSpan="3">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FFFFFF"/>
                          </a:solidFill>
                          <a:effectLst/>
                          <a:latin typeface="Calibri" pitchFamily="34" charset="0"/>
                          <a:ea typeface="MS PGothic" pitchFamily="34" charset="-128"/>
                          <a:cs typeface="Arial" pitchFamily="34" charset="0"/>
                        </a:rPr>
                        <a:t>Cycle 4</a:t>
                      </a:r>
                    </a:p>
                  </a:txBody>
                  <a:tcPr marL="47987" marR="47987" marT="46801" marB="468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hMerge="1">
                  <a:txBody>
                    <a:bodyPr/>
                    <a:lstStyle/>
                    <a:p>
                      <a:endParaRPr lang="fr-FR"/>
                    </a:p>
                  </a:txBody>
                  <a:tcPr/>
                </a:tc>
                <a:tc hMerge="1">
                  <a:txBody>
                    <a:bodyPr/>
                    <a:lstStyle/>
                    <a:p>
                      <a:endParaRPr lang="fr-FR"/>
                    </a:p>
                  </a:txBody>
                  <a:tcPr/>
                </a:tc>
              </a:tr>
              <a:tr h="360180">
                <a:tc vMerge="1">
                  <a:txBody>
                    <a:bodyPr/>
                    <a:lstStyle/>
                    <a:p>
                      <a:endParaRPr lang="fr-FR"/>
                    </a:p>
                  </a:txBody>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rgbClr val="FFFFFF"/>
                          </a:solidFill>
                          <a:effectLst/>
                          <a:latin typeface="Calibri" pitchFamily="34" charset="0"/>
                          <a:ea typeface="MS PGothic" pitchFamily="34" charset="-128"/>
                          <a:cs typeface="Arial" pitchFamily="34" charset="0"/>
                        </a:rPr>
                        <a:t>6</a:t>
                      </a:r>
                      <a:r>
                        <a:rPr kumimoji="0" lang="fr-FR" altLang="fr-FR" sz="1800" b="0" i="0" u="none" strike="noStrike" cap="none" normalizeH="0" baseline="30000" dirty="0" smtClean="0">
                          <a:ln>
                            <a:noFill/>
                          </a:ln>
                          <a:solidFill>
                            <a:srgbClr val="FFFFFF"/>
                          </a:solidFill>
                          <a:effectLst/>
                          <a:latin typeface="Calibri" pitchFamily="34" charset="0"/>
                          <a:ea typeface="MS PGothic" pitchFamily="34" charset="-128"/>
                          <a:cs typeface="Arial" pitchFamily="34" charset="0"/>
                        </a:rPr>
                        <a:t>e</a:t>
                      </a:r>
                    </a:p>
                  </a:txBody>
                  <a:tcPr marL="47987" marR="47987" marT="46801" marB="468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ADBB1F"/>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rgbClr val="FFFFFF"/>
                          </a:solidFill>
                          <a:effectLst/>
                          <a:latin typeface="Calibri" pitchFamily="34" charset="0"/>
                          <a:ea typeface="MS PGothic" pitchFamily="34" charset="-128"/>
                          <a:cs typeface="Arial" pitchFamily="34" charset="0"/>
                        </a:rPr>
                        <a:t>5</a:t>
                      </a:r>
                      <a:r>
                        <a:rPr kumimoji="0" lang="fr-FR" altLang="fr-FR" sz="1800" b="0" i="0" u="none" strike="noStrike" cap="none" normalizeH="0" baseline="30000" dirty="0" smtClean="0">
                          <a:ln>
                            <a:noFill/>
                          </a:ln>
                          <a:solidFill>
                            <a:srgbClr val="FFFFFF"/>
                          </a:solidFill>
                          <a:effectLst/>
                          <a:latin typeface="Calibri" pitchFamily="34" charset="0"/>
                          <a:ea typeface="MS PGothic" pitchFamily="34" charset="-128"/>
                          <a:cs typeface="Arial" pitchFamily="34" charset="0"/>
                        </a:rPr>
                        <a:t>e</a:t>
                      </a:r>
                    </a:p>
                  </a:txBody>
                  <a:tcPr marL="47987" marR="47987" marT="46801" marB="468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rgbClr val="FFFFFF"/>
                          </a:solidFill>
                          <a:effectLst/>
                          <a:latin typeface="Calibri" pitchFamily="34" charset="0"/>
                          <a:ea typeface="MS PGothic" pitchFamily="34" charset="-128"/>
                          <a:cs typeface="Arial" pitchFamily="34" charset="0"/>
                        </a:rPr>
                        <a:t>4</a:t>
                      </a:r>
                      <a:r>
                        <a:rPr kumimoji="0" lang="fr-FR" altLang="fr-FR" sz="1800" b="0" i="0" u="none" strike="noStrike" cap="none" normalizeH="0" baseline="30000" smtClean="0">
                          <a:ln>
                            <a:noFill/>
                          </a:ln>
                          <a:solidFill>
                            <a:srgbClr val="FFFFFF"/>
                          </a:solidFill>
                          <a:effectLst/>
                          <a:latin typeface="Calibri" pitchFamily="34" charset="0"/>
                          <a:ea typeface="MS PGothic" pitchFamily="34" charset="-128"/>
                          <a:cs typeface="Arial" pitchFamily="34" charset="0"/>
                        </a:rPr>
                        <a:t>e</a:t>
                      </a:r>
                    </a:p>
                  </a:txBody>
                  <a:tcPr marL="47987" marR="47987" marT="46801" marB="468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dirty="0" smtClean="0">
                          <a:ln>
                            <a:noFill/>
                          </a:ln>
                          <a:solidFill>
                            <a:srgbClr val="FFFFFF"/>
                          </a:solidFill>
                          <a:effectLst/>
                          <a:latin typeface="Calibri" pitchFamily="34" charset="0"/>
                          <a:ea typeface="MS PGothic" pitchFamily="34" charset="-128"/>
                          <a:cs typeface="Arial" pitchFamily="34" charset="0"/>
                        </a:rPr>
                        <a:t>3</a:t>
                      </a:r>
                      <a:r>
                        <a:rPr kumimoji="0" lang="fr-FR" altLang="fr-FR" sz="1800" b="0" i="0" u="none" strike="noStrike" cap="none" normalizeH="0" baseline="30000" dirty="0" smtClean="0">
                          <a:ln>
                            <a:noFill/>
                          </a:ln>
                          <a:solidFill>
                            <a:srgbClr val="FFFFFF"/>
                          </a:solidFill>
                          <a:effectLst/>
                          <a:latin typeface="Calibri" pitchFamily="34" charset="0"/>
                          <a:ea typeface="MS PGothic" pitchFamily="34" charset="-128"/>
                          <a:cs typeface="Arial" pitchFamily="34" charset="0"/>
                        </a:rPr>
                        <a:t>e</a:t>
                      </a:r>
                    </a:p>
                  </a:txBody>
                  <a:tcPr marL="47987" marR="47987" marT="46801" marB="468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F0000"/>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a:t>
                      </a: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Éducation physique et sportive</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4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Enseignements artistiques </a:t>
                      </a:r>
                    </a:p>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(arts plastiques + éducation musicale)</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1 h + 1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1 h + 1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1 h + 1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1 h + 1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a:t>
                      </a: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Français</a:t>
                      </a:r>
                      <a:endParaRPr kumimoji="0" lang="fr-FR" altLang="fr-FR" sz="12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endParaRP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4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4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4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4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HG – EMC</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3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Langue vivante 1</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4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3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Langue vivante 2</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endPar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endParaRP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2h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2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2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Mathématiques</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4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3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3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2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a:t>
                      </a: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SVT</a:t>
                      </a:r>
                      <a:endParaRPr kumimoji="0" lang="fr-FR" altLang="fr-FR" sz="12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endParaRP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rowSpan="3">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4 h</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Technologie</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vMerge="1">
                  <a:txBody>
                    <a:bodyPr/>
                    <a:lstStyle/>
                    <a:p>
                      <a:endParaRPr lang="fr-FR"/>
                    </a:p>
                  </a:txBody>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1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Sciences physiques</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vMerge="1">
                  <a:txBody>
                    <a:bodyPr/>
                    <a:lstStyle/>
                    <a:p>
                      <a:endParaRPr lang="fr-FR"/>
                    </a:p>
                  </a:txBody>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18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1 h 30</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6C7C9">
                        <a:alpha val="30196"/>
                      </a:srgbClr>
                    </a:solidFill>
                  </a:tcPr>
                </a:tc>
              </a:tr>
              <a:tr h="384359">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fr-FR" altLang="fr-FR" sz="2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 Total </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alpha val="30196"/>
                      </a:srgbClr>
                    </a:solidFill>
                  </a:tcPr>
                </a:tc>
                <a:tc>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2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23 + 3 h </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alpha val="30196"/>
                      </a:srgbClr>
                    </a:solidFill>
                  </a:tcPr>
                </a:tc>
                <a:tc gridSpan="3">
                  <a:txBody>
                    <a:bodyPr/>
                    <a:lstStyle>
                      <a:lvl1pPr defTabSz="457200" eaLnBrk="0" hangingPunct="0">
                        <a:spcBef>
                          <a:spcPct val="60000"/>
                        </a:spcBef>
                        <a:spcAft>
                          <a:spcPct val="40000"/>
                        </a:spcAft>
                        <a:buClr>
                          <a:srgbClr val="FF0000"/>
                        </a:buClr>
                        <a:buSzPct val="100000"/>
                        <a:buFont typeface="Akkurat-BoldExtra" pitchFamily="-84" charset="0"/>
                        <a:defRPr>
                          <a:solidFill>
                            <a:srgbClr val="1C1850"/>
                          </a:solidFill>
                          <a:latin typeface="Calibri" pitchFamily="34" charset="0"/>
                          <a:ea typeface="Arial" pitchFamily="34" charset="0"/>
                        </a:defRPr>
                      </a:lvl1pPr>
                      <a:lvl2pPr marL="742950" indent="-285750" defTabSz="457200" eaLnBrk="0" hangingPunct="0">
                        <a:spcBef>
                          <a:spcPct val="20000"/>
                        </a:spcBef>
                        <a:buClr>
                          <a:schemeClr val="tx1"/>
                        </a:buClr>
                        <a:buFont typeface="Lucida Grande" pitchFamily="-84" charset="0"/>
                        <a:defRPr sz="1300">
                          <a:solidFill>
                            <a:srgbClr val="1C1850"/>
                          </a:solidFill>
                          <a:latin typeface="Calibri" pitchFamily="34" charset="0"/>
                          <a:ea typeface="Arial" pitchFamily="34" charset="0"/>
                        </a:defRPr>
                      </a:lvl2pPr>
                      <a:lvl3pPr marL="1143000" indent="-228600" defTabSz="457200" eaLnBrk="0" hangingPunct="0">
                        <a:spcBef>
                          <a:spcPct val="20000"/>
                        </a:spcBef>
                        <a:defRPr sz="1300">
                          <a:solidFill>
                            <a:srgbClr val="1C1850"/>
                          </a:solidFill>
                          <a:latin typeface="Calibri" pitchFamily="34" charset="0"/>
                          <a:ea typeface="Arial" pitchFamily="34" charset="0"/>
                        </a:defRPr>
                      </a:lvl3pPr>
                      <a:lvl4pPr marL="1600200" indent="-228600" defTabSz="457200" eaLnBrk="0" hangingPunct="0">
                        <a:spcBef>
                          <a:spcPct val="20000"/>
                        </a:spcBef>
                        <a:buClr>
                          <a:srgbClr val="1C1850"/>
                        </a:buClr>
                        <a:buFont typeface="Arial" pitchFamily="34" charset="0"/>
                        <a:defRPr sz="1000">
                          <a:solidFill>
                            <a:srgbClr val="1C1850"/>
                          </a:solidFill>
                          <a:latin typeface="Calibri" pitchFamily="34" charset="0"/>
                          <a:ea typeface="Arial" pitchFamily="34" charset="0"/>
                        </a:defRPr>
                      </a:lvl4pPr>
                      <a:lvl5pPr marL="2057400" indent="-228600" defTabSz="457200" eaLnBrk="0" hangingPunct="0">
                        <a:spcBef>
                          <a:spcPct val="20000"/>
                        </a:spcBef>
                        <a:defRPr sz="1000">
                          <a:solidFill>
                            <a:srgbClr val="1C1850"/>
                          </a:solidFill>
                          <a:latin typeface="Calibri" pitchFamily="34" charset="0"/>
                          <a:ea typeface="Arial" pitchFamily="34" charset="0"/>
                        </a:defRPr>
                      </a:lvl5pPr>
                      <a:lvl6pPr marL="25146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6pPr>
                      <a:lvl7pPr marL="29718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7pPr>
                      <a:lvl8pPr marL="34290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8pPr>
                      <a:lvl9pPr marL="3886200" indent="-228600" defTabSz="457200" eaLnBrk="0" fontAlgn="base" hangingPunct="0">
                        <a:spcBef>
                          <a:spcPct val="20000"/>
                        </a:spcBef>
                        <a:spcAft>
                          <a:spcPct val="0"/>
                        </a:spcAft>
                        <a:defRPr sz="1000">
                          <a:solidFill>
                            <a:srgbClr val="1C1850"/>
                          </a:solidFill>
                          <a:latin typeface="Calibri" pitchFamily="34" charset="0"/>
                          <a:ea typeface="Arial" pitchFamily="34" charset="0"/>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fr-FR" altLang="fr-FR" sz="2400" b="1" i="0" u="none" strike="noStrike" cap="none" normalizeH="0" baseline="0" dirty="0" smtClean="0">
                          <a:ln>
                            <a:noFill/>
                          </a:ln>
                          <a:solidFill>
                            <a:srgbClr val="1C1850"/>
                          </a:solidFill>
                          <a:effectLst/>
                          <a:latin typeface="Calibri" pitchFamily="34" charset="0"/>
                          <a:ea typeface="MS PGothic" pitchFamily="34" charset="-128"/>
                          <a:cs typeface="Arial" pitchFamily="34" charset="0"/>
                        </a:rPr>
                        <a:t>22 + 4 h  par niveau </a:t>
                      </a:r>
                    </a:p>
                  </a:txBody>
                  <a:tcPr marL="47987" marR="47987"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F7F7F">
                        <a:alpha val="30196"/>
                      </a:srgbClr>
                    </a:solidFill>
                  </a:tcPr>
                </a:tc>
                <a:tc hMerge="1">
                  <a:txBody>
                    <a:bodyPr/>
                    <a:lstStyle/>
                    <a:p>
                      <a:endParaRPr lang="fr-FR"/>
                    </a:p>
                  </a:txBody>
                  <a:tcPr/>
                </a:tc>
                <a:tc hMerge="1">
                  <a:txBody>
                    <a:bodyPr/>
                    <a:lstStyle/>
                    <a:p>
                      <a:endParaRPr lang="fr-FR"/>
                    </a:p>
                  </a:txBody>
                  <a:tcPr/>
                </a:tc>
              </a:tr>
            </a:tbl>
          </a:graphicData>
        </a:graphic>
      </p:graphicFrame>
      <p:sp>
        <p:nvSpPr>
          <p:cNvPr id="12" name="Ellipse 11"/>
          <p:cNvSpPr/>
          <p:nvPr/>
        </p:nvSpPr>
        <p:spPr>
          <a:xfrm>
            <a:off x="7181851" y="6094414"/>
            <a:ext cx="1602316" cy="574675"/>
          </a:xfrm>
          <a:prstGeom prst="ellipse">
            <a:avLst/>
          </a:prstGeom>
          <a:noFill/>
          <a:ln w="57150" cmpd="sng">
            <a:solidFill>
              <a:srgbClr val="2E98D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4" name="Ellipse 13"/>
          <p:cNvSpPr/>
          <p:nvPr/>
        </p:nvSpPr>
        <p:spPr>
          <a:xfrm>
            <a:off x="4586818" y="6057901"/>
            <a:ext cx="1604433" cy="574675"/>
          </a:xfrm>
          <a:prstGeom prst="ellipse">
            <a:avLst/>
          </a:prstGeom>
          <a:noFill/>
          <a:ln w="57150" cmpd="sng">
            <a:solidFill>
              <a:srgbClr val="2E98D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5926" name="Espace réservé du contenu 2"/>
          <p:cNvSpPr txBox="1">
            <a:spLocks/>
          </p:cNvSpPr>
          <p:nvPr/>
        </p:nvSpPr>
        <p:spPr bwMode="gray">
          <a:xfrm>
            <a:off x="287868" y="1173163"/>
            <a:ext cx="11332633" cy="419100"/>
          </a:xfrm>
          <a:prstGeom prst="rect">
            <a:avLst/>
          </a:prstGeom>
          <a:noFill/>
          <a:ln w="9525">
            <a:noFill/>
            <a:miter lim="800000"/>
            <a:headEnd/>
            <a:tailEnd/>
          </a:ln>
        </p:spPr>
        <p:txBody>
          <a:bodyPr lIns="0" tIns="0" rIns="0" bIns="0"/>
          <a:lstStyle/>
          <a:p>
            <a:pPr algn="r">
              <a:spcBef>
                <a:spcPct val="60000"/>
              </a:spcBef>
              <a:spcAft>
                <a:spcPct val="40000"/>
              </a:spcAft>
              <a:buClr>
                <a:srgbClr val="FF0000"/>
              </a:buClr>
              <a:buSzPct val="100000"/>
              <a:defRPr/>
            </a:pPr>
            <a:r>
              <a:rPr lang="fr-FR" altLang="fr-FR" sz="2200" b="1" dirty="0">
                <a:solidFill>
                  <a:schemeClr val="accent1">
                    <a:lumMod val="50000"/>
                  </a:schemeClr>
                </a:solidFill>
              </a:rPr>
              <a:t>AU SEIN DES HORAIRES DISCIPLINAIRES</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2285999" y="403225"/>
            <a:ext cx="9378951" cy="1225550"/>
          </a:xfrm>
        </p:spPr>
        <p:txBody>
          <a:bodyPr/>
          <a:lstStyle/>
          <a:p>
            <a:pPr algn="l"/>
            <a:r>
              <a:rPr lang="fr-FR" sz="3600" dirty="0" smtClean="0"/>
              <a:t>Les enseignements complémentaires : L’AP</a:t>
            </a:r>
            <a:r>
              <a:rPr lang="fr-FR" sz="2400" dirty="0" smtClean="0"/>
              <a:t/>
            </a:r>
            <a:br>
              <a:rPr lang="fr-FR" sz="2400" dirty="0" smtClean="0"/>
            </a:br>
            <a:r>
              <a:rPr lang="fr-FR" sz="2400" dirty="0" smtClean="0">
                <a:solidFill>
                  <a:schemeClr val="tx1"/>
                </a:solidFill>
              </a:rPr>
              <a:t> 1. accompagnement personnalisé</a:t>
            </a:r>
          </a:p>
        </p:txBody>
      </p:sp>
      <p:sp>
        <p:nvSpPr>
          <p:cNvPr id="15363" name="Rectangle 12"/>
          <p:cNvSpPr>
            <a:spLocks noChangeArrowheads="1"/>
          </p:cNvSpPr>
          <p:nvPr/>
        </p:nvSpPr>
        <p:spPr bwMode="auto">
          <a:xfrm>
            <a:off x="478367" y="1787526"/>
            <a:ext cx="11235267" cy="3785652"/>
          </a:xfrm>
          <a:prstGeom prst="rect">
            <a:avLst/>
          </a:prstGeom>
          <a:noFill/>
          <a:ln w="9525">
            <a:noFill/>
            <a:miter lim="800000"/>
            <a:headEnd/>
            <a:tailEnd/>
          </a:ln>
        </p:spPr>
        <p:txBody>
          <a:bodyPr>
            <a:spAutoFit/>
          </a:bodyPr>
          <a:lstStyle/>
          <a:p>
            <a:r>
              <a:rPr lang="fr-FR" sz="2400" dirty="0"/>
              <a:t>L’accompagnement personnalisé est </a:t>
            </a:r>
            <a:r>
              <a:rPr lang="fr-FR" sz="2400" b="1" dirty="0"/>
              <a:t>généralisé</a:t>
            </a:r>
            <a:r>
              <a:rPr lang="fr-FR" sz="2400" dirty="0"/>
              <a:t> à tous les niveaux :</a:t>
            </a:r>
          </a:p>
          <a:p>
            <a:r>
              <a:rPr lang="fr-FR" sz="2400" dirty="0"/>
              <a:t>• 3 h par semaine en classe de sixième ;</a:t>
            </a:r>
          </a:p>
          <a:p>
            <a:r>
              <a:rPr lang="fr-FR" sz="2400" dirty="0"/>
              <a:t>• 1 à 2 h par semaine à chaque niveau du cycle 4.</a:t>
            </a:r>
          </a:p>
          <a:p>
            <a:endParaRPr lang="fr-FR" sz="2400" dirty="0"/>
          </a:p>
          <a:p>
            <a:r>
              <a:rPr lang="fr-FR" sz="2400" b="1" dirty="0"/>
              <a:t>Tous</a:t>
            </a:r>
            <a:r>
              <a:rPr lang="fr-FR" sz="2400" dirty="0"/>
              <a:t> </a:t>
            </a:r>
            <a:r>
              <a:rPr lang="fr-FR" sz="2400" b="1" dirty="0"/>
              <a:t>les élèves</a:t>
            </a:r>
            <a:r>
              <a:rPr lang="fr-FR" sz="2400" dirty="0"/>
              <a:t> sont concernés, avec un </a:t>
            </a:r>
            <a:r>
              <a:rPr lang="fr-FR" sz="2400" b="1" dirty="0"/>
              <a:t>même nombre d’heures</a:t>
            </a:r>
            <a:r>
              <a:rPr lang="fr-FR" sz="2400" dirty="0"/>
              <a:t> pour tous les élèves d’un même niveau de classe.</a:t>
            </a:r>
          </a:p>
          <a:p>
            <a:endParaRPr lang="fr-FR" sz="2400" dirty="0"/>
          </a:p>
          <a:p>
            <a:r>
              <a:rPr lang="fr-FR" sz="2400" dirty="0"/>
              <a:t>L’AP </a:t>
            </a:r>
            <a:r>
              <a:rPr lang="fr-FR" sz="2400" b="1" dirty="0"/>
              <a:t>s’appuie sur la discipline</a:t>
            </a:r>
            <a:r>
              <a:rPr lang="fr-FR" sz="2400" dirty="0"/>
              <a:t> de l’enseignant, mais est aussi un moment privilégié pour développer des compétences plus transversales, faire prendre conscience aux élèves de la </a:t>
            </a:r>
            <a:r>
              <a:rPr lang="fr-FR" sz="2400" dirty="0" err="1"/>
              <a:t>transférabilité</a:t>
            </a:r>
            <a:r>
              <a:rPr lang="fr-FR" sz="2400" dirty="0"/>
              <a:t> de leurs acquis, faire de la méthodologie, du tutorat entre élèves…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2268415" y="404813"/>
            <a:ext cx="9396536" cy="1225550"/>
          </a:xfrm>
        </p:spPr>
        <p:txBody>
          <a:bodyPr/>
          <a:lstStyle/>
          <a:p>
            <a:pPr algn="l"/>
            <a:r>
              <a:rPr lang="fr-FR" sz="3600" dirty="0" smtClean="0"/>
              <a:t>Les enseignements complémentaires : EPI</a:t>
            </a:r>
            <a:r>
              <a:rPr lang="fr-FR" sz="3600" dirty="0" smtClean="0">
                <a:solidFill>
                  <a:srgbClr val="7030A0"/>
                </a:solidFill>
              </a:rPr>
              <a:t/>
            </a:r>
            <a:br>
              <a:rPr lang="fr-FR" sz="3600" dirty="0" smtClean="0">
                <a:solidFill>
                  <a:srgbClr val="7030A0"/>
                </a:solidFill>
              </a:rPr>
            </a:br>
            <a:r>
              <a:rPr lang="fr-FR" sz="2400" dirty="0" smtClean="0">
                <a:solidFill>
                  <a:schemeClr val="tx1"/>
                </a:solidFill>
              </a:rPr>
              <a:t>2. Enseignements pratiques interdisciplinaires EPI  </a:t>
            </a:r>
            <a:r>
              <a:rPr lang="fr-FR" sz="2000" dirty="0" smtClean="0">
                <a:solidFill>
                  <a:schemeClr val="tx1"/>
                </a:solidFill>
              </a:rPr>
              <a:t>1/2</a:t>
            </a:r>
          </a:p>
        </p:txBody>
      </p:sp>
      <p:sp>
        <p:nvSpPr>
          <p:cNvPr id="16387" name="Rectangle 12"/>
          <p:cNvSpPr>
            <a:spLocks noChangeArrowheads="1"/>
          </p:cNvSpPr>
          <p:nvPr/>
        </p:nvSpPr>
        <p:spPr bwMode="auto">
          <a:xfrm>
            <a:off x="431801" y="1620838"/>
            <a:ext cx="11233151" cy="4893647"/>
          </a:xfrm>
          <a:prstGeom prst="rect">
            <a:avLst/>
          </a:prstGeom>
          <a:noFill/>
          <a:ln w="9525">
            <a:noFill/>
            <a:miter lim="800000"/>
            <a:headEnd/>
            <a:tailEnd/>
          </a:ln>
        </p:spPr>
        <p:txBody>
          <a:bodyPr>
            <a:spAutoFit/>
          </a:bodyPr>
          <a:lstStyle/>
          <a:p>
            <a:r>
              <a:rPr lang="fr-FR" sz="2400" dirty="0"/>
              <a:t>Les EPI se déroulent sur les trois années du cycle 4 et concernent </a:t>
            </a:r>
            <a:r>
              <a:rPr lang="fr-FR" sz="2400" b="1" dirty="0"/>
              <a:t>tous</a:t>
            </a:r>
            <a:r>
              <a:rPr lang="fr-FR" sz="2400" dirty="0"/>
              <a:t> </a:t>
            </a:r>
            <a:r>
              <a:rPr lang="fr-FR" sz="2400" b="1" dirty="0"/>
              <a:t>les élèves</a:t>
            </a:r>
            <a:r>
              <a:rPr lang="fr-FR" sz="2400" dirty="0"/>
              <a:t>, à raison de 2 ou 3 h par semaine (durée identique pour tous les élèves d’un même niveau de classe).</a:t>
            </a:r>
          </a:p>
          <a:p>
            <a:endParaRPr lang="fr-FR" sz="2400" dirty="0"/>
          </a:p>
          <a:p>
            <a:r>
              <a:rPr lang="fr-FR" sz="2400" dirty="0"/>
              <a:t>Ils se fondent sur des </a:t>
            </a:r>
            <a:r>
              <a:rPr lang="fr-FR" sz="2400" b="1" dirty="0"/>
              <a:t>démarches de projet</a:t>
            </a:r>
            <a:r>
              <a:rPr lang="fr-FR" sz="2400" dirty="0"/>
              <a:t> </a:t>
            </a:r>
            <a:r>
              <a:rPr lang="fr-FR" sz="2400" b="1" dirty="0"/>
              <a:t>interdisciplinaires</a:t>
            </a:r>
            <a:r>
              <a:rPr lang="fr-FR" sz="2400" dirty="0"/>
              <a:t> conduisant à des </a:t>
            </a:r>
            <a:r>
              <a:rPr lang="fr-FR" sz="2400" b="1" dirty="0"/>
              <a:t>réalisations concrètes</a:t>
            </a:r>
            <a:r>
              <a:rPr lang="fr-FR" sz="2400" dirty="0"/>
              <a:t> individuelles ou collectives. </a:t>
            </a:r>
          </a:p>
          <a:p>
            <a:endParaRPr lang="fr-FR" sz="2400" dirty="0"/>
          </a:p>
          <a:p>
            <a:r>
              <a:rPr lang="fr-FR" sz="2400" dirty="0"/>
              <a:t>Les EPI s’appuient sur les </a:t>
            </a:r>
            <a:r>
              <a:rPr lang="fr-FR" sz="2400" b="1" dirty="0"/>
              <a:t>disciplines</a:t>
            </a:r>
            <a:r>
              <a:rPr lang="fr-FR" sz="2400" dirty="0"/>
              <a:t> et permettent une prise de conscience, par leur mise en pratique, de la transversalité des compétences du socle commun. Ils aident à donner du sens aux enseignements et à lever les barrières entre les disciplines.</a:t>
            </a:r>
          </a:p>
          <a:p>
            <a:endParaRPr lang="fr-FR" sz="2400" dirty="0"/>
          </a:p>
          <a:p>
            <a:r>
              <a:rPr lang="fr-FR" sz="2400" dirty="0"/>
              <a:t>Ils contribuent à la mise en œuvre des </a:t>
            </a:r>
            <a:r>
              <a:rPr lang="fr-FR" sz="2400" b="1" dirty="0"/>
              <a:t>parcours</a:t>
            </a:r>
            <a:r>
              <a:rPr lang="fr-FR" sz="2400" dirty="0"/>
              <a:t> des élèves (citoyen, Avenir, éducation artistique et culturelle).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Line 27"/>
          <p:cNvSpPr>
            <a:spLocks noChangeShapeType="1"/>
          </p:cNvSpPr>
          <p:nvPr>
            <p:custDataLst>
              <p:tags r:id="rId1"/>
            </p:custDataLst>
          </p:nvPr>
        </p:nvSpPr>
        <p:spPr bwMode="auto">
          <a:xfrm>
            <a:off x="6173788" y="2473325"/>
            <a:ext cx="0" cy="2611438"/>
          </a:xfrm>
          <a:prstGeom prst="line">
            <a:avLst/>
          </a:prstGeom>
          <a:noFill/>
          <a:ln w="25400">
            <a:solidFill>
              <a:srgbClr val="C6C7C9"/>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27" name="Line 29"/>
          <p:cNvSpPr>
            <a:spLocks noChangeShapeType="1"/>
          </p:cNvSpPr>
          <p:nvPr>
            <p:custDataLst>
              <p:tags r:id="rId2"/>
            </p:custDataLst>
          </p:nvPr>
        </p:nvSpPr>
        <p:spPr bwMode="auto">
          <a:xfrm flipH="1">
            <a:off x="4130676" y="3789363"/>
            <a:ext cx="3981450" cy="0"/>
          </a:xfrm>
          <a:prstGeom prst="line">
            <a:avLst/>
          </a:prstGeom>
          <a:noFill/>
          <a:ln w="25400">
            <a:solidFill>
              <a:srgbClr val="C6C7C9"/>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52" name="Line 27"/>
          <p:cNvSpPr>
            <a:spLocks noChangeShapeType="1"/>
          </p:cNvSpPr>
          <p:nvPr>
            <p:custDataLst>
              <p:tags r:id="rId3"/>
            </p:custDataLst>
          </p:nvPr>
        </p:nvSpPr>
        <p:spPr bwMode="auto">
          <a:xfrm>
            <a:off x="4583113" y="2852741"/>
            <a:ext cx="3168650" cy="1800225"/>
          </a:xfrm>
          <a:prstGeom prst="line">
            <a:avLst/>
          </a:prstGeom>
          <a:noFill/>
          <a:ln w="25400">
            <a:solidFill>
              <a:srgbClr val="C6C7C9"/>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53" name="Line 27"/>
          <p:cNvSpPr>
            <a:spLocks noChangeShapeType="1"/>
          </p:cNvSpPr>
          <p:nvPr>
            <p:custDataLst>
              <p:tags r:id="rId4"/>
            </p:custDataLst>
          </p:nvPr>
        </p:nvSpPr>
        <p:spPr bwMode="auto">
          <a:xfrm flipH="1">
            <a:off x="4511675" y="2852741"/>
            <a:ext cx="3240089" cy="1800225"/>
          </a:xfrm>
          <a:prstGeom prst="line">
            <a:avLst/>
          </a:prstGeom>
          <a:noFill/>
          <a:ln w="25400">
            <a:solidFill>
              <a:srgbClr val="C6C7C9"/>
            </a:solidFill>
            <a:round/>
            <a:headEnd/>
            <a:tailEnd/>
          </a:ln>
          <a:extLst>
            <a:ext uri="{909E8E84-426E-40DD-AFC4-6F175D3DCCD1}">
              <a14:hiddenFill xmlns:a14="http://schemas.microsoft.com/office/drawing/2010/main" xmlns="">
                <a:noFill/>
              </a14:hiddenFill>
            </a:ext>
          </a:extLst>
        </p:spPr>
        <p:txBody>
          <a:bodyPr/>
          <a:lstStyle/>
          <a:p>
            <a:endParaRPr lang="fr-FR"/>
          </a:p>
        </p:txBody>
      </p:sp>
      <p:sp>
        <p:nvSpPr>
          <p:cNvPr id="54" name="Rogner un rectangle à un seul coin 53"/>
          <p:cNvSpPr>
            <a:spLocks/>
          </p:cNvSpPr>
          <p:nvPr>
            <p:custDataLst>
              <p:tags r:id="rId5"/>
            </p:custDataLst>
          </p:nvPr>
        </p:nvSpPr>
        <p:spPr bwMode="auto">
          <a:xfrm>
            <a:off x="2208214" y="1773238"/>
            <a:ext cx="2303462" cy="1008062"/>
          </a:xfrm>
          <a:custGeom>
            <a:avLst/>
            <a:gdLst>
              <a:gd name="T0" fmla="*/ 0 w 2303462"/>
              <a:gd name="T1" fmla="*/ 0 h 1008062"/>
              <a:gd name="T2" fmla="*/ 2135448 w 2303462"/>
              <a:gd name="T3" fmla="*/ 0 h 1008062"/>
              <a:gd name="T4" fmla="*/ 2303462 w 2303462"/>
              <a:gd name="T5" fmla="*/ 168014 h 1008062"/>
              <a:gd name="T6" fmla="*/ 2303462 w 2303462"/>
              <a:gd name="T7" fmla="*/ 1008062 h 1008062"/>
              <a:gd name="T8" fmla="*/ 0 w 2303462"/>
              <a:gd name="T9" fmla="*/ 1008062 h 1008062"/>
              <a:gd name="T10" fmla="*/ 0 w 2303462"/>
              <a:gd name="T11" fmla="*/ 0 h 1008062"/>
              <a:gd name="T12" fmla="*/ 0 60000 65536"/>
              <a:gd name="T13" fmla="*/ 0 60000 65536"/>
              <a:gd name="T14" fmla="*/ 0 60000 65536"/>
              <a:gd name="T15" fmla="*/ 0 60000 65536"/>
              <a:gd name="T16" fmla="*/ 0 60000 65536"/>
              <a:gd name="T17" fmla="*/ 0 60000 65536"/>
              <a:gd name="T18" fmla="*/ 0 w 2303462"/>
              <a:gd name="T19" fmla="*/ 0 h 1008062"/>
              <a:gd name="T20" fmla="*/ 2303462 w 2303462"/>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3462" h="1008062">
                <a:moveTo>
                  <a:pt x="0" y="0"/>
                </a:moveTo>
                <a:lnTo>
                  <a:pt x="2135448" y="0"/>
                </a:lnTo>
                <a:lnTo>
                  <a:pt x="2303462" y="168014"/>
                </a:lnTo>
                <a:lnTo>
                  <a:pt x="2303462" y="1008062"/>
                </a:lnTo>
                <a:lnTo>
                  <a:pt x="0" y="1008062"/>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fr-FR" altLang="fr-FR" sz="1600" b="1">
                <a:solidFill>
                  <a:schemeClr val="bg1"/>
                </a:solidFill>
                <a:latin typeface="Calibri" pitchFamily="34" charset="0"/>
                <a:ea typeface="Arial" pitchFamily="34" charset="0"/>
              </a:rPr>
              <a:t>Monde économique </a:t>
            </a:r>
          </a:p>
          <a:p>
            <a:pPr algn="ctr" eaLnBrk="1" hangingPunct="1">
              <a:defRPr/>
            </a:pPr>
            <a:r>
              <a:rPr lang="fr-FR" altLang="fr-FR" sz="1600" b="1">
                <a:solidFill>
                  <a:schemeClr val="bg1"/>
                </a:solidFill>
                <a:latin typeface="Calibri" pitchFamily="34" charset="0"/>
                <a:ea typeface="Arial" pitchFamily="34" charset="0"/>
              </a:rPr>
              <a:t>et professionnel</a:t>
            </a:r>
          </a:p>
        </p:txBody>
      </p:sp>
      <p:sp>
        <p:nvSpPr>
          <p:cNvPr id="55" name="Rogner un rectangle à un seul coin 54"/>
          <p:cNvSpPr>
            <a:spLocks/>
          </p:cNvSpPr>
          <p:nvPr>
            <p:custDataLst>
              <p:tags r:id="rId6"/>
            </p:custDataLst>
          </p:nvPr>
        </p:nvSpPr>
        <p:spPr bwMode="auto">
          <a:xfrm>
            <a:off x="5016501" y="1341438"/>
            <a:ext cx="2303463" cy="1008062"/>
          </a:xfrm>
          <a:custGeom>
            <a:avLst/>
            <a:gdLst>
              <a:gd name="T0" fmla="*/ 0 w 2303463"/>
              <a:gd name="T1" fmla="*/ 0 h 1008062"/>
              <a:gd name="T2" fmla="*/ 2135449 w 2303463"/>
              <a:gd name="T3" fmla="*/ 0 h 1008062"/>
              <a:gd name="T4" fmla="*/ 2303463 w 2303463"/>
              <a:gd name="T5" fmla="*/ 168014 h 1008062"/>
              <a:gd name="T6" fmla="*/ 2303463 w 2303463"/>
              <a:gd name="T7" fmla="*/ 1008062 h 1008062"/>
              <a:gd name="T8" fmla="*/ 0 w 2303463"/>
              <a:gd name="T9" fmla="*/ 1008062 h 1008062"/>
              <a:gd name="T10" fmla="*/ 0 w 2303463"/>
              <a:gd name="T11" fmla="*/ 0 h 1008062"/>
              <a:gd name="T12" fmla="*/ 0 60000 65536"/>
              <a:gd name="T13" fmla="*/ 0 60000 65536"/>
              <a:gd name="T14" fmla="*/ 0 60000 65536"/>
              <a:gd name="T15" fmla="*/ 0 60000 65536"/>
              <a:gd name="T16" fmla="*/ 0 60000 65536"/>
              <a:gd name="T17" fmla="*/ 0 60000 65536"/>
              <a:gd name="T18" fmla="*/ 0 w 2303463"/>
              <a:gd name="T19" fmla="*/ 0 h 1008062"/>
              <a:gd name="T20" fmla="*/ 2303463 w 2303463"/>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3463" h="1008062">
                <a:moveTo>
                  <a:pt x="0" y="0"/>
                </a:moveTo>
                <a:lnTo>
                  <a:pt x="2135449" y="0"/>
                </a:lnTo>
                <a:lnTo>
                  <a:pt x="2303463" y="168014"/>
                </a:lnTo>
                <a:lnTo>
                  <a:pt x="2303463" y="1008062"/>
                </a:lnTo>
                <a:lnTo>
                  <a:pt x="0" y="1008062"/>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60000"/>
              </a:spcBef>
              <a:spcAft>
                <a:spcPct val="40000"/>
              </a:spcAft>
              <a:buClr>
                <a:srgbClr val="F2AE1E"/>
              </a:buClr>
              <a:buFont typeface="Wingdings" charset="2"/>
              <a:buChar char="n"/>
              <a:defRPr sz="2000">
                <a:solidFill>
                  <a:srgbClr val="6D83B0"/>
                </a:solidFill>
                <a:latin typeface="Calibri" charset="0"/>
                <a:ea typeface="Arial" charset="0"/>
                <a:cs typeface="Calibri" charset="0"/>
              </a:defRPr>
            </a:lvl1pPr>
            <a:lvl2pPr marL="742950" indent="-285750">
              <a:spcBef>
                <a:spcPct val="20000"/>
              </a:spcBef>
              <a:buClr>
                <a:schemeClr val="tx1"/>
              </a:buClr>
              <a:buFont typeface="Lucida Grande" charset="0"/>
              <a:buChar char="-"/>
              <a:defRPr sz="1500">
                <a:solidFill>
                  <a:schemeClr val="tx1"/>
                </a:solidFill>
                <a:latin typeface="Calibri" charset="0"/>
                <a:ea typeface="Arial" charset="0"/>
                <a:cs typeface="Calibri" charset="0"/>
              </a:defRPr>
            </a:lvl2pPr>
            <a:lvl3pPr marL="1143000" indent="-228600">
              <a:spcBef>
                <a:spcPct val="20000"/>
              </a:spcBef>
              <a:defRPr sz="1500">
                <a:solidFill>
                  <a:schemeClr val="tx1"/>
                </a:solidFill>
                <a:latin typeface="Calibri" charset="0"/>
                <a:ea typeface="Arial" charset="0"/>
                <a:cs typeface="Calibri" charset="0"/>
              </a:defRPr>
            </a:lvl3pPr>
            <a:lvl4pPr marL="1600200" indent="-228600">
              <a:spcBef>
                <a:spcPct val="20000"/>
              </a:spcBef>
              <a:buClr>
                <a:srgbClr val="F2AE1E"/>
              </a:buClr>
              <a:buFont typeface="Arial" charset="0"/>
              <a:buChar char="–"/>
              <a:defRPr sz="1100">
                <a:solidFill>
                  <a:schemeClr val="tx1"/>
                </a:solidFill>
                <a:latin typeface="Calibri" charset="0"/>
                <a:ea typeface="Arial" charset="0"/>
                <a:cs typeface="Calibri" charset="0"/>
              </a:defRPr>
            </a:lvl4pPr>
            <a:lvl5pPr marL="2057400" indent="-228600">
              <a:spcBef>
                <a:spcPct val="20000"/>
              </a:spcBef>
              <a:defRPr sz="1100">
                <a:solidFill>
                  <a:schemeClr val="tx1"/>
                </a:solidFill>
                <a:latin typeface="Calibri" charset="0"/>
                <a:ea typeface="Arial" charset="0"/>
                <a:cs typeface="Calibri" charset="0"/>
              </a:defRPr>
            </a:lvl5pPr>
            <a:lvl6pPr marL="2514600" indent="-228600" eaLnBrk="0" fontAlgn="base" hangingPunct="0">
              <a:spcBef>
                <a:spcPct val="20000"/>
              </a:spcBef>
              <a:spcAft>
                <a:spcPct val="0"/>
              </a:spcAft>
              <a:defRPr sz="1100">
                <a:solidFill>
                  <a:schemeClr val="tx1"/>
                </a:solidFill>
                <a:latin typeface="Calibri" charset="0"/>
                <a:ea typeface="Arial" charset="0"/>
                <a:cs typeface="Calibri" charset="0"/>
              </a:defRPr>
            </a:lvl6pPr>
            <a:lvl7pPr marL="2971800" indent="-228600" eaLnBrk="0" fontAlgn="base" hangingPunct="0">
              <a:spcBef>
                <a:spcPct val="20000"/>
              </a:spcBef>
              <a:spcAft>
                <a:spcPct val="0"/>
              </a:spcAft>
              <a:defRPr sz="1100">
                <a:solidFill>
                  <a:schemeClr val="tx1"/>
                </a:solidFill>
                <a:latin typeface="Calibri" charset="0"/>
                <a:ea typeface="Arial" charset="0"/>
                <a:cs typeface="Calibri" charset="0"/>
              </a:defRPr>
            </a:lvl7pPr>
            <a:lvl8pPr marL="3429000" indent="-228600" eaLnBrk="0" fontAlgn="base" hangingPunct="0">
              <a:spcBef>
                <a:spcPct val="20000"/>
              </a:spcBef>
              <a:spcAft>
                <a:spcPct val="0"/>
              </a:spcAft>
              <a:defRPr sz="1100">
                <a:solidFill>
                  <a:schemeClr val="tx1"/>
                </a:solidFill>
                <a:latin typeface="Calibri" charset="0"/>
                <a:ea typeface="Arial" charset="0"/>
                <a:cs typeface="Calibri" charset="0"/>
              </a:defRPr>
            </a:lvl8pPr>
            <a:lvl9pPr marL="3886200" indent="-228600" eaLnBrk="0" fontAlgn="base" hangingPunct="0">
              <a:spcBef>
                <a:spcPct val="20000"/>
              </a:spcBef>
              <a:spcAft>
                <a:spcPct val="0"/>
              </a:spcAft>
              <a:defRPr sz="1100">
                <a:solidFill>
                  <a:schemeClr val="tx1"/>
                </a:solidFill>
                <a:latin typeface="Calibri" charset="0"/>
                <a:ea typeface="Arial" charset="0"/>
                <a:cs typeface="Calibri" charset="0"/>
              </a:defRPr>
            </a:lvl9pPr>
          </a:lstStyle>
          <a:p>
            <a:pPr algn="ctr" eaLnBrk="1" hangingPunct="1">
              <a:spcBef>
                <a:spcPct val="0"/>
              </a:spcBef>
              <a:spcAft>
                <a:spcPct val="0"/>
              </a:spcAft>
              <a:buClrTx/>
              <a:buFontTx/>
              <a:buNone/>
            </a:pPr>
            <a:r>
              <a:rPr lang="fr-FR" altLang="fr-FR" sz="1600" b="1">
                <a:solidFill>
                  <a:schemeClr val="bg1"/>
                </a:solidFill>
              </a:rPr>
              <a:t>Langues et cultures </a:t>
            </a:r>
          </a:p>
          <a:p>
            <a:pPr algn="ctr" eaLnBrk="1" hangingPunct="1">
              <a:spcBef>
                <a:spcPct val="0"/>
              </a:spcBef>
              <a:spcAft>
                <a:spcPct val="0"/>
              </a:spcAft>
              <a:buClrTx/>
              <a:buFontTx/>
              <a:buNone/>
            </a:pPr>
            <a:r>
              <a:rPr lang="fr-FR" altLang="fr-FR" sz="1600" b="1">
                <a:solidFill>
                  <a:schemeClr val="bg1"/>
                </a:solidFill>
              </a:rPr>
              <a:t>de l’Antiquité</a:t>
            </a:r>
          </a:p>
        </p:txBody>
      </p:sp>
      <p:sp>
        <p:nvSpPr>
          <p:cNvPr id="56" name="Rogner un rectangle à un seul coin 55"/>
          <p:cNvSpPr>
            <a:spLocks/>
          </p:cNvSpPr>
          <p:nvPr>
            <p:custDataLst>
              <p:tags r:id="rId7"/>
            </p:custDataLst>
          </p:nvPr>
        </p:nvSpPr>
        <p:spPr bwMode="auto">
          <a:xfrm>
            <a:off x="7824788" y="1773238"/>
            <a:ext cx="2303462" cy="1008062"/>
          </a:xfrm>
          <a:custGeom>
            <a:avLst/>
            <a:gdLst>
              <a:gd name="T0" fmla="*/ 0 w 2303462"/>
              <a:gd name="T1" fmla="*/ 0 h 1008062"/>
              <a:gd name="T2" fmla="*/ 2135448 w 2303462"/>
              <a:gd name="T3" fmla="*/ 0 h 1008062"/>
              <a:gd name="T4" fmla="*/ 2303462 w 2303462"/>
              <a:gd name="T5" fmla="*/ 168014 h 1008062"/>
              <a:gd name="T6" fmla="*/ 2303462 w 2303462"/>
              <a:gd name="T7" fmla="*/ 1008062 h 1008062"/>
              <a:gd name="T8" fmla="*/ 0 w 2303462"/>
              <a:gd name="T9" fmla="*/ 1008062 h 1008062"/>
              <a:gd name="T10" fmla="*/ 0 w 2303462"/>
              <a:gd name="T11" fmla="*/ 0 h 1008062"/>
              <a:gd name="T12" fmla="*/ 0 60000 65536"/>
              <a:gd name="T13" fmla="*/ 0 60000 65536"/>
              <a:gd name="T14" fmla="*/ 0 60000 65536"/>
              <a:gd name="T15" fmla="*/ 0 60000 65536"/>
              <a:gd name="T16" fmla="*/ 0 60000 65536"/>
              <a:gd name="T17" fmla="*/ 0 60000 65536"/>
              <a:gd name="T18" fmla="*/ 0 w 2303462"/>
              <a:gd name="T19" fmla="*/ 0 h 1008062"/>
              <a:gd name="T20" fmla="*/ 2303462 w 2303462"/>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3462" h="1008062">
                <a:moveTo>
                  <a:pt x="0" y="0"/>
                </a:moveTo>
                <a:lnTo>
                  <a:pt x="2135448" y="0"/>
                </a:lnTo>
                <a:lnTo>
                  <a:pt x="2303462" y="168014"/>
                </a:lnTo>
                <a:lnTo>
                  <a:pt x="2303462" y="1008062"/>
                </a:lnTo>
                <a:lnTo>
                  <a:pt x="0" y="1008062"/>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fr-FR" altLang="fr-FR" sz="1600" b="1">
                <a:solidFill>
                  <a:schemeClr val="bg1"/>
                </a:solidFill>
                <a:latin typeface="Calibri" pitchFamily="34" charset="0"/>
                <a:ea typeface="Arial" pitchFamily="34" charset="0"/>
              </a:rPr>
              <a:t>Langues et cultures</a:t>
            </a:r>
          </a:p>
          <a:p>
            <a:pPr algn="ctr" eaLnBrk="1" hangingPunct="1">
              <a:defRPr/>
            </a:pPr>
            <a:r>
              <a:rPr lang="fr-FR" altLang="fr-FR" sz="1600" b="1">
                <a:solidFill>
                  <a:schemeClr val="bg1"/>
                </a:solidFill>
                <a:latin typeface="Calibri" pitchFamily="34" charset="0"/>
                <a:ea typeface="Arial" pitchFamily="34" charset="0"/>
              </a:rPr>
              <a:t>étrangères/régionales </a:t>
            </a:r>
          </a:p>
        </p:txBody>
      </p:sp>
      <p:sp>
        <p:nvSpPr>
          <p:cNvPr id="57" name="Rogner un rectangle à un seul coin 56"/>
          <p:cNvSpPr>
            <a:spLocks/>
          </p:cNvSpPr>
          <p:nvPr>
            <p:custDataLst>
              <p:tags r:id="rId8"/>
            </p:custDataLst>
          </p:nvPr>
        </p:nvSpPr>
        <p:spPr bwMode="auto">
          <a:xfrm>
            <a:off x="8183564" y="3284538"/>
            <a:ext cx="2305050" cy="1008062"/>
          </a:xfrm>
          <a:custGeom>
            <a:avLst/>
            <a:gdLst>
              <a:gd name="T0" fmla="*/ 0 w 2305050"/>
              <a:gd name="T1" fmla="*/ 0 h 1008062"/>
              <a:gd name="T2" fmla="*/ 2137036 w 2305050"/>
              <a:gd name="T3" fmla="*/ 0 h 1008062"/>
              <a:gd name="T4" fmla="*/ 2305050 w 2305050"/>
              <a:gd name="T5" fmla="*/ 168014 h 1008062"/>
              <a:gd name="T6" fmla="*/ 2305050 w 2305050"/>
              <a:gd name="T7" fmla="*/ 1008062 h 1008062"/>
              <a:gd name="T8" fmla="*/ 0 w 2305050"/>
              <a:gd name="T9" fmla="*/ 1008062 h 1008062"/>
              <a:gd name="T10" fmla="*/ 0 w 2305050"/>
              <a:gd name="T11" fmla="*/ 0 h 1008062"/>
              <a:gd name="T12" fmla="*/ 0 60000 65536"/>
              <a:gd name="T13" fmla="*/ 0 60000 65536"/>
              <a:gd name="T14" fmla="*/ 0 60000 65536"/>
              <a:gd name="T15" fmla="*/ 0 60000 65536"/>
              <a:gd name="T16" fmla="*/ 0 60000 65536"/>
              <a:gd name="T17" fmla="*/ 0 60000 65536"/>
              <a:gd name="T18" fmla="*/ 0 w 2305050"/>
              <a:gd name="T19" fmla="*/ 0 h 1008062"/>
              <a:gd name="T20" fmla="*/ 2305050 w 2305050"/>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5050" h="1008062">
                <a:moveTo>
                  <a:pt x="0" y="0"/>
                </a:moveTo>
                <a:lnTo>
                  <a:pt x="2137036" y="0"/>
                </a:lnTo>
                <a:lnTo>
                  <a:pt x="2305050" y="168014"/>
                </a:lnTo>
                <a:lnTo>
                  <a:pt x="2305050" y="1008062"/>
                </a:lnTo>
                <a:lnTo>
                  <a:pt x="0" y="1008062"/>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spcBef>
                <a:spcPct val="60000"/>
              </a:spcBef>
              <a:spcAft>
                <a:spcPct val="40000"/>
              </a:spcAft>
              <a:buClr>
                <a:srgbClr val="F2AE1E"/>
              </a:buClr>
              <a:buFont typeface="Wingdings" pitchFamily="2" charset="2"/>
              <a:buChar char="n"/>
              <a:defRPr sz="2000">
                <a:solidFill>
                  <a:srgbClr val="6D83B0"/>
                </a:solidFill>
                <a:latin typeface="Calibri" pitchFamily="34" charset="0"/>
                <a:ea typeface="Arial" pitchFamily="34" charset="0"/>
                <a:cs typeface="Calibri" pitchFamily="34" charset="0"/>
              </a:defRPr>
            </a:lvl1pPr>
            <a:lvl2pPr marL="742950" indent="-285750" eaLnBrk="0" hangingPunct="0">
              <a:spcBef>
                <a:spcPct val="20000"/>
              </a:spcBef>
              <a:buClr>
                <a:schemeClr val="tx1"/>
              </a:buClr>
              <a:buFont typeface="Lucida Grande" charset="0"/>
              <a:buChar char="-"/>
              <a:defRPr sz="1500">
                <a:solidFill>
                  <a:schemeClr val="tx1"/>
                </a:solidFill>
                <a:latin typeface="Calibri" pitchFamily="34" charset="0"/>
                <a:ea typeface="Arial" pitchFamily="34" charset="0"/>
                <a:cs typeface="Calibri" pitchFamily="34" charset="0"/>
              </a:defRPr>
            </a:lvl2pPr>
            <a:lvl3pPr marL="1143000" indent="-228600" eaLnBrk="0" hangingPunct="0">
              <a:spcBef>
                <a:spcPct val="20000"/>
              </a:spcBef>
              <a:defRPr sz="1500">
                <a:solidFill>
                  <a:schemeClr val="tx1"/>
                </a:solidFill>
                <a:latin typeface="Calibri" pitchFamily="34" charset="0"/>
                <a:ea typeface="Arial" pitchFamily="34" charset="0"/>
                <a:cs typeface="Calibri" pitchFamily="34" charset="0"/>
              </a:defRPr>
            </a:lvl3pPr>
            <a:lvl4pPr marL="1600200" indent="-228600" eaLnBrk="0" hangingPunct="0">
              <a:spcBef>
                <a:spcPct val="20000"/>
              </a:spcBef>
              <a:buClr>
                <a:srgbClr val="F2AE1E"/>
              </a:buClr>
              <a:buFont typeface="Arial" pitchFamily="34" charset="0"/>
              <a:buChar char="–"/>
              <a:defRPr sz="1100">
                <a:solidFill>
                  <a:schemeClr val="tx1"/>
                </a:solidFill>
                <a:latin typeface="Calibri" pitchFamily="34" charset="0"/>
                <a:ea typeface="Arial" pitchFamily="34" charset="0"/>
                <a:cs typeface="Calibri" pitchFamily="34" charset="0"/>
              </a:defRPr>
            </a:lvl4pPr>
            <a:lvl5pPr marL="2057400" indent="-228600" eaLnBrk="0" hangingPunct="0">
              <a:spcBef>
                <a:spcPct val="20000"/>
              </a:spcBef>
              <a:defRPr sz="1100">
                <a:solidFill>
                  <a:schemeClr val="tx1"/>
                </a:solidFill>
                <a:latin typeface="Calibri" pitchFamily="34" charset="0"/>
                <a:ea typeface="Arial" pitchFamily="34" charset="0"/>
                <a:cs typeface="Calibri" pitchFamily="34" charset="0"/>
              </a:defRPr>
            </a:lvl5pPr>
            <a:lvl6pPr marL="2514600" indent="-228600" eaLnBrk="0" fontAlgn="base" hangingPunct="0">
              <a:spcBef>
                <a:spcPct val="20000"/>
              </a:spcBef>
              <a:spcAft>
                <a:spcPct val="0"/>
              </a:spcAft>
              <a:defRPr sz="1100">
                <a:solidFill>
                  <a:schemeClr val="tx1"/>
                </a:solidFill>
                <a:latin typeface="Calibri" pitchFamily="34" charset="0"/>
                <a:ea typeface="Arial" pitchFamily="34" charset="0"/>
                <a:cs typeface="Calibri" pitchFamily="34" charset="0"/>
              </a:defRPr>
            </a:lvl6pPr>
            <a:lvl7pPr marL="2971800" indent="-228600" eaLnBrk="0" fontAlgn="base" hangingPunct="0">
              <a:spcBef>
                <a:spcPct val="20000"/>
              </a:spcBef>
              <a:spcAft>
                <a:spcPct val="0"/>
              </a:spcAft>
              <a:defRPr sz="1100">
                <a:solidFill>
                  <a:schemeClr val="tx1"/>
                </a:solidFill>
                <a:latin typeface="Calibri" pitchFamily="34" charset="0"/>
                <a:ea typeface="Arial" pitchFamily="34" charset="0"/>
                <a:cs typeface="Calibri" pitchFamily="34" charset="0"/>
              </a:defRPr>
            </a:lvl7pPr>
            <a:lvl8pPr marL="3429000" indent="-228600" eaLnBrk="0" fontAlgn="base" hangingPunct="0">
              <a:spcBef>
                <a:spcPct val="20000"/>
              </a:spcBef>
              <a:spcAft>
                <a:spcPct val="0"/>
              </a:spcAft>
              <a:defRPr sz="1100">
                <a:solidFill>
                  <a:schemeClr val="tx1"/>
                </a:solidFill>
                <a:latin typeface="Calibri" pitchFamily="34" charset="0"/>
                <a:ea typeface="Arial" pitchFamily="34" charset="0"/>
                <a:cs typeface="Calibri" pitchFamily="34" charset="0"/>
              </a:defRPr>
            </a:lvl8pPr>
            <a:lvl9pPr marL="3886200" indent="-228600" eaLnBrk="0" fontAlgn="base" hangingPunct="0">
              <a:spcBef>
                <a:spcPct val="20000"/>
              </a:spcBef>
              <a:spcAft>
                <a:spcPct val="0"/>
              </a:spcAft>
              <a:defRPr sz="1100">
                <a:solidFill>
                  <a:schemeClr val="tx1"/>
                </a:solidFill>
                <a:latin typeface="Calibri" pitchFamily="34" charset="0"/>
                <a:ea typeface="Arial" pitchFamily="34" charset="0"/>
                <a:cs typeface="Calibri" pitchFamily="34" charset="0"/>
              </a:defRPr>
            </a:lvl9pPr>
          </a:lstStyle>
          <a:p>
            <a:pPr algn="ctr" eaLnBrk="1" hangingPunct="1">
              <a:spcBef>
                <a:spcPct val="0"/>
              </a:spcBef>
              <a:spcAft>
                <a:spcPct val="0"/>
              </a:spcAft>
              <a:buClrTx/>
              <a:buFontTx/>
              <a:buNone/>
              <a:defRPr/>
            </a:pPr>
            <a:r>
              <a:rPr lang="fr-FR" altLang="fr-FR" sz="1600" b="1">
                <a:solidFill>
                  <a:schemeClr val="bg1"/>
                </a:solidFill>
                <a:cs typeface="Arial" pitchFamily="34" charset="0"/>
              </a:rPr>
              <a:t>Transition écologique et développement</a:t>
            </a:r>
          </a:p>
          <a:p>
            <a:pPr algn="ctr" eaLnBrk="1" hangingPunct="1">
              <a:spcBef>
                <a:spcPct val="0"/>
              </a:spcBef>
              <a:spcAft>
                <a:spcPct val="0"/>
              </a:spcAft>
              <a:buClrTx/>
              <a:buFontTx/>
              <a:buNone/>
              <a:defRPr/>
            </a:pPr>
            <a:r>
              <a:rPr lang="fr-FR" altLang="fr-FR" sz="1600" b="1">
                <a:solidFill>
                  <a:schemeClr val="bg1"/>
                </a:solidFill>
                <a:cs typeface="Arial" pitchFamily="34" charset="0"/>
              </a:rPr>
              <a:t> durable</a:t>
            </a:r>
          </a:p>
        </p:txBody>
      </p:sp>
      <p:sp>
        <p:nvSpPr>
          <p:cNvPr id="24586" name="Titre 57"/>
          <p:cNvSpPr>
            <a:spLocks noGrp="1"/>
          </p:cNvSpPr>
          <p:nvPr>
            <p:ph type="title"/>
            <p:custDataLst>
              <p:tags r:id="rId9"/>
            </p:custDataLst>
          </p:nvPr>
        </p:nvSpPr>
        <p:spPr/>
        <p:txBody>
          <a:bodyPr/>
          <a:lstStyle/>
          <a:p>
            <a:pPr algn="ctr"/>
            <a:r>
              <a:rPr lang="fr-FR" altLang="fr-FR" dirty="0">
                <a:latin typeface="Calibri" charset="0"/>
                <a:cs typeface="Calibri" charset="0"/>
              </a:rPr>
              <a:t>Les </a:t>
            </a:r>
            <a:r>
              <a:rPr lang="fr-FR" altLang="fr-FR" dirty="0" smtClean="0">
                <a:latin typeface="Calibri" charset="0"/>
                <a:cs typeface="Calibri" charset="0"/>
              </a:rPr>
              <a:t>Thèmes des EPI</a:t>
            </a:r>
            <a:endParaRPr lang="fr-FR" altLang="fr-FR" dirty="0">
              <a:latin typeface="Calibri" charset="0"/>
              <a:cs typeface="Calibri" charset="0"/>
            </a:endParaRPr>
          </a:p>
        </p:txBody>
      </p:sp>
      <p:sp>
        <p:nvSpPr>
          <p:cNvPr id="59" name="Rogner un rectangle à un seul coin 58"/>
          <p:cNvSpPr>
            <a:spLocks/>
          </p:cNvSpPr>
          <p:nvPr>
            <p:custDataLst>
              <p:tags r:id="rId10"/>
            </p:custDataLst>
          </p:nvPr>
        </p:nvSpPr>
        <p:spPr bwMode="auto">
          <a:xfrm>
            <a:off x="2208214" y="4724403"/>
            <a:ext cx="2303462" cy="1008063"/>
          </a:xfrm>
          <a:custGeom>
            <a:avLst/>
            <a:gdLst>
              <a:gd name="T0" fmla="*/ 0 w 2303462"/>
              <a:gd name="T1" fmla="*/ 0 h 1008063"/>
              <a:gd name="T2" fmla="*/ 2135448 w 2303462"/>
              <a:gd name="T3" fmla="*/ 0 h 1008063"/>
              <a:gd name="T4" fmla="*/ 2303462 w 2303462"/>
              <a:gd name="T5" fmla="*/ 168014 h 1008063"/>
              <a:gd name="T6" fmla="*/ 2303462 w 2303462"/>
              <a:gd name="T7" fmla="*/ 1008063 h 1008063"/>
              <a:gd name="T8" fmla="*/ 0 w 2303462"/>
              <a:gd name="T9" fmla="*/ 1008063 h 1008063"/>
              <a:gd name="T10" fmla="*/ 0 w 2303462"/>
              <a:gd name="T11" fmla="*/ 0 h 1008063"/>
              <a:gd name="T12" fmla="*/ 0 60000 65536"/>
              <a:gd name="T13" fmla="*/ 0 60000 65536"/>
              <a:gd name="T14" fmla="*/ 0 60000 65536"/>
              <a:gd name="T15" fmla="*/ 0 60000 65536"/>
              <a:gd name="T16" fmla="*/ 0 60000 65536"/>
              <a:gd name="T17" fmla="*/ 0 60000 65536"/>
              <a:gd name="T18" fmla="*/ 0 w 2303462"/>
              <a:gd name="T19" fmla="*/ 0 h 1008063"/>
              <a:gd name="T20" fmla="*/ 2303462 w 2303462"/>
              <a:gd name="T21" fmla="*/ 1008063 h 1008063"/>
            </a:gdLst>
            <a:ahLst/>
            <a:cxnLst>
              <a:cxn ang="T12">
                <a:pos x="T0" y="T1"/>
              </a:cxn>
              <a:cxn ang="T13">
                <a:pos x="T2" y="T3"/>
              </a:cxn>
              <a:cxn ang="T14">
                <a:pos x="T4" y="T5"/>
              </a:cxn>
              <a:cxn ang="T15">
                <a:pos x="T6" y="T7"/>
              </a:cxn>
              <a:cxn ang="T16">
                <a:pos x="T8" y="T9"/>
              </a:cxn>
              <a:cxn ang="T17">
                <a:pos x="T10" y="T11"/>
              </a:cxn>
            </a:cxnLst>
            <a:rect l="T18" t="T19" r="T20" b="T21"/>
            <a:pathLst>
              <a:path w="2303462" h="1008063">
                <a:moveTo>
                  <a:pt x="0" y="0"/>
                </a:moveTo>
                <a:lnTo>
                  <a:pt x="2135448" y="0"/>
                </a:lnTo>
                <a:lnTo>
                  <a:pt x="2303462" y="168014"/>
                </a:lnTo>
                <a:lnTo>
                  <a:pt x="2303462" y="1008063"/>
                </a:lnTo>
                <a:lnTo>
                  <a:pt x="0" y="1008063"/>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60000"/>
              </a:spcBef>
              <a:spcAft>
                <a:spcPct val="40000"/>
              </a:spcAft>
              <a:buClr>
                <a:srgbClr val="F2AE1E"/>
              </a:buClr>
              <a:buFont typeface="Wingdings" charset="2"/>
              <a:buChar char="n"/>
              <a:defRPr sz="2000">
                <a:solidFill>
                  <a:srgbClr val="6D83B0"/>
                </a:solidFill>
                <a:latin typeface="Calibri" charset="0"/>
                <a:ea typeface="Arial" charset="0"/>
                <a:cs typeface="Calibri" charset="0"/>
              </a:defRPr>
            </a:lvl1pPr>
            <a:lvl2pPr marL="742950" indent="-285750">
              <a:spcBef>
                <a:spcPct val="20000"/>
              </a:spcBef>
              <a:buClr>
                <a:schemeClr val="tx1"/>
              </a:buClr>
              <a:buFont typeface="Lucida Grande" charset="0"/>
              <a:buChar char="-"/>
              <a:defRPr sz="1500">
                <a:solidFill>
                  <a:schemeClr val="tx1"/>
                </a:solidFill>
                <a:latin typeface="Calibri" charset="0"/>
                <a:ea typeface="Arial" charset="0"/>
                <a:cs typeface="Calibri" charset="0"/>
              </a:defRPr>
            </a:lvl2pPr>
            <a:lvl3pPr marL="1143000" indent="-228600">
              <a:spcBef>
                <a:spcPct val="20000"/>
              </a:spcBef>
              <a:defRPr sz="1500">
                <a:solidFill>
                  <a:schemeClr val="tx1"/>
                </a:solidFill>
                <a:latin typeface="Calibri" charset="0"/>
                <a:ea typeface="Arial" charset="0"/>
                <a:cs typeface="Calibri" charset="0"/>
              </a:defRPr>
            </a:lvl3pPr>
            <a:lvl4pPr marL="1600200" indent="-228600">
              <a:spcBef>
                <a:spcPct val="20000"/>
              </a:spcBef>
              <a:buClr>
                <a:srgbClr val="F2AE1E"/>
              </a:buClr>
              <a:buFont typeface="Arial" charset="0"/>
              <a:buChar char="–"/>
              <a:defRPr sz="1100">
                <a:solidFill>
                  <a:schemeClr val="tx1"/>
                </a:solidFill>
                <a:latin typeface="Calibri" charset="0"/>
                <a:ea typeface="Arial" charset="0"/>
                <a:cs typeface="Calibri" charset="0"/>
              </a:defRPr>
            </a:lvl4pPr>
            <a:lvl5pPr marL="2057400" indent="-228600">
              <a:spcBef>
                <a:spcPct val="20000"/>
              </a:spcBef>
              <a:defRPr sz="1100">
                <a:solidFill>
                  <a:schemeClr val="tx1"/>
                </a:solidFill>
                <a:latin typeface="Calibri" charset="0"/>
                <a:ea typeface="Arial" charset="0"/>
                <a:cs typeface="Calibri" charset="0"/>
              </a:defRPr>
            </a:lvl5pPr>
            <a:lvl6pPr marL="2514600" indent="-228600" eaLnBrk="0" fontAlgn="base" hangingPunct="0">
              <a:spcBef>
                <a:spcPct val="20000"/>
              </a:spcBef>
              <a:spcAft>
                <a:spcPct val="0"/>
              </a:spcAft>
              <a:defRPr sz="1100">
                <a:solidFill>
                  <a:schemeClr val="tx1"/>
                </a:solidFill>
                <a:latin typeface="Calibri" charset="0"/>
                <a:ea typeface="Arial" charset="0"/>
                <a:cs typeface="Calibri" charset="0"/>
              </a:defRPr>
            </a:lvl6pPr>
            <a:lvl7pPr marL="2971800" indent="-228600" eaLnBrk="0" fontAlgn="base" hangingPunct="0">
              <a:spcBef>
                <a:spcPct val="20000"/>
              </a:spcBef>
              <a:spcAft>
                <a:spcPct val="0"/>
              </a:spcAft>
              <a:defRPr sz="1100">
                <a:solidFill>
                  <a:schemeClr val="tx1"/>
                </a:solidFill>
                <a:latin typeface="Calibri" charset="0"/>
                <a:ea typeface="Arial" charset="0"/>
                <a:cs typeface="Calibri" charset="0"/>
              </a:defRPr>
            </a:lvl7pPr>
            <a:lvl8pPr marL="3429000" indent="-228600" eaLnBrk="0" fontAlgn="base" hangingPunct="0">
              <a:spcBef>
                <a:spcPct val="20000"/>
              </a:spcBef>
              <a:spcAft>
                <a:spcPct val="0"/>
              </a:spcAft>
              <a:defRPr sz="1100">
                <a:solidFill>
                  <a:schemeClr val="tx1"/>
                </a:solidFill>
                <a:latin typeface="Calibri" charset="0"/>
                <a:ea typeface="Arial" charset="0"/>
                <a:cs typeface="Calibri" charset="0"/>
              </a:defRPr>
            </a:lvl8pPr>
            <a:lvl9pPr marL="3886200" indent="-228600" eaLnBrk="0" fontAlgn="base" hangingPunct="0">
              <a:spcBef>
                <a:spcPct val="20000"/>
              </a:spcBef>
              <a:spcAft>
                <a:spcPct val="0"/>
              </a:spcAft>
              <a:defRPr sz="1100">
                <a:solidFill>
                  <a:schemeClr val="tx1"/>
                </a:solidFill>
                <a:latin typeface="Calibri" charset="0"/>
                <a:ea typeface="Arial" charset="0"/>
                <a:cs typeface="Calibri" charset="0"/>
              </a:defRPr>
            </a:lvl9pPr>
          </a:lstStyle>
          <a:p>
            <a:pPr algn="ctr" eaLnBrk="1" hangingPunct="1">
              <a:spcBef>
                <a:spcPct val="0"/>
              </a:spcBef>
              <a:spcAft>
                <a:spcPct val="0"/>
              </a:spcAft>
              <a:buClrTx/>
              <a:buFontTx/>
              <a:buNone/>
            </a:pPr>
            <a:r>
              <a:rPr lang="fr-FR" altLang="fr-FR" sz="1600" b="1">
                <a:solidFill>
                  <a:schemeClr val="bg1"/>
                </a:solidFill>
              </a:rPr>
              <a:t>Information, </a:t>
            </a:r>
          </a:p>
          <a:p>
            <a:pPr algn="ctr" eaLnBrk="1" hangingPunct="1">
              <a:spcBef>
                <a:spcPct val="0"/>
              </a:spcBef>
              <a:spcAft>
                <a:spcPct val="0"/>
              </a:spcAft>
              <a:buClrTx/>
              <a:buFontTx/>
              <a:buNone/>
            </a:pPr>
            <a:r>
              <a:rPr lang="fr-FR" altLang="fr-FR" sz="1600" b="1">
                <a:solidFill>
                  <a:schemeClr val="bg1"/>
                </a:solidFill>
              </a:rPr>
              <a:t>communication, </a:t>
            </a:r>
          </a:p>
          <a:p>
            <a:pPr algn="ctr" eaLnBrk="1" hangingPunct="1">
              <a:spcBef>
                <a:spcPct val="0"/>
              </a:spcBef>
              <a:spcAft>
                <a:spcPct val="0"/>
              </a:spcAft>
              <a:buClrTx/>
              <a:buFontTx/>
              <a:buNone/>
            </a:pPr>
            <a:r>
              <a:rPr lang="fr-FR" altLang="fr-FR" sz="1600" b="1">
                <a:solidFill>
                  <a:schemeClr val="bg1"/>
                </a:solidFill>
              </a:rPr>
              <a:t>citoyenneté</a:t>
            </a:r>
          </a:p>
        </p:txBody>
      </p:sp>
      <p:sp>
        <p:nvSpPr>
          <p:cNvPr id="60" name="Rogner un rectangle à un seul coin 59"/>
          <p:cNvSpPr>
            <a:spLocks/>
          </p:cNvSpPr>
          <p:nvPr>
            <p:custDataLst>
              <p:tags r:id="rId11"/>
            </p:custDataLst>
          </p:nvPr>
        </p:nvSpPr>
        <p:spPr bwMode="auto">
          <a:xfrm>
            <a:off x="7824788" y="4724403"/>
            <a:ext cx="2303462" cy="1008063"/>
          </a:xfrm>
          <a:custGeom>
            <a:avLst/>
            <a:gdLst>
              <a:gd name="T0" fmla="*/ 0 w 2303462"/>
              <a:gd name="T1" fmla="*/ 0 h 1008063"/>
              <a:gd name="T2" fmla="*/ 2135448 w 2303462"/>
              <a:gd name="T3" fmla="*/ 0 h 1008063"/>
              <a:gd name="T4" fmla="*/ 2303462 w 2303462"/>
              <a:gd name="T5" fmla="*/ 168014 h 1008063"/>
              <a:gd name="T6" fmla="*/ 2303462 w 2303462"/>
              <a:gd name="T7" fmla="*/ 1008063 h 1008063"/>
              <a:gd name="T8" fmla="*/ 0 w 2303462"/>
              <a:gd name="T9" fmla="*/ 1008063 h 1008063"/>
              <a:gd name="T10" fmla="*/ 0 w 2303462"/>
              <a:gd name="T11" fmla="*/ 0 h 1008063"/>
              <a:gd name="T12" fmla="*/ 0 60000 65536"/>
              <a:gd name="T13" fmla="*/ 0 60000 65536"/>
              <a:gd name="T14" fmla="*/ 0 60000 65536"/>
              <a:gd name="T15" fmla="*/ 0 60000 65536"/>
              <a:gd name="T16" fmla="*/ 0 60000 65536"/>
              <a:gd name="T17" fmla="*/ 0 60000 65536"/>
              <a:gd name="T18" fmla="*/ 0 w 2303462"/>
              <a:gd name="T19" fmla="*/ 0 h 1008063"/>
              <a:gd name="T20" fmla="*/ 2303462 w 2303462"/>
              <a:gd name="T21" fmla="*/ 1008063 h 1008063"/>
            </a:gdLst>
            <a:ahLst/>
            <a:cxnLst>
              <a:cxn ang="T12">
                <a:pos x="T0" y="T1"/>
              </a:cxn>
              <a:cxn ang="T13">
                <a:pos x="T2" y="T3"/>
              </a:cxn>
              <a:cxn ang="T14">
                <a:pos x="T4" y="T5"/>
              </a:cxn>
              <a:cxn ang="T15">
                <a:pos x="T6" y="T7"/>
              </a:cxn>
              <a:cxn ang="T16">
                <a:pos x="T8" y="T9"/>
              </a:cxn>
              <a:cxn ang="T17">
                <a:pos x="T10" y="T11"/>
              </a:cxn>
            </a:cxnLst>
            <a:rect l="T18" t="T19" r="T20" b="T21"/>
            <a:pathLst>
              <a:path w="2303462" h="1008063">
                <a:moveTo>
                  <a:pt x="0" y="0"/>
                </a:moveTo>
                <a:lnTo>
                  <a:pt x="2135448" y="0"/>
                </a:lnTo>
                <a:lnTo>
                  <a:pt x="2303462" y="168014"/>
                </a:lnTo>
                <a:lnTo>
                  <a:pt x="2303462" y="1008063"/>
                </a:lnTo>
                <a:lnTo>
                  <a:pt x="0" y="1008063"/>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60000"/>
              </a:spcBef>
              <a:spcAft>
                <a:spcPct val="40000"/>
              </a:spcAft>
              <a:buClr>
                <a:srgbClr val="F2AE1E"/>
              </a:buClr>
              <a:buFont typeface="Wingdings" charset="2"/>
              <a:buChar char="n"/>
              <a:defRPr sz="2000">
                <a:solidFill>
                  <a:srgbClr val="6D83B0"/>
                </a:solidFill>
                <a:latin typeface="Calibri" charset="0"/>
                <a:ea typeface="Arial" charset="0"/>
                <a:cs typeface="Calibri" charset="0"/>
              </a:defRPr>
            </a:lvl1pPr>
            <a:lvl2pPr marL="742950" indent="-285750">
              <a:spcBef>
                <a:spcPct val="20000"/>
              </a:spcBef>
              <a:buClr>
                <a:schemeClr val="tx1"/>
              </a:buClr>
              <a:buFont typeface="Lucida Grande" charset="0"/>
              <a:buChar char="-"/>
              <a:defRPr sz="1500">
                <a:solidFill>
                  <a:schemeClr val="tx1"/>
                </a:solidFill>
                <a:latin typeface="Calibri" charset="0"/>
                <a:ea typeface="Arial" charset="0"/>
                <a:cs typeface="Calibri" charset="0"/>
              </a:defRPr>
            </a:lvl2pPr>
            <a:lvl3pPr marL="1143000" indent="-228600">
              <a:spcBef>
                <a:spcPct val="20000"/>
              </a:spcBef>
              <a:defRPr sz="1500">
                <a:solidFill>
                  <a:schemeClr val="tx1"/>
                </a:solidFill>
                <a:latin typeface="Calibri" charset="0"/>
                <a:ea typeface="Arial" charset="0"/>
                <a:cs typeface="Calibri" charset="0"/>
              </a:defRPr>
            </a:lvl3pPr>
            <a:lvl4pPr marL="1600200" indent="-228600">
              <a:spcBef>
                <a:spcPct val="20000"/>
              </a:spcBef>
              <a:buClr>
                <a:srgbClr val="F2AE1E"/>
              </a:buClr>
              <a:buFont typeface="Arial" charset="0"/>
              <a:buChar char="–"/>
              <a:defRPr sz="1100">
                <a:solidFill>
                  <a:schemeClr val="tx1"/>
                </a:solidFill>
                <a:latin typeface="Calibri" charset="0"/>
                <a:ea typeface="Arial" charset="0"/>
                <a:cs typeface="Calibri" charset="0"/>
              </a:defRPr>
            </a:lvl4pPr>
            <a:lvl5pPr marL="2057400" indent="-228600">
              <a:spcBef>
                <a:spcPct val="20000"/>
              </a:spcBef>
              <a:defRPr sz="1100">
                <a:solidFill>
                  <a:schemeClr val="tx1"/>
                </a:solidFill>
                <a:latin typeface="Calibri" charset="0"/>
                <a:ea typeface="Arial" charset="0"/>
                <a:cs typeface="Calibri" charset="0"/>
              </a:defRPr>
            </a:lvl5pPr>
            <a:lvl6pPr marL="2514600" indent="-228600" eaLnBrk="0" fontAlgn="base" hangingPunct="0">
              <a:spcBef>
                <a:spcPct val="20000"/>
              </a:spcBef>
              <a:spcAft>
                <a:spcPct val="0"/>
              </a:spcAft>
              <a:defRPr sz="1100">
                <a:solidFill>
                  <a:schemeClr val="tx1"/>
                </a:solidFill>
                <a:latin typeface="Calibri" charset="0"/>
                <a:ea typeface="Arial" charset="0"/>
                <a:cs typeface="Calibri" charset="0"/>
              </a:defRPr>
            </a:lvl6pPr>
            <a:lvl7pPr marL="2971800" indent="-228600" eaLnBrk="0" fontAlgn="base" hangingPunct="0">
              <a:spcBef>
                <a:spcPct val="20000"/>
              </a:spcBef>
              <a:spcAft>
                <a:spcPct val="0"/>
              </a:spcAft>
              <a:defRPr sz="1100">
                <a:solidFill>
                  <a:schemeClr val="tx1"/>
                </a:solidFill>
                <a:latin typeface="Calibri" charset="0"/>
                <a:ea typeface="Arial" charset="0"/>
                <a:cs typeface="Calibri" charset="0"/>
              </a:defRPr>
            </a:lvl7pPr>
            <a:lvl8pPr marL="3429000" indent="-228600" eaLnBrk="0" fontAlgn="base" hangingPunct="0">
              <a:spcBef>
                <a:spcPct val="20000"/>
              </a:spcBef>
              <a:spcAft>
                <a:spcPct val="0"/>
              </a:spcAft>
              <a:defRPr sz="1100">
                <a:solidFill>
                  <a:schemeClr val="tx1"/>
                </a:solidFill>
                <a:latin typeface="Calibri" charset="0"/>
                <a:ea typeface="Arial" charset="0"/>
                <a:cs typeface="Calibri" charset="0"/>
              </a:defRPr>
            </a:lvl8pPr>
            <a:lvl9pPr marL="3886200" indent="-228600" eaLnBrk="0" fontAlgn="base" hangingPunct="0">
              <a:spcBef>
                <a:spcPct val="20000"/>
              </a:spcBef>
              <a:spcAft>
                <a:spcPct val="0"/>
              </a:spcAft>
              <a:defRPr sz="1100">
                <a:solidFill>
                  <a:schemeClr val="tx1"/>
                </a:solidFill>
                <a:latin typeface="Calibri" charset="0"/>
                <a:ea typeface="Arial" charset="0"/>
                <a:cs typeface="Calibri" charset="0"/>
              </a:defRPr>
            </a:lvl9pPr>
          </a:lstStyle>
          <a:p>
            <a:pPr algn="ctr" eaLnBrk="1" hangingPunct="1">
              <a:spcBef>
                <a:spcPct val="0"/>
              </a:spcBef>
              <a:spcAft>
                <a:spcPct val="0"/>
              </a:spcAft>
              <a:buClrTx/>
              <a:buFontTx/>
              <a:buNone/>
            </a:pPr>
            <a:r>
              <a:rPr lang="fr-FR" altLang="fr-FR" sz="1600" b="1">
                <a:solidFill>
                  <a:schemeClr val="bg1"/>
                </a:solidFill>
              </a:rPr>
              <a:t>Sciences, technologie </a:t>
            </a:r>
            <a:br>
              <a:rPr lang="fr-FR" altLang="fr-FR" sz="1600" b="1">
                <a:solidFill>
                  <a:schemeClr val="bg1"/>
                </a:solidFill>
              </a:rPr>
            </a:br>
            <a:r>
              <a:rPr lang="fr-FR" altLang="fr-FR" sz="1600" b="1">
                <a:solidFill>
                  <a:schemeClr val="bg1"/>
                </a:solidFill>
              </a:rPr>
              <a:t>et société</a:t>
            </a:r>
          </a:p>
        </p:txBody>
      </p:sp>
      <p:sp>
        <p:nvSpPr>
          <p:cNvPr id="61" name="Rogner un rectangle à un seul coin 60"/>
          <p:cNvSpPr>
            <a:spLocks/>
          </p:cNvSpPr>
          <p:nvPr>
            <p:custDataLst>
              <p:tags r:id="rId12"/>
            </p:custDataLst>
          </p:nvPr>
        </p:nvSpPr>
        <p:spPr bwMode="auto">
          <a:xfrm>
            <a:off x="5016501" y="5172078"/>
            <a:ext cx="2303463" cy="1008063"/>
          </a:xfrm>
          <a:custGeom>
            <a:avLst/>
            <a:gdLst>
              <a:gd name="T0" fmla="*/ 0 w 2303463"/>
              <a:gd name="T1" fmla="*/ 0 h 1008063"/>
              <a:gd name="T2" fmla="*/ 2135449 w 2303463"/>
              <a:gd name="T3" fmla="*/ 0 h 1008063"/>
              <a:gd name="T4" fmla="*/ 2303463 w 2303463"/>
              <a:gd name="T5" fmla="*/ 168014 h 1008063"/>
              <a:gd name="T6" fmla="*/ 2303463 w 2303463"/>
              <a:gd name="T7" fmla="*/ 1008063 h 1008063"/>
              <a:gd name="T8" fmla="*/ 0 w 2303463"/>
              <a:gd name="T9" fmla="*/ 1008063 h 1008063"/>
              <a:gd name="T10" fmla="*/ 0 w 2303463"/>
              <a:gd name="T11" fmla="*/ 0 h 1008063"/>
              <a:gd name="T12" fmla="*/ 0 60000 65536"/>
              <a:gd name="T13" fmla="*/ 0 60000 65536"/>
              <a:gd name="T14" fmla="*/ 0 60000 65536"/>
              <a:gd name="T15" fmla="*/ 0 60000 65536"/>
              <a:gd name="T16" fmla="*/ 0 60000 65536"/>
              <a:gd name="T17" fmla="*/ 0 60000 65536"/>
              <a:gd name="T18" fmla="*/ 0 w 2303463"/>
              <a:gd name="T19" fmla="*/ 0 h 1008063"/>
              <a:gd name="T20" fmla="*/ 2303463 w 2303463"/>
              <a:gd name="T21" fmla="*/ 1008063 h 1008063"/>
            </a:gdLst>
            <a:ahLst/>
            <a:cxnLst>
              <a:cxn ang="T12">
                <a:pos x="T0" y="T1"/>
              </a:cxn>
              <a:cxn ang="T13">
                <a:pos x="T2" y="T3"/>
              </a:cxn>
              <a:cxn ang="T14">
                <a:pos x="T4" y="T5"/>
              </a:cxn>
              <a:cxn ang="T15">
                <a:pos x="T6" y="T7"/>
              </a:cxn>
              <a:cxn ang="T16">
                <a:pos x="T8" y="T9"/>
              </a:cxn>
              <a:cxn ang="T17">
                <a:pos x="T10" y="T11"/>
              </a:cxn>
            </a:cxnLst>
            <a:rect l="T18" t="T19" r="T20" b="T21"/>
            <a:pathLst>
              <a:path w="2303463" h="1008063">
                <a:moveTo>
                  <a:pt x="0" y="0"/>
                </a:moveTo>
                <a:lnTo>
                  <a:pt x="2135449" y="0"/>
                </a:lnTo>
                <a:lnTo>
                  <a:pt x="2303463" y="168014"/>
                </a:lnTo>
                <a:lnTo>
                  <a:pt x="2303463" y="1008063"/>
                </a:lnTo>
                <a:lnTo>
                  <a:pt x="0" y="1008063"/>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60000"/>
              </a:spcBef>
              <a:spcAft>
                <a:spcPct val="40000"/>
              </a:spcAft>
              <a:buClr>
                <a:srgbClr val="F2AE1E"/>
              </a:buClr>
              <a:buFont typeface="Wingdings" charset="2"/>
              <a:buChar char="n"/>
              <a:defRPr sz="2000">
                <a:solidFill>
                  <a:srgbClr val="6D83B0"/>
                </a:solidFill>
                <a:latin typeface="Calibri" charset="0"/>
                <a:ea typeface="Arial" charset="0"/>
                <a:cs typeface="Calibri" charset="0"/>
              </a:defRPr>
            </a:lvl1pPr>
            <a:lvl2pPr marL="742950" indent="-285750">
              <a:spcBef>
                <a:spcPct val="20000"/>
              </a:spcBef>
              <a:buClr>
                <a:schemeClr val="tx1"/>
              </a:buClr>
              <a:buFont typeface="Lucida Grande" charset="0"/>
              <a:buChar char="-"/>
              <a:defRPr sz="1500">
                <a:solidFill>
                  <a:schemeClr val="tx1"/>
                </a:solidFill>
                <a:latin typeface="Calibri" charset="0"/>
                <a:ea typeface="Arial" charset="0"/>
                <a:cs typeface="Calibri" charset="0"/>
              </a:defRPr>
            </a:lvl2pPr>
            <a:lvl3pPr marL="1143000" indent="-228600">
              <a:spcBef>
                <a:spcPct val="20000"/>
              </a:spcBef>
              <a:defRPr sz="1500">
                <a:solidFill>
                  <a:schemeClr val="tx1"/>
                </a:solidFill>
                <a:latin typeface="Calibri" charset="0"/>
                <a:ea typeface="Arial" charset="0"/>
                <a:cs typeface="Calibri" charset="0"/>
              </a:defRPr>
            </a:lvl3pPr>
            <a:lvl4pPr marL="1600200" indent="-228600">
              <a:spcBef>
                <a:spcPct val="20000"/>
              </a:spcBef>
              <a:buClr>
                <a:srgbClr val="F2AE1E"/>
              </a:buClr>
              <a:buFont typeface="Arial" charset="0"/>
              <a:buChar char="–"/>
              <a:defRPr sz="1100">
                <a:solidFill>
                  <a:schemeClr val="tx1"/>
                </a:solidFill>
                <a:latin typeface="Calibri" charset="0"/>
                <a:ea typeface="Arial" charset="0"/>
                <a:cs typeface="Calibri" charset="0"/>
              </a:defRPr>
            </a:lvl4pPr>
            <a:lvl5pPr marL="2057400" indent="-228600">
              <a:spcBef>
                <a:spcPct val="20000"/>
              </a:spcBef>
              <a:defRPr sz="1100">
                <a:solidFill>
                  <a:schemeClr val="tx1"/>
                </a:solidFill>
                <a:latin typeface="Calibri" charset="0"/>
                <a:ea typeface="Arial" charset="0"/>
                <a:cs typeface="Calibri" charset="0"/>
              </a:defRPr>
            </a:lvl5pPr>
            <a:lvl6pPr marL="2514600" indent="-228600" eaLnBrk="0" fontAlgn="base" hangingPunct="0">
              <a:spcBef>
                <a:spcPct val="20000"/>
              </a:spcBef>
              <a:spcAft>
                <a:spcPct val="0"/>
              </a:spcAft>
              <a:defRPr sz="1100">
                <a:solidFill>
                  <a:schemeClr val="tx1"/>
                </a:solidFill>
                <a:latin typeface="Calibri" charset="0"/>
                <a:ea typeface="Arial" charset="0"/>
                <a:cs typeface="Calibri" charset="0"/>
              </a:defRPr>
            </a:lvl6pPr>
            <a:lvl7pPr marL="2971800" indent="-228600" eaLnBrk="0" fontAlgn="base" hangingPunct="0">
              <a:spcBef>
                <a:spcPct val="20000"/>
              </a:spcBef>
              <a:spcAft>
                <a:spcPct val="0"/>
              </a:spcAft>
              <a:defRPr sz="1100">
                <a:solidFill>
                  <a:schemeClr val="tx1"/>
                </a:solidFill>
                <a:latin typeface="Calibri" charset="0"/>
                <a:ea typeface="Arial" charset="0"/>
                <a:cs typeface="Calibri" charset="0"/>
              </a:defRPr>
            </a:lvl7pPr>
            <a:lvl8pPr marL="3429000" indent="-228600" eaLnBrk="0" fontAlgn="base" hangingPunct="0">
              <a:spcBef>
                <a:spcPct val="20000"/>
              </a:spcBef>
              <a:spcAft>
                <a:spcPct val="0"/>
              </a:spcAft>
              <a:defRPr sz="1100">
                <a:solidFill>
                  <a:schemeClr val="tx1"/>
                </a:solidFill>
                <a:latin typeface="Calibri" charset="0"/>
                <a:ea typeface="Arial" charset="0"/>
                <a:cs typeface="Calibri" charset="0"/>
              </a:defRPr>
            </a:lvl8pPr>
            <a:lvl9pPr marL="3886200" indent="-228600" eaLnBrk="0" fontAlgn="base" hangingPunct="0">
              <a:spcBef>
                <a:spcPct val="20000"/>
              </a:spcBef>
              <a:spcAft>
                <a:spcPct val="0"/>
              </a:spcAft>
              <a:defRPr sz="1100">
                <a:solidFill>
                  <a:schemeClr val="tx1"/>
                </a:solidFill>
                <a:latin typeface="Calibri" charset="0"/>
                <a:ea typeface="Arial" charset="0"/>
                <a:cs typeface="Calibri" charset="0"/>
              </a:defRPr>
            </a:lvl9pPr>
          </a:lstStyle>
          <a:p>
            <a:pPr algn="ctr" eaLnBrk="1" hangingPunct="1">
              <a:spcBef>
                <a:spcPct val="0"/>
              </a:spcBef>
              <a:spcAft>
                <a:spcPct val="0"/>
              </a:spcAft>
              <a:buClrTx/>
              <a:buFontTx/>
              <a:buNone/>
            </a:pPr>
            <a:r>
              <a:rPr lang="fr-FR" altLang="fr-FR" sz="1600" b="1">
                <a:solidFill>
                  <a:schemeClr val="bg1"/>
                </a:solidFill>
              </a:rPr>
              <a:t>Corps, santé, </a:t>
            </a:r>
          </a:p>
          <a:p>
            <a:pPr algn="ctr" eaLnBrk="1" hangingPunct="1">
              <a:spcBef>
                <a:spcPct val="0"/>
              </a:spcBef>
              <a:spcAft>
                <a:spcPct val="0"/>
              </a:spcAft>
              <a:buClrTx/>
              <a:buFontTx/>
              <a:buNone/>
            </a:pPr>
            <a:r>
              <a:rPr lang="fr-FR" altLang="fr-FR" sz="1600" b="1">
                <a:solidFill>
                  <a:schemeClr val="bg1"/>
                </a:solidFill>
              </a:rPr>
              <a:t>bien-être</a:t>
            </a:r>
            <a:br>
              <a:rPr lang="fr-FR" altLang="fr-FR" sz="1600" b="1">
                <a:solidFill>
                  <a:schemeClr val="bg1"/>
                </a:solidFill>
              </a:rPr>
            </a:br>
            <a:r>
              <a:rPr lang="fr-FR" altLang="fr-FR" sz="1600" b="1">
                <a:solidFill>
                  <a:schemeClr val="bg1"/>
                </a:solidFill>
              </a:rPr>
              <a:t>et sécurité</a:t>
            </a:r>
          </a:p>
        </p:txBody>
      </p:sp>
      <p:sp>
        <p:nvSpPr>
          <p:cNvPr id="62" name="Rogner un rectangle à un seul coin 61"/>
          <p:cNvSpPr>
            <a:spLocks/>
          </p:cNvSpPr>
          <p:nvPr>
            <p:custDataLst>
              <p:tags r:id="rId13"/>
            </p:custDataLst>
          </p:nvPr>
        </p:nvSpPr>
        <p:spPr bwMode="auto">
          <a:xfrm>
            <a:off x="1778001" y="3284538"/>
            <a:ext cx="2305050" cy="1008062"/>
          </a:xfrm>
          <a:custGeom>
            <a:avLst/>
            <a:gdLst>
              <a:gd name="T0" fmla="*/ 0 w 2305050"/>
              <a:gd name="T1" fmla="*/ 0 h 1008062"/>
              <a:gd name="T2" fmla="*/ 2137036 w 2305050"/>
              <a:gd name="T3" fmla="*/ 0 h 1008062"/>
              <a:gd name="T4" fmla="*/ 2305050 w 2305050"/>
              <a:gd name="T5" fmla="*/ 168014 h 1008062"/>
              <a:gd name="T6" fmla="*/ 2305050 w 2305050"/>
              <a:gd name="T7" fmla="*/ 1008062 h 1008062"/>
              <a:gd name="T8" fmla="*/ 0 w 2305050"/>
              <a:gd name="T9" fmla="*/ 1008062 h 1008062"/>
              <a:gd name="T10" fmla="*/ 0 w 2305050"/>
              <a:gd name="T11" fmla="*/ 0 h 1008062"/>
              <a:gd name="T12" fmla="*/ 0 60000 65536"/>
              <a:gd name="T13" fmla="*/ 0 60000 65536"/>
              <a:gd name="T14" fmla="*/ 0 60000 65536"/>
              <a:gd name="T15" fmla="*/ 0 60000 65536"/>
              <a:gd name="T16" fmla="*/ 0 60000 65536"/>
              <a:gd name="T17" fmla="*/ 0 60000 65536"/>
              <a:gd name="T18" fmla="*/ 0 w 2305050"/>
              <a:gd name="T19" fmla="*/ 0 h 1008062"/>
              <a:gd name="T20" fmla="*/ 2305050 w 2305050"/>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5050" h="1008062">
                <a:moveTo>
                  <a:pt x="0" y="0"/>
                </a:moveTo>
                <a:lnTo>
                  <a:pt x="2137036" y="0"/>
                </a:lnTo>
                <a:lnTo>
                  <a:pt x="2305050" y="168014"/>
                </a:lnTo>
                <a:lnTo>
                  <a:pt x="2305050" y="1008062"/>
                </a:lnTo>
                <a:lnTo>
                  <a:pt x="0" y="1008062"/>
                </a:lnTo>
                <a:lnTo>
                  <a:pt x="0" y="0"/>
                </a:lnTo>
                <a:close/>
              </a:path>
            </a:pathLst>
          </a:custGeom>
          <a:solidFill>
            <a:srgbClr val="28B5C5"/>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fr-FR" altLang="fr-FR" sz="1600" b="1">
                <a:solidFill>
                  <a:schemeClr val="bg1"/>
                </a:solidFill>
                <a:latin typeface="Calibri" pitchFamily="34" charset="0"/>
                <a:ea typeface="Arial" pitchFamily="34" charset="0"/>
              </a:rPr>
              <a:t>Culture et création </a:t>
            </a:r>
          </a:p>
          <a:p>
            <a:pPr algn="ctr" eaLnBrk="1" hangingPunct="1">
              <a:defRPr/>
            </a:pPr>
            <a:r>
              <a:rPr lang="fr-FR" altLang="fr-FR" sz="1600" b="1">
                <a:solidFill>
                  <a:schemeClr val="bg1"/>
                </a:solidFill>
                <a:latin typeface="Calibri" pitchFamily="34" charset="0"/>
                <a:ea typeface="Arial" pitchFamily="34" charset="0"/>
              </a:rPr>
              <a:t>artistiques</a:t>
            </a:r>
          </a:p>
        </p:txBody>
      </p:sp>
      <p:sp>
        <p:nvSpPr>
          <p:cNvPr id="63" name="Rogner un rectangle à un seul coin 62"/>
          <p:cNvSpPr>
            <a:spLocks/>
          </p:cNvSpPr>
          <p:nvPr>
            <p:custDataLst>
              <p:tags r:id="rId14"/>
            </p:custDataLst>
          </p:nvPr>
        </p:nvSpPr>
        <p:spPr bwMode="auto">
          <a:xfrm>
            <a:off x="4727577" y="3213103"/>
            <a:ext cx="2881313" cy="1152525"/>
          </a:xfrm>
          <a:custGeom>
            <a:avLst/>
            <a:gdLst>
              <a:gd name="T0" fmla="*/ 0 w 2881313"/>
              <a:gd name="T1" fmla="*/ 0 h 1152525"/>
              <a:gd name="T2" fmla="*/ 2689222 w 2881313"/>
              <a:gd name="T3" fmla="*/ 0 h 1152525"/>
              <a:gd name="T4" fmla="*/ 2881313 w 2881313"/>
              <a:gd name="T5" fmla="*/ 192091 h 1152525"/>
              <a:gd name="T6" fmla="*/ 2881313 w 2881313"/>
              <a:gd name="T7" fmla="*/ 1152525 h 1152525"/>
              <a:gd name="T8" fmla="*/ 0 w 2881313"/>
              <a:gd name="T9" fmla="*/ 1152525 h 1152525"/>
              <a:gd name="T10" fmla="*/ 0 w 2881313"/>
              <a:gd name="T11" fmla="*/ 0 h 1152525"/>
              <a:gd name="T12" fmla="*/ 0 60000 65536"/>
              <a:gd name="T13" fmla="*/ 0 60000 65536"/>
              <a:gd name="T14" fmla="*/ 0 60000 65536"/>
              <a:gd name="T15" fmla="*/ 0 60000 65536"/>
              <a:gd name="T16" fmla="*/ 0 60000 65536"/>
              <a:gd name="T17" fmla="*/ 0 60000 65536"/>
              <a:gd name="T18" fmla="*/ 0 w 2881313"/>
              <a:gd name="T19" fmla="*/ 0 h 1152525"/>
              <a:gd name="T20" fmla="*/ 2881313 w 2881313"/>
              <a:gd name="T21" fmla="*/ 1152525 h 1152525"/>
            </a:gdLst>
            <a:ahLst/>
            <a:cxnLst>
              <a:cxn ang="T12">
                <a:pos x="T0" y="T1"/>
              </a:cxn>
              <a:cxn ang="T13">
                <a:pos x="T2" y="T3"/>
              </a:cxn>
              <a:cxn ang="T14">
                <a:pos x="T4" y="T5"/>
              </a:cxn>
              <a:cxn ang="T15">
                <a:pos x="T6" y="T7"/>
              </a:cxn>
              <a:cxn ang="T16">
                <a:pos x="T8" y="T9"/>
              </a:cxn>
              <a:cxn ang="T17">
                <a:pos x="T10" y="T11"/>
              </a:cxn>
            </a:cxnLst>
            <a:rect l="T18" t="T19" r="T20" b="T21"/>
            <a:pathLst>
              <a:path w="2881313" h="1152525">
                <a:moveTo>
                  <a:pt x="0" y="0"/>
                </a:moveTo>
                <a:lnTo>
                  <a:pt x="2689222" y="0"/>
                </a:lnTo>
                <a:lnTo>
                  <a:pt x="2881313" y="192091"/>
                </a:lnTo>
                <a:lnTo>
                  <a:pt x="2881313" y="1152525"/>
                </a:lnTo>
                <a:lnTo>
                  <a:pt x="0" y="1152525"/>
                </a:lnTo>
                <a:lnTo>
                  <a:pt x="0" y="0"/>
                </a:lnTo>
                <a:close/>
              </a:path>
            </a:pathLst>
          </a:custGeom>
          <a:solidFill>
            <a:srgbClr val="FDB630"/>
          </a:solidFill>
          <a:ln>
            <a:noFill/>
          </a:ln>
          <a:effectLst>
            <a:outerShdw blurRad="40005" dist="22987" dir="5400000" algn="tl" rotWithShape="0">
              <a:srgbClr val="000000">
                <a:alpha val="34998"/>
              </a:srgbClr>
            </a:outerShdw>
          </a:effectLst>
          <a:extLst>
            <a:ext uri="{91240B29-F687-4F45-9708-019B960494DF}">
              <a14:hiddenLine xmlns:a14="http://schemas.microsoft.com/office/drawing/2010/main" xmlns="" w="50800">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MS PGothic" pitchFamily="34" charset="-128"/>
              </a:defRPr>
            </a:lvl1pPr>
            <a:lvl2pPr marL="742950" indent="-285750" eaLnBrk="0" hangingPunct="0">
              <a:defRPr sz="2400">
                <a:solidFill>
                  <a:schemeClr val="tx1"/>
                </a:solidFill>
                <a:latin typeface="Arial" pitchFamily="34" charset="0"/>
                <a:ea typeface="MS PGothic" pitchFamily="34" charset="-128"/>
              </a:defRPr>
            </a:lvl2pPr>
            <a:lvl3pPr marL="1143000" indent="-228600" eaLnBrk="0" hangingPunct="0">
              <a:defRPr sz="2400">
                <a:solidFill>
                  <a:schemeClr val="tx1"/>
                </a:solidFill>
                <a:latin typeface="Arial" pitchFamily="34" charset="0"/>
                <a:ea typeface="MS PGothic" pitchFamily="34" charset="-128"/>
              </a:defRPr>
            </a:lvl3pPr>
            <a:lvl4pPr marL="1600200" indent="-228600" eaLnBrk="0" hangingPunct="0">
              <a:defRPr sz="2400">
                <a:solidFill>
                  <a:schemeClr val="tx1"/>
                </a:solidFill>
                <a:latin typeface="Arial" pitchFamily="34" charset="0"/>
                <a:ea typeface="MS PGothic" pitchFamily="34" charset="-128"/>
              </a:defRPr>
            </a:lvl4pPr>
            <a:lvl5pPr marL="2057400" indent="-228600" eaLnBrk="0" hangingPunct="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defRPr/>
            </a:pPr>
            <a:r>
              <a:rPr lang="fr-FR" altLang="fr-FR" sz="2000" b="1">
                <a:solidFill>
                  <a:srgbClr val="FFFFFF"/>
                </a:solidFill>
                <a:latin typeface="Calibri" pitchFamily="34" charset="0"/>
                <a:ea typeface="Arial" pitchFamily="34" charset="0"/>
              </a:rPr>
              <a:t>8 thématiques</a:t>
            </a:r>
          </a:p>
          <a:p>
            <a:pPr algn="ctr" eaLnBrk="1" hangingPunct="1">
              <a:defRPr/>
            </a:pPr>
            <a:r>
              <a:rPr lang="fr-FR" altLang="fr-FR" sz="2000" b="1">
                <a:solidFill>
                  <a:srgbClr val="FFFFFF"/>
                </a:solidFill>
                <a:latin typeface="Calibri" pitchFamily="34" charset="0"/>
                <a:ea typeface="Arial" pitchFamily="34" charset="0"/>
              </a:rPr>
              <a:t> interdisciplinaires</a:t>
            </a:r>
          </a:p>
        </p:txBody>
      </p:sp>
      <p:sp>
        <p:nvSpPr>
          <p:cNvPr id="17" name="Espace réservé du pied de page 16"/>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1618226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500"/>
                                        <p:tgtEl>
                                          <p:spTgt spid="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P spid="52" grpId="0" animBg="1"/>
      <p:bldP spid="5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custDataLst>
              <p:tags r:id="rId1"/>
            </p:custDataLst>
          </p:nvPr>
        </p:nvSpPr>
        <p:spPr/>
        <p:txBody>
          <a:bodyPr/>
          <a:lstStyle/>
          <a:p>
            <a:pPr algn="l"/>
            <a:r>
              <a:rPr lang="fr-FR" altLang="fr-FR" dirty="0">
                <a:latin typeface="Calibri" charset="0"/>
                <a:cs typeface="Calibri" charset="0"/>
              </a:rPr>
              <a:t>Les EPI ne sont pas de nouveaux IDD</a:t>
            </a:r>
          </a:p>
        </p:txBody>
      </p:sp>
      <p:sp>
        <p:nvSpPr>
          <p:cNvPr id="26627" name="Espace réservé du contenu 2"/>
          <p:cNvSpPr>
            <a:spLocks noGrp="1"/>
          </p:cNvSpPr>
          <p:nvPr>
            <p:ph idx="1"/>
            <p:custDataLst>
              <p:tags r:id="rId2"/>
            </p:custDataLst>
          </p:nvPr>
        </p:nvSpPr>
        <p:spPr>
          <a:xfrm>
            <a:off x="609600" y="1600203"/>
            <a:ext cx="10972800" cy="4941274"/>
          </a:xfrm>
        </p:spPr>
        <p:txBody>
          <a:bodyPr/>
          <a:lstStyle/>
          <a:p>
            <a:r>
              <a:rPr lang="fr-FR" altLang="fr-FR" dirty="0">
                <a:latin typeface="Calibri" charset="0"/>
                <a:cs typeface="Calibri" charset="0"/>
              </a:rPr>
              <a:t>Les</a:t>
            </a:r>
            <a:r>
              <a:rPr lang="fr-FR" altLang="fr-FR" b="1" dirty="0">
                <a:latin typeface="Calibri" charset="0"/>
                <a:cs typeface="Calibri" charset="0"/>
              </a:rPr>
              <a:t> thématiques interdisciplinaires</a:t>
            </a:r>
            <a:r>
              <a:rPr lang="fr-FR" altLang="fr-FR" dirty="0">
                <a:latin typeface="Calibri" charset="0"/>
                <a:cs typeface="Calibri" charset="0"/>
              </a:rPr>
              <a:t> sont </a:t>
            </a:r>
            <a:r>
              <a:rPr lang="fr-FR" altLang="fr-FR" b="1" dirty="0">
                <a:latin typeface="Calibri" charset="0"/>
                <a:cs typeface="Calibri" charset="0"/>
              </a:rPr>
              <a:t>inscrites dans les programmes</a:t>
            </a:r>
            <a:r>
              <a:rPr lang="fr-FR" altLang="fr-FR" dirty="0">
                <a:latin typeface="Calibri" charset="0"/>
                <a:cs typeface="Calibri" charset="0"/>
              </a:rPr>
              <a:t> dont ils sont une </a:t>
            </a:r>
            <a:r>
              <a:rPr lang="fr-FR" altLang="fr-FR" b="1" dirty="0">
                <a:latin typeface="Calibri" charset="0"/>
                <a:cs typeface="Calibri" charset="0"/>
              </a:rPr>
              <a:t>modalité explicite de mise en œuvre</a:t>
            </a:r>
          </a:p>
          <a:p>
            <a:r>
              <a:rPr lang="fr-FR" altLang="fr-FR" dirty="0">
                <a:latin typeface="Calibri" charset="0"/>
                <a:cs typeface="Calibri" charset="0"/>
              </a:rPr>
              <a:t>Les EPI seront </a:t>
            </a:r>
            <a:r>
              <a:rPr lang="fr-FR" altLang="fr-FR" b="1" dirty="0">
                <a:latin typeface="Calibri" charset="0"/>
                <a:cs typeface="Calibri" charset="0"/>
              </a:rPr>
              <a:t>évalués</a:t>
            </a:r>
          </a:p>
          <a:p>
            <a:r>
              <a:rPr lang="fr-FR" altLang="fr-FR" dirty="0">
                <a:latin typeface="Calibri" charset="0"/>
                <a:cs typeface="Calibri" charset="0"/>
              </a:rPr>
              <a:t>Le</a:t>
            </a:r>
            <a:r>
              <a:rPr lang="fr-FR" altLang="fr-FR" b="1" dirty="0">
                <a:latin typeface="Calibri" charset="0"/>
                <a:cs typeface="Calibri" charset="0"/>
              </a:rPr>
              <a:t> volume horaire</a:t>
            </a:r>
            <a:r>
              <a:rPr lang="fr-FR" altLang="fr-FR" dirty="0">
                <a:latin typeface="Calibri" charset="0"/>
                <a:cs typeface="Calibri" charset="0"/>
              </a:rPr>
              <a:t> est important</a:t>
            </a:r>
          </a:p>
          <a:p>
            <a:r>
              <a:rPr lang="fr-FR" altLang="fr-FR" dirty="0">
                <a:latin typeface="Calibri" charset="0"/>
                <a:cs typeface="Calibri" charset="0"/>
              </a:rPr>
              <a:t>Ils impliquent la </a:t>
            </a:r>
            <a:r>
              <a:rPr lang="fr-FR" altLang="fr-FR" b="1" dirty="0">
                <a:latin typeface="Calibri" charset="0"/>
                <a:cs typeface="Calibri" charset="0"/>
              </a:rPr>
              <a:t>réalisation d’un projet concret</a:t>
            </a:r>
          </a:p>
          <a:p>
            <a:r>
              <a:rPr lang="fr-FR" altLang="fr-FR" dirty="0">
                <a:latin typeface="Calibri" charset="0"/>
                <a:cs typeface="Calibri" charset="0"/>
              </a:rPr>
              <a:t>Les thématiques </a:t>
            </a:r>
            <a:r>
              <a:rPr lang="fr-FR" altLang="fr-FR" b="1" dirty="0">
                <a:latin typeface="Calibri" charset="0"/>
                <a:cs typeface="Calibri" charset="0"/>
              </a:rPr>
              <a:t>concerneront toutes les classes du cycle 4</a:t>
            </a:r>
          </a:p>
          <a:p>
            <a:r>
              <a:rPr lang="fr-FR" altLang="fr-FR" dirty="0">
                <a:latin typeface="Calibri" charset="0"/>
                <a:cs typeface="Calibri" charset="0"/>
              </a:rPr>
              <a:t>Les EPI </a:t>
            </a:r>
            <a:r>
              <a:rPr lang="fr-FR" altLang="fr-FR" b="1" dirty="0">
                <a:latin typeface="Calibri" charset="0"/>
                <a:cs typeface="Calibri" charset="0"/>
              </a:rPr>
              <a:t>contribuent à la mise en œuvre des trois parcours</a:t>
            </a:r>
            <a:r>
              <a:rPr lang="fr-FR" altLang="fr-FR" dirty="0">
                <a:latin typeface="Calibri" charset="0"/>
                <a:cs typeface="Calibri" charset="0"/>
              </a:rPr>
              <a:t> (PEAC, </a:t>
            </a:r>
            <a:r>
              <a:rPr lang="fr-FR" altLang="fr-FR" dirty="0" smtClean="0">
                <a:latin typeface="Calibri" charset="0"/>
                <a:cs typeface="Calibri" charset="0"/>
              </a:rPr>
              <a:t>Avenir </a:t>
            </a:r>
            <a:r>
              <a:rPr lang="fr-FR" altLang="fr-FR" dirty="0">
                <a:latin typeface="Calibri" charset="0"/>
                <a:cs typeface="Calibri" charset="0"/>
              </a:rPr>
              <a:t>et Parcours citoyen)</a:t>
            </a:r>
          </a:p>
        </p:txBody>
      </p:sp>
      <p:sp>
        <p:nvSpPr>
          <p:cNvPr id="5" name="Espace réservé du pied de page 4"/>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24401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2338753" y="223838"/>
            <a:ext cx="9326197" cy="1225550"/>
          </a:xfrm>
        </p:spPr>
        <p:txBody>
          <a:bodyPr/>
          <a:lstStyle/>
          <a:p>
            <a:pPr algn="l"/>
            <a:r>
              <a:rPr lang="fr-FR" sz="3600" dirty="0" smtClean="0"/>
              <a:t>Les enseignements de complément</a:t>
            </a:r>
          </a:p>
        </p:txBody>
      </p:sp>
      <p:sp>
        <p:nvSpPr>
          <p:cNvPr id="13" name="Rectangle 12"/>
          <p:cNvSpPr/>
          <p:nvPr/>
        </p:nvSpPr>
        <p:spPr>
          <a:xfrm>
            <a:off x="912284" y="1881188"/>
            <a:ext cx="10608733" cy="3539430"/>
          </a:xfrm>
          <a:prstGeom prst="rect">
            <a:avLst/>
          </a:prstGeom>
        </p:spPr>
        <p:txBody>
          <a:bodyPr>
            <a:spAutoFit/>
          </a:bodyPr>
          <a:lstStyle/>
          <a:p>
            <a:pPr>
              <a:defRPr/>
            </a:pPr>
            <a:r>
              <a:rPr lang="fr-FR" sz="2800" dirty="0">
                <a:solidFill>
                  <a:srgbClr val="7030A0"/>
                </a:solidFill>
              </a:rPr>
              <a:t>Les élèves qui suivent un EPI « langues et cultures de l’Antiquité » ou « langue et culture régionales » peuvent bénéficier d’un </a:t>
            </a:r>
            <a:r>
              <a:rPr lang="fr-FR" sz="2800" b="1" dirty="0">
                <a:solidFill>
                  <a:schemeClr val="accent6">
                    <a:lumMod val="50000"/>
                  </a:schemeClr>
                </a:solidFill>
              </a:rPr>
              <a:t>enseignement de complément</a:t>
            </a:r>
            <a:r>
              <a:rPr lang="fr-FR" sz="2800" dirty="0">
                <a:solidFill>
                  <a:schemeClr val="accent6">
                    <a:lumMod val="50000"/>
                  </a:schemeClr>
                </a:solidFill>
              </a:rPr>
              <a:t> </a:t>
            </a:r>
            <a:r>
              <a:rPr lang="fr-FR" sz="2800" dirty="0">
                <a:solidFill>
                  <a:srgbClr val="7030A0"/>
                </a:solidFill>
              </a:rPr>
              <a:t>à raison, au maximum, de 1 h hebdomadaire en classe de 5</a:t>
            </a:r>
            <a:r>
              <a:rPr lang="fr-FR" sz="2800" baseline="30000" dirty="0">
                <a:solidFill>
                  <a:srgbClr val="7030A0"/>
                </a:solidFill>
              </a:rPr>
              <a:t>e</a:t>
            </a:r>
            <a:r>
              <a:rPr lang="fr-FR" sz="2800" dirty="0">
                <a:solidFill>
                  <a:srgbClr val="7030A0"/>
                </a:solidFill>
              </a:rPr>
              <a:t> et 2 h hebdomadaires en classes de 4</a:t>
            </a:r>
            <a:r>
              <a:rPr lang="fr-FR" sz="2800" baseline="30000" dirty="0">
                <a:solidFill>
                  <a:srgbClr val="7030A0"/>
                </a:solidFill>
              </a:rPr>
              <a:t>e</a:t>
            </a:r>
            <a:r>
              <a:rPr lang="fr-FR" sz="2800" dirty="0">
                <a:solidFill>
                  <a:srgbClr val="7030A0"/>
                </a:solidFill>
              </a:rPr>
              <a:t> et 3</a:t>
            </a:r>
            <a:r>
              <a:rPr lang="fr-FR" sz="2800" baseline="30000" dirty="0">
                <a:solidFill>
                  <a:srgbClr val="7030A0"/>
                </a:solidFill>
              </a:rPr>
              <a:t>e</a:t>
            </a:r>
            <a:r>
              <a:rPr lang="fr-FR" sz="2800" dirty="0">
                <a:solidFill>
                  <a:srgbClr val="7030A0"/>
                </a:solidFill>
              </a:rPr>
              <a:t>, qui viennent s’ajouter aux 26 h des enseignements obligatoires. </a:t>
            </a:r>
          </a:p>
          <a:p>
            <a:pPr>
              <a:defRPr/>
            </a:pPr>
            <a:endParaRPr lang="fr-FR" sz="2800" dirty="0">
              <a:solidFill>
                <a:srgbClr val="7030A0"/>
              </a:solidFill>
            </a:endParaRPr>
          </a:p>
          <a:p>
            <a:pPr>
              <a:defRPr/>
            </a:pPr>
            <a:r>
              <a:rPr lang="fr-FR" sz="2800" dirty="0">
                <a:solidFill>
                  <a:srgbClr val="7030A0"/>
                </a:solidFill>
              </a:rPr>
              <a:t>Les élèves qui suivent un tel enseignement ne seront pas regroupés dans des classes qui formeraient des filières sélectives.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 name="Rectangle 40"/>
          <p:cNvSpPr/>
          <p:nvPr/>
        </p:nvSpPr>
        <p:spPr>
          <a:xfrm>
            <a:off x="5461001" y="4724401"/>
            <a:ext cx="1919817" cy="1152525"/>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ct val="90000"/>
              </a:lnSpc>
              <a:defRPr/>
            </a:pPr>
            <a:r>
              <a:rPr lang="fr-FR" altLang="fr-FR" dirty="0">
                <a:solidFill>
                  <a:srgbClr val="1C1850"/>
                </a:solidFill>
                <a:ea typeface="MS PGothic" pitchFamily="34" charset="-128"/>
              </a:rPr>
              <a:t>Interventions </a:t>
            </a:r>
          </a:p>
          <a:p>
            <a:pPr algn="ctr">
              <a:lnSpc>
                <a:spcPct val="90000"/>
              </a:lnSpc>
              <a:defRPr/>
            </a:pPr>
            <a:r>
              <a:rPr lang="fr-FR" altLang="fr-FR" dirty="0">
                <a:solidFill>
                  <a:srgbClr val="1C1850"/>
                </a:solidFill>
                <a:ea typeface="MS PGothic" pitchFamily="34" charset="-128"/>
              </a:rPr>
              <a:t>conjointes</a:t>
            </a:r>
          </a:p>
        </p:txBody>
      </p:sp>
      <p:sp>
        <p:nvSpPr>
          <p:cNvPr id="40" name="Rectangle 39"/>
          <p:cNvSpPr/>
          <p:nvPr/>
        </p:nvSpPr>
        <p:spPr>
          <a:xfrm>
            <a:off x="3024718" y="4724401"/>
            <a:ext cx="1824567" cy="1152525"/>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ct val="90000"/>
              </a:lnSpc>
              <a:defRPr/>
            </a:pPr>
            <a:r>
              <a:rPr lang="fr-FR" altLang="fr-FR" dirty="0">
                <a:solidFill>
                  <a:srgbClr val="1C1850"/>
                </a:solidFill>
                <a:ea typeface="MS PGothic" pitchFamily="34" charset="-128"/>
              </a:rPr>
              <a:t>Groupes </a:t>
            </a:r>
            <a:br>
              <a:rPr lang="fr-FR" altLang="fr-FR" dirty="0">
                <a:solidFill>
                  <a:srgbClr val="1C1850"/>
                </a:solidFill>
                <a:ea typeface="MS PGothic" pitchFamily="34" charset="-128"/>
              </a:rPr>
            </a:br>
            <a:r>
              <a:rPr lang="fr-FR" altLang="fr-FR" dirty="0">
                <a:solidFill>
                  <a:srgbClr val="1C1850"/>
                </a:solidFill>
                <a:ea typeface="MS PGothic" pitchFamily="34" charset="-128"/>
              </a:rPr>
              <a:t>à effectif </a:t>
            </a:r>
            <a:br>
              <a:rPr lang="fr-FR" altLang="fr-FR" dirty="0">
                <a:solidFill>
                  <a:srgbClr val="1C1850"/>
                </a:solidFill>
                <a:ea typeface="MS PGothic" pitchFamily="34" charset="-128"/>
              </a:rPr>
            </a:br>
            <a:r>
              <a:rPr lang="fr-FR" altLang="fr-FR" dirty="0">
                <a:solidFill>
                  <a:srgbClr val="1C1850"/>
                </a:solidFill>
                <a:ea typeface="MS PGothic" pitchFamily="34" charset="-128"/>
              </a:rPr>
              <a:t>réduit</a:t>
            </a:r>
          </a:p>
        </p:txBody>
      </p:sp>
      <p:sp>
        <p:nvSpPr>
          <p:cNvPr id="30" name="Rectangle 29"/>
          <p:cNvSpPr/>
          <p:nvPr/>
        </p:nvSpPr>
        <p:spPr>
          <a:xfrm>
            <a:off x="622301" y="3116264"/>
            <a:ext cx="1824567" cy="1152525"/>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ct val="90000"/>
              </a:lnSpc>
              <a:defRPr/>
            </a:pPr>
            <a:r>
              <a:rPr lang="fr-FR" altLang="fr-FR" b="1" dirty="0">
                <a:solidFill>
                  <a:schemeClr val="bg1"/>
                </a:solidFill>
                <a:ea typeface="MS PGothic" pitchFamily="34" charset="-128"/>
              </a:rPr>
              <a:t>À répartir </a:t>
            </a:r>
            <a:br>
              <a:rPr lang="fr-FR" altLang="fr-FR" b="1" dirty="0">
                <a:solidFill>
                  <a:schemeClr val="bg1"/>
                </a:solidFill>
                <a:ea typeface="MS PGothic" pitchFamily="34" charset="-128"/>
              </a:rPr>
            </a:br>
            <a:r>
              <a:rPr lang="fr-FR" altLang="fr-FR" b="1" dirty="0">
                <a:solidFill>
                  <a:schemeClr val="bg1"/>
                </a:solidFill>
                <a:ea typeface="MS PGothic" pitchFamily="34" charset="-128"/>
              </a:rPr>
              <a:t>par </a:t>
            </a:r>
            <a:br>
              <a:rPr lang="fr-FR" altLang="fr-FR" b="1" dirty="0">
                <a:solidFill>
                  <a:schemeClr val="bg1"/>
                </a:solidFill>
                <a:ea typeface="MS PGothic" pitchFamily="34" charset="-128"/>
              </a:rPr>
            </a:br>
            <a:r>
              <a:rPr lang="fr-FR" altLang="fr-FR" b="1" dirty="0">
                <a:solidFill>
                  <a:schemeClr val="bg1"/>
                </a:solidFill>
                <a:ea typeface="MS PGothic" pitchFamily="34" charset="-128"/>
              </a:rPr>
              <a:t>niveau</a:t>
            </a:r>
          </a:p>
        </p:txBody>
      </p:sp>
      <p:sp>
        <p:nvSpPr>
          <p:cNvPr id="29701" name="Croix 31"/>
          <p:cNvSpPr>
            <a:spLocks noChangeArrowheads="1"/>
          </p:cNvSpPr>
          <p:nvPr/>
        </p:nvSpPr>
        <p:spPr bwMode="auto">
          <a:xfrm>
            <a:off x="6697134" y="2781300"/>
            <a:ext cx="383117" cy="287338"/>
          </a:xfrm>
          <a:prstGeom prst="plus">
            <a:avLst>
              <a:gd name="adj" fmla="val 32509"/>
            </a:avLst>
          </a:prstGeom>
          <a:solidFill>
            <a:srgbClr val="C6C7C8"/>
          </a:solidFill>
          <a:ln w="9525">
            <a:noFill/>
            <a:miter lim="800000"/>
            <a:headEnd/>
            <a:tailEnd/>
          </a:ln>
        </p:spPr>
        <p:txBody>
          <a:bodyPr anchor="ctr"/>
          <a:lstStyle/>
          <a:p>
            <a:pPr algn="ctr"/>
            <a:endParaRPr lang="fr-FR">
              <a:solidFill>
                <a:schemeClr val="bg1"/>
              </a:solidFill>
            </a:endParaRPr>
          </a:p>
        </p:txBody>
      </p:sp>
      <p:sp>
        <p:nvSpPr>
          <p:cNvPr id="29702" name="Titre 1"/>
          <p:cNvSpPr>
            <a:spLocks noGrp="1"/>
          </p:cNvSpPr>
          <p:nvPr>
            <p:ph type="title" idx="4294967295"/>
          </p:nvPr>
        </p:nvSpPr>
        <p:spPr>
          <a:xfrm>
            <a:off x="1151467" y="307976"/>
            <a:ext cx="10176933" cy="1033463"/>
          </a:xfrm>
        </p:spPr>
        <p:txBody>
          <a:bodyPr/>
          <a:lstStyle/>
          <a:p>
            <a:r>
              <a:rPr lang="fr-FR" altLang="fr-FR" sz="2800" smtClean="0">
                <a:ea typeface="Calibri" pitchFamily="34" charset="0"/>
                <a:cs typeface="Calibri" pitchFamily="34" charset="0"/>
              </a:rPr>
              <a:t>La dotation horaire supplémentaire</a:t>
            </a:r>
          </a:p>
        </p:txBody>
      </p:sp>
      <p:sp>
        <p:nvSpPr>
          <p:cNvPr id="15" name="Rectangle 14"/>
          <p:cNvSpPr/>
          <p:nvPr/>
        </p:nvSpPr>
        <p:spPr>
          <a:xfrm>
            <a:off x="3050117" y="1557339"/>
            <a:ext cx="7679267" cy="115252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ea typeface="MS PGothic" pitchFamily="34" charset="-128"/>
              </a:rPr>
              <a:t>Dotation horaire pour les </a:t>
            </a:r>
          </a:p>
          <a:p>
            <a:pPr algn="ctr">
              <a:defRPr/>
            </a:pPr>
            <a:r>
              <a:rPr lang="fr-FR" altLang="fr-FR" sz="2000" b="1" dirty="0">
                <a:solidFill>
                  <a:srgbClr val="FFFFFF"/>
                </a:solidFill>
                <a:ea typeface="MS PGothic" pitchFamily="34" charset="-128"/>
              </a:rPr>
              <a:t>enseignements obligatoires :</a:t>
            </a:r>
          </a:p>
          <a:p>
            <a:pPr algn="ctr">
              <a:defRPr/>
            </a:pPr>
            <a:r>
              <a:rPr lang="fr-FR" altLang="fr-FR" sz="2000" b="1" dirty="0">
                <a:solidFill>
                  <a:srgbClr val="FFFFFF"/>
                </a:solidFill>
                <a:ea typeface="MS PGothic" pitchFamily="34" charset="-128"/>
              </a:rPr>
              <a:t>26 h hebdomadaires par division</a:t>
            </a:r>
          </a:p>
        </p:txBody>
      </p:sp>
      <p:sp>
        <p:nvSpPr>
          <p:cNvPr id="24" name="Rectangle 23"/>
          <p:cNvSpPr/>
          <p:nvPr/>
        </p:nvSpPr>
        <p:spPr>
          <a:xfrm>
            <a:off x="3048000" y="3116264"/>
            <a:ext cx="7679267" cy="115252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ea typeface="MS PGothic" pitchFamily="34" charset="-128"/>
              </a:rPr>
              <a:t>Dotation horaire supplémentaire : </a:t>
            </a:r>
            <a:br>
              <a:rPr lang="fr-FR" altLang="fr-FR" sz="2000" b="1" dirty="0">
                <a:solidFill>
                  <a:srgbClr val="FFFFFF"/>
                </a:solidFill>
                <a:ea typeface="MS PGothic" pitchFamily="34" charset="-128"/>
              </a:rPr>
            </a:br>
            <a:r>
              <a:rPr lang="fr-FR" altLang="fr-FR" sz="2000" b="1" dirty="0">
                <a:solidFill>
                  <a:srgbClr val="FFFFFF"/>
                </a:solidFill>
                <a:ea typeface="MS PGothic" pitchFamily="34" charset="-128"/>
              </a:rPr>
              <a:t>3 h hebdomadaires multipliées par le nombre de divisions </a:t>
            </a:r>
            <a:r>
              <a:rPr lang="fr-FR" altLang="fr-FR" dirty="0">
                <a:solidFill>
                  <a:srgbClr val="FFFFFF"/>
                </a:solidFill>
                <a:ea typeface="MS PGothic" pitchFamily="34" charset="-128"/>
              </a:rPr>
              <a:t>(2 h 45 à la rentrée 2016)</a:t>
            </a:r>
            <a:endParaRPr lang="fr-FR" altLang="fr-FR" sz="1600" dirty="0">
              <a:solidFill>
                <a:srgbClr val="FFFFFF"/>
              </a:solidFill>
              <a:ea typeface="MS PGothic" pitchFamily="34" charset="-128"/>
            </a:endParaRPr>
          </a:p>
        </p:txBody>
      </p:sp>
      <p:sp>
        <p:nvSpPr>
          <p:cNvPr id="36" name="Rectangle 35"/>
          <p:cNvSpPr/>
          <p:nvPr/>
        </p:nvSpPr>
        <p:spPr>
          <a:xfrm>
            <a:off x="7823201" y="4710114"/>
            <a:ext cx="3695700" cy="1152525"/>
          </a:xfrm>
          <a:prstGeom prst="rect">
            <a:avLst/>
          </a:prstGeom>
          <a:solidFill>
            <a:srgbClr val="2E98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lnSpc>
                <a:spcPct val="90000"/>
              </a:lnSpc>
              <a:defRPr/>
            </a:pPr>
            <a:r>
              <a:rPr lang="fr-FR" altLang="fr-FR" dirty="0">
                <a:solidFill>
                  <a:srgbClr val="FFFFFF"/>
                </a:solidFill>
                <a:ea typeface="MS PGothic" pitchFamily="34" charset="-128"/>
              </a:rPr>
              <a:t>Enseignement </a:t>
            </a:r>
            <a:br>
              <a:rPr lang="fr-FR" altLang="fr-FR" dirty="0">
                <a:solidFill>
                  <a:srgbClr val="FFFFFF"/>
                </a:solidFill>
                <a:ea typeface="MS PGothic" pitchFamily="34" charset="-128"/>
              </a:rPr>
            </a:br>
            <a:r>
              <a:rPr lang="fr-FR" altLang="fr-FR" dirty="0">
                <a:solidFill>
                  <a:srgbClr val="FFFFFF"/>
                </a:solidFill>
                <a:ea typeface="MS PGothic" pitchFamily="34" charset="-128"/>
              </a:rPr>
              <a:t>de complément </a:t>
            </a:r>
          </a:p>
          <a:p>
            <a:pPr algn="ctr">
              <a:lnSpc>
                <a:spcPct val="90000"/>
              </a:lnSpc>
              <a:defRPr/>
            </a:pPr>
            <a:r>
              <a:rPr lang="fr-FR" altLang="fr-FR" dirty="0">
                <a:solidFill>
                  <a:srgbClr val="FFFFFF"/>
                </a:solidFill>
                <a:ea typeface="MS PGothic" pitchFamily="34" charset="-128"/>
              </a:rPr>
              <a:t>aux EPI langues et cultures</a:t>
            </a:r>
          </a:p>
          <a:p>
            <a:pPr algn="ctr">
              <a:lnSpc>
                <a:spcPct val="90000"/>
              </a:lnSpc>
              <a:defRPr/>
            </a:pPr>
            <a:r>
              <a:rPr lang="fr-FR" altLang="fr-FR" dirty="0">
                <a:solidFill>
                  <a:srgbClr val="FFFFFF"/>
                </a:solidFill>
                <a:ea typeface="MS PGothic" pitchFamily="34" charset="-128"/>
              </a:rPr>
              <a:t>de l’Antiquité / régionales </a:t>
            </a:r>
          </a:p>
        </p:txBody>
      </p:sp>
      <p:sp>
        <p:nvSpPr>
          <p:cNvPr id="29706" name="Line 27"/>
          <p:cNvSpPr>
            <a:spLocks noChangeShapeType="1"/>
          </p:cNvSpPr>
          <p:nvPr/>
        </p:nvSpPr>
        <p:spPr bwMode="auto">
          <a:xfrm flipH="1">
            <a:off x="6396567" y="4278313"/>
            <a:ext cx="0" cy="431800"/>
          </a:xfrm>
          <a:prstGeom prst="line">
            <a:avLst/>
          </a:prstGeom>
          <a:noFill/>
          <a:ln w="25400">
            <a:solidFill>
              <a:srgbClr val="BFBFBF"/>
            </a:solidFill>
            <a:round/>
            <a:headEnd/>
            <a:tailEnd type="arrow" w="med" len="med"/>
          </a:ln>
        </p:spPr>
        <p:txBody>
          <a:bodyPr/>
          <a:lstStyle/>
          <a:p>
            <a:endParaRPr lang="fr-FR"/>
          </a:p>
        </p:txBody>
      </p:sp>
      <p:sp>
        <p:nvSpPr>
          <p:cNvPr id="29707" name="Line 27"/>
          <p:cNvSpPr>
            <a:spLocks noChangeShapeType="1"/>
          </p:cNvSpPr>
          <p:nvPr/>
        </p:nvSpPr>
        <p:spPr bwMode="auto">
          <a:xfrm flipH="1">
            <a:off x="3983567" y="4278313"/>
            <a:ext cx="0" cy="431800"/>
          </a:xfrm>
          <a:prstGeom prst="line">
            <a:avLst/>
          </a:prstGeom>
          <a:noFill/>
          <a:ln w="25400">
            <a:solidFill>
              <a:srgbClr val="BFBFBF"/>
            </a:solidFill>
            <a:round/>
            <a:headEnd/>
            <a:tailEnd type="arrow" w="med" len="med"/>
          </a:ln>
        </p:spPr>
        <p:txBody>
          <a:bodyPr/>
          <a:lstStyle/>
          <a:p>
            <a:endParaRPr lang="fr-FR"/>
          </a:p>
        </p:txBody>
      </p:sp>
      <p:sp>
        <p:nvSpPr>
          <p:cNvPr id="29708" name="Line 27"/>
          <p:cNvSpPr>
            <a:spLocks noChangeShapeType="1"/>
          </p:cNvSpPr>
          <p:nvPr/>
        </p:nvSpPr>
        <p:spPr bwMode="auto">
          <a:xfrm flipH="1">
            <a:off x="8496300" y="4278313"/>
            <a:ext cx="0" cy="431800"/>
          </a:xfrm>
          <a:prstGeom prst="line">
            <a:avLst/>
          </a:prstGeom>
          <a:noFill/>
          <a:ln w="25400">
            <a:solidFill>
              <a:srgbClr val="BFBFBF"/>
            </a:solidFill>
            <a:round/>
            <a:headEnd/>
            <a:tailEnd type="arrow" w="med" len="med"/>
          </a:ln>
        </p:spPr>
        <p:txBody>
          <a:bodyPr/>
          <a:lstStyle/>
          <a:p>
            <a:endParaRPr lang="fr-FR"/>
          </a:p>
        </p:txBody>
      </p:sp>
      <p:sp>
        <p:nvSpPr>
          <p:cNvPr id="29709" name="Line 27"/>
          <p:cNvSpPr>
            <a:spLocks noChangeShapeType="1"/>
          </p:cNvSpPr>
          <p:nvPr/>
        </p:nvSpPr>
        <p:spPr bwMode="auto">
          <a:xfrm flipH="1">
            <a:off x="2446867" y="3698875"/>
            <a:ext cx="577851" cy="0"/>
          </a:xfrm>
          <a:prstGeom prst="line">
            <a:avLst/>
          </a:prstGeom>
          <a:noFill/>
          <a:ln w="25400">
            <a:solidFill>
              <a:srgbClr val="BFBFBF"/>
            </a:solidFill>
            <a:round/>
            <a:headEnd type="arrow" w="med" len="med"/>
            <a:tailEnd type="arrow" w="med" len="med"/>
          </a:ln>
        </p:spPr>
        <p:txBody>
          <a:bodyPr/>
          <a:lstStyle/>
          <a:p>
            <a:endParaRPr lang="fr-F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a:grpSpLocks/>
          </p:cNvGrpSpPr>
          <p:nvPr/>
        </p:nvGrpSpPr>
        <p:grpSpPr bwMode="auto">
          <a:xfrm>
            <a:off x="254000" y="1064850"/>
            <a:ext cx="11938001" cy="5031152"/>
            <a:chOff x="271599" y="1478361"/>
            <a:chExt cx="9437060" cy="4727111"/>
          </a:xfrm>
        </p:grpSpPr>
        <p:sp>
          <p:nvSpPr>
            <p:cNvPr id="54276" name="Rectangle à coins arrondis 4"/>
            <p:cNvSpPr>
              <a:spLocks noChangeArrowheads="1"/>
            </p:cNvSpPr>
            <p:nvPr/>
          </p:nvSpPr>
          <p:spPr bwMode="auto">
            <a:xfrm>
              <a:off x="334926" y="1478361"/>
              <a:ext cx="9373733" cy="693920"/>
            </a:xfrm>
            <a:prstGeom prst="roundRect">
              <a:avLst>
                <a:gd name="adj" fmla="val 16667"/>
              </a:avLst>
            </a:prstGeom>
            <a:solidFill>
              <a:srgbClr val="BCCB21"/>
            </a:solidFill>
            <a:ln w="9525">
              <a:noFill/>
              <a:miter lim="800000"/>
              <a:headEnd/>
              <a:tailEnd/>
            </a:ln>
            <a:effectLst>
              <a:outerShdw blurRad="40005" dist="22987" dir="5400000" algn="tl" rotWithShape="0">
                <a:srgbClr val="808080">
                  <a:alpha val="34998"/>
                </a:srgbClr>
              </a:outerShdw>
            </a:effectLst>
            <a:extLst/>
          </p:spPr>
          <p:txBody>
            <a:bodyPr wrap="none" anchor="ctr"/>
            <a:lstStyle/>
            <a:p>
              <a:pPr algn="ctr">
                <a:defRPr/>
              </a:pPr>
              <a:r>
                <a:rPr lang="fr-FR" sz="2800" b="1" dirty="0" smtClean="0">
                  <a:ea typeface="MS PGothic" pitchFamily="34" charset="-128"/>
                </a:rPr>
                <a:t>L’attribution du DNB dépend du niveau de maitrise du S4C </a:t>
              </a:r>
              <a:r>
                <a:rPr lang="fr-FR" sz="2800" b="1" dirty="0" smtClean="0">
                  <a:solidFill>
                    <a:srgbClr val="FF0000"/>
                  </a:solidFill>
                  <a:ea typeface="MS PGothic" pitchFamily="34" charset="-128"/>
                </a:rPr>
                <a:t>en contrôle continu </a:t>
              </a:r>
            </a:p>
            <a:p>
              <a:pPr algn="ctr">
                <a:defRPr/>
              </a:pPr>
              <a:r>
                <a:rPr lang="fr-FR" sz="2800" b="1" dirty="0" smtClean="0">
                  <a:ea typeface="MS PGothic" pitchFamily="34" charset="-128"/>
                </a:rPr>
                <a:t>et des notes obtenues </a:t>
              </a:r>
              <a:r>
                <a:rPr lang="fr-FR" sz="2800" b="1" dirty="0" smtClean="0">
                  <a:solidFill>
                    <a:srgbClr val="FF0000"/>
                  </a:solidFill>
                  <a:ea typeface="MS PGothic" pitchFamily="34" charset="-128"/>
                </a:rPr>
                <a:t>aux épreuves obligatoires </a:t>
              </a:r>
              <a:r>
                <a:rPr lang="fr-FR" sz="2800" b="1" dirty="0" smtClean="0">
                  <a:ea typeface="MS PGothic" pitchFamily="34" charset="-128"/>
                </a:rPr>
                <a:t>:</a:t>
              </a:r>
            </a:p>
          </p:txBody>
        </p:sp>
        <p:sp>
          <p:nvSpPr>
            <p:cNvPr id="54279" name="Rectangle à coins arrondis 12"/>
            <p:cNvSpPr>
              <a:spLocks noChangeArrowheads="1"/>
            </p:cNvSpPr>
            <p:nvPr/>
          </p:nvSpPr>
          <p:spPr bwMode="auto">
            <a:xfrm>
              <a:off x="271599" y="2212056"/>
              <a:ext cx="4845696" cy="3993416"/>
            </a:xfrm>
            <a:prstGeom prst="roundRect">
              <a:avLst>
                <a:gd name="adj" fmla="val 16667"/>
              </a:avLst>
            </a:prstGeom>
            <a:solidFill>
              <a:srgbClr val="4C6482"/>
            </a:solidFill>
            <a:ln w="9525">
              <a:noFill/>
              <a:miter lim="800000"/>
              <a:headEnd/>
              <a:tailEnd/>
            </a:ln>
            <a:effectLst>
              <a:outerShdw blurRad="40005" dist="22987" dir="5400000" algn="tl" rotWithShape="0">
                <a:srgbClr val="808080">
                  <a:alpha val="34998"/>
                </a:srgbClr>
              </a:outerShdw>
            </a:effectLst>
          </p:spPr>
          <p:txBody>
            <a:bodyPr wrap="none" anchor="ctr"/>
            <a:lstStyle/>
            <a:p>
              <a:pPr marL="457200" indent="-457200">
                <a:defRPr/>
              </a:pPr>
              <a:endParaRPr lang="fr-FR" sz="2000" b="1" dirty="0" smtClean="0">
                <a:solidFill>
                  <a:srgbClr val="FFFFFF"/>
                </a:solidFill>
                <a:ea typeface="MS PGothic" pitchFamily="34" charset="-128"/>
              </a:endParaRPr>
            </a:p>
            <a:p>
              <a:pPr marL="457200" indent="-457200">
                <a:defRPr/>
              </a:pPr>
              <a:endParaRPr lang="fr-FR" sz="2000" b="1" dirty="0" smtClean="0">
                <a:solidFill>
                  <a:srgbClr val="FFFFFF"/>
                </a:solidFill>
                <a:ea typeface="MS PGothic" pitchFamily="34" charset="-128"/>
              </a:endParaRPr>
            </a:p>
            <a:p>
              <a:pPr algn="ctr">
                <a:defRPr/>
              </a:pPr>
              <a:endParaRPr lang="fr-FR" sz="2000" b="1" dirty="0" smtClean="0">
                <a:solidFill>
                  <a:srgbClr val="FFFFFF"/>
                </a:solidFill>
                <a:ea typeface="MS PGothic" pitchFamily="34" charset="-128"/>
              </a:endParaRPr>
            </a:p>
            <a:p>
              <a:pPr algn="ctr">
                <a:defRPr/>
              </a:pPr>
              <a:r>
                <a:rPr lang="fr-FR" sz="2000" b="1" dirty="0" smtClean="0">
                  <a:solidFill>
                    <a:srgbClr val="FFFF00"/>
                  </a:solidFill>
                  <a:ea typeface="MS PGothic" pitchFamily="34" charset="-128"/>
                </a:rPr>
                <a:t>Des points accordés en fonction des niveaux </a:t>
              </a:r>
            </a:p>
            <a:p>
              <a:pPr algn="ctr">
                <a:defRPr/>
              </a:pPr>
              <a:r>
                <a:rPr lang="fr-FR" sz="2000" b="1" dirty="0" smtClean="0">
                  <a:solidFill>
                    <a:srgbClr val="FFFF00"/>
                  </a:solidFill>
                  <a:ea typeface="MS PGothic" pitchFamily="34" charset="-128"/>
                </a:rPr>
                <a:t>de maîtrise atteints (10, 25, 40 ou 50 ptsX8)/400 pts</a:t>
              </a:r>
            </a:p>
            <a:p>
              <a:pPr algn="ctr">
                <a:defRPr/>
              </a:pPr>
              <a:endParaRPr lang="fr-FR" sz="800" b="1" dirty="0" smtClean="0">
                <a:solidFill>
                  <a:srgbClr val="FFFF00"/>
                </a:solidFill>
                <a:ea typeface="MS PGothic" pitchFamily="34" charset="-128"/>
              </a:endParaRPr>
            </a:p>
            <a:p>
              <a:pPr marL="457200" indent="-457200">
                <a:defRPr/>
              </a:pPr>
              <a:r>
                <a:rPr lang="fr-FR" sz="2000" b="1" dirty="0" smtClean="0">
                  <a:solidFill>
                    <a:srgbClr val="FFFF00"/>
                  </a:solidFill>
                  <a:ea typeface="MS PGothic" pitchFamily="34" charset="-128"/>
                </a:rPr>
                <a:t>1. </a:t>
              </a:r>
              <a:r>
                <a:rPr lang="fr-FR" sz="2000" b="1" dirty="0" smtClean="0">
                  <a:solidFill>
                    <a:srgbClr val="FFFFFF"/>
                  </a:solidFill>
                  <a:ea typeface="MS PGothic" pitchFamily="34" charset="-128"/>
                </a:rPr>
                <a:t>Des langages pour penser et communiquer,</a:t>
              </a:r>
            </a:p>
            <a:p>
              <a:pPr marL="457200" indent="-457200">
                <a:defRPr/>
              </a:pPr>
              <a:r>
                <a:rPr lang="fr-FR" sz="2000" b="1" dirty="0" smtClean="0">
                  <a:solidFill>
                    <a:schemeClr val="bg1"/>
                  </a:solidFill>
                </a:rPr>
                <a:t>Comprendre, s’exprimer en utilisant la langue française à l’oral et à l’écrit</a:t>
              </a:r>
            </a:p>
            <a:p>
              <a:pPr marL="457200" indent="-457200">
                <a:defRPr/>
              </a:pPr>
              <a:r>
                <a:rPr lang="fr-FR" sz="2000" b="1" dirty="0" smtClean="0">
                  <a:solidFill>
                    <a:srgbClr val="FFFF00"/>
                  </a:solidFill>
                </a:rPr>
                <a:t>2. </a:t>
              </a:r>
              <a:r>
                <a:rPr lang="fr-FR" sz="2000" b="1" dirty="0" smtClean="0">
                  <a:solidFill>
                    <a:schemeClr val="bg1"/>
                  </a:solidFill>
                </a:rPr>
                <a:t>en utilisant une langue étrangère et, le cas échéant, </a:t>
              </a:r>
            </a:p>
            <a:p>
              <a:pPr marL="457200" indent="-457200">
                <a:defRPr/>
              </a:pPr>
              <a:r>
                <a:rPr lang="fr-FR" sz="2000" b="1" dirty="0" smtClean="0">
                  <a:solidFill>
                    <a:schemeClr val="bg1"/>
                  </a:solidFill>
                </a:rPr>
                <a:t>une langue régionale</a:t>
              </a:r>
            </a:p>
            <a:p>
              <a:pPr marL="457200" indent="-457200">
                <a:defRPr/>
              </a:pPr>
              <a:r>
                <a:rPr lang="fr-FR" sz="2000" b="1" dirty="0" smtClean="0">
                  <a:solidFill>
                    <a:srgbClr val="FFFF00"/>
                  </a:solidFill>
                </a:rPr>
                <a:t>3. </a:t>
              </a:r>
              <a:r>
                <a:rPr lang="fr-FR" sz="2000" b="1" dirty="0" smtClean="0">
                  <a:solidFill>
                    <a:schemeClr val="bg1"/>
                  </a:solidFill>
                </a:rPr>
                <a:t>en utilisant les langages mathématiques,</a:t>
              </a:r>
            </a:p>
            <a:p>
              <a:pPr marL="457200" indent="-457200">
                <a:defRPr/>
              </a:pPr>
              <a:r>
                <a:rPr lang="fr-FR" sz="2000" b="1" dirty="0" smtClean="0">
                  <a:solidFill>
                    <a:schemeClr val="bg1"/>
                  </a:solidFill>
                </a:rPr>
                <a:t> scientifiques et informatiques </a:t>
              </a:r>
            </a:p>
            <a:p>
              <a:pPr marL="457200" indent="-457200">
                <a:defRPr/>
              </a:pPr>
              <a:r>
                <a:rPr lang="fr-FR" sz="2000" b="1" dirty="0" smtClean="0">
                  <a:solidFill>
                    <a:srgbClr val="FFFF00"/>
                  </a:solidFill>
                </a:rPr>
                <a:t>4. </a:t>
              </a:r>
              <a:r>
                <a:rPr lang="fr-FR" sz="2000" b="1" dirty="0" smtClean="0">
                  <a:solidFill>
                    <a:schemeClr val="bg1"/>
                  </a:solidFill>
                </a:rPr>
                <a:t>en utilisant les langages des arts et du corps</a:t>
              </a:r>
            </a:p>
            <a:p>
              <a:pPr marL="457200" indent="-457200">
                <a:defRPr/>
              </a:pPr>
              <a:r>
                <a:rPr lang="fr-FR" sz="2000" b="1" dirty="0" smtClean="0">
                  <a:solidFill>
                    <a:srgbClr val="FFFF00"/>
                  </a:solidFill>
                </a:rPr>
                <a:t>5. </a:t>
              </a:r>
              <a:r>
                <a:rPr lang="fr-FR" sz="2000" b="1" dirty="0" smtClean="0">
                  <a:solidFill>
                    <a:srgbClr val="FFFFFF"/>
                  </a:solidFill>
                </a:rPr>
                <a:t>Les méthodes et outils pour apprendre</a:t>
              </a:r>
            </a:p>
            <a:p>
              <a:pPr marL="457200" indent="-457200">
                <a:defRPr/>
              </a:pPr>
              <a:r>
                <a:rPr lang="fr-FR" sz="2000" b="1" dirty="0" smtClean="0">
                  <a:solidFill>
                    <a:srgbClr val="FFFF00"/>
                  </a:solidFill>
                </a:rPr>
                <a:t>6. </a:t>
              </a:r>
              <a:r>
                <a:rPr lang="fr-FR" sz="2000" b="1" dirty="0" smtClean="0">
                  <a:solidFill>
                    <a:srgbClr val="FFFFFF"/>
                  </a:solidFill>
                </a:rPr>
                <a:t>La formation de la personne et du citoyen</a:t>
              </a:r>
            </a:p>
            <a:p>
              <a:pPr marL="457200" indent="-457200">
                <a:defRPr/>
              </a:pPr>
              <a:r>
                <a:rPr lang="fr-FR" sz="2000" b="1" dirty="0" smtClean="0">
                  <a:solidFill>
                    <a:srgbClr val="FFFF00"/>
                  </a:solidFill>
                </a:rPr>
                <a:t>7. </a:t>
              </a:r>
              <a:r>
                <a:rPr lang="fr-FR" sz="2000" b="1" dirty="0" smtClean="0">
                  <a:solidFill>
                    <a:srgbClr val="FFFFFF"/>
                  </a:solidFill>
                </a:rPr>
                <a:t>Les systèmes naturels et les systèmes techniques</a:t>
              </a:r>
            </a:p>
            <a:p>
              <a:pPr marL="457200" indent="-457200">
                <a:defRPr/>
              </a:pPr>
              <a:r>
                <a:rPr lang="fr-FR" sz="2000" b="1" dirty="0" smtClean="0">
                  <a:solidFill>
                    <a:srgbClr val="FFFF00"/>
                  </a:solidFill>
                </a:rPr>
                <a:t>8. </a:t>
              </a:r>
              <a:r>
                <a:rPr lang="fr-FR" sz="2000" b="1" dirty="0" smtClean="0">
                  <a:solidFill>
                    <a:srgbClr val="FFFFFF"/>
                  </a:solidFill>
                </a:rPr>
                <a:t>Les représentations du monde et l’activité humaine</a:t>
              </a:r>
            </a:p>
            <a:p>
              <a:pPr marL="457200" indent="-457200" algn="ctr">
                <a:buFontTx/>
                <a:buAutoNum type="arabicPeriod"/>
                <a:defRPr/>
              </a:pPr>
              <a:endParaRPr lang="fr-FR" sz="2400" b="1" dirty="0" smtClean="0">
                <a:solidFill>
                  <a:schemeClr val="bg1"/>
                </a:solidFill>
              </a:endParaRPr>
            </a:p>
            <a:p>
              <a:pPr marL="457200" indent="-457200" algn="ctr">
                <a:buAutoNum type="arabicPeriod"/>
                <a:defRPr/>
              </a:pPr>
              <a:endParaRPr lang="fr-FR" sz="2200" b="1" dirty="0" smtClean="0">
                <a:solidFill>
                  <a:srgbClr val="FFFFFF"/>
                </a:solidFill>
                <a:ea typeface="MS PGothic" pitchFamily="34" charset="-128"/>
              </a:endParaRPr>
            </a:p>
            <a:p>
              <a:pPr marL="457200" indent="-457200" algn="ctr">
                <a:defRPr/>
              </a:pPr>
              <a:endParaRPr lang="fr-FR" sz="2200" b="1" dirty="0">
                <a:solidFill>
                  <a:srgbClr val="FFFFFF"/>
                </a:solidFill>
                <a:ea typeface="MS PGothic" pitchFamily="34" charset="-128"/>
              </a:endParaRPr>
            </a:p>
          </p:txBody>
        </p:sp>
        <p:sp>
          <p:nvSpPr>
            <p:cNvPr id="54282" name="Rectangle à coins arrondis 12"/>
            <p:cNvSpPr>
              <a:spLocks noChangeArrowheads="1"/>
            </p:cNvSpPr>
            <p:nvPr/>
          </p:nvSpPr>
          <p:spPr bwMode="auto">
            <a:xfrm>
              <a:off x="5327818" y="4925072"/>
              <a:ext cx="4380840" cy="1073926"/>
            </a:xfrm>
            <a:prstGeom prst="roundRect">
              <a:avLst>
                <a:gd name="adj" fmla="val 28960"/>
              </a:avLst>
            </a:prstGeom>
            <a:solidFill>
              <a:srgbClr val="F9B53B"/>
            </a:solidFill>
            <a:ln w="9525">
              <a:noFill/>
              <a:miter lim="800000"/>
              <a:headEnd/>
              <a:tailEnd/>
            </a:ln>
            <a:effectLst>
              <a:outerShdw blurRad="40005" dist="22987" dir="5400000" algn="tl" rotWithShape="0">
                <a:srgbClr val="808080">
                  <a:alpha val="34998"/>
                </a:srgbClr>
              </a:outerShdw>
            </a:effectLst>
            <a:extLst/>
          </p:spPr>
          <p:txBody>
            <a:bodyPr wrap="none" anchor="ctr"/>
            <a:lstStyle/>
            <a:p>
              <a:pPr algn="ctr">
                <a:defRPr/>
              </a:pPr>
              <a:endParaRPr lang="fr-FR" sz="2200" b="1" dirty="0" smtClean="0">
                <a:solidFill>
                  <a:srgbClr val="000000"/>
                </a:solidFill>
                <a:ea typeface="MS PGothic" pitchFamily="34" charset="-128"/>
              </a:endParaRPr>
            </a:p>
            <a:p>
              <a:pPr algn="ctr">
                <a:defRPr/>
              </a:pPr>
              <a:r>
                <a:rPr lang="fr-FR" sz="2200" b="1" dirty="0" smtClean="0">
                  <a:solidFill>
                    <a:srgbClr val="000000"/>
                  </a:solidFill>
                  <a:ea typeface="MS PGothic" pitchFamily="34" charset="-128"/>
                </a:rPr>
                <a:t>Une épreuves écrite /100 pts qui porte sur</a:t>
              </a:r>
            </a:p>
            <a:p>
              <a:pPr algn="ctr">
                <a:defRPr/>
              </a:pPr>
              <a:r>
                <a:rPr lang="fr-FR" sz="2200" b="1" dirty="0" smtClean="0">
                  <a:solidFill>
                    <a:srgbClr val="000000"/>
                  </a:solidFill>
                  <a:ea typeface="MS PGothic" pitchFamily="34" charset="-128"/>
                </a:rPr>
                <a:t>Les programmes de :</a:t>
              </a:r>
            </a:p>
            <a:p>
              <a:pPr algn="ctr">
                <a:defRPr/>
              </a:pPr>
              <a:r>
                <a:rPr lang="fr-FR" sz="2200" b="1" dirty="0" smtClean="0">
                  <a:solidFill>
                    <a:srgbClr val="000000"/>
                  </a:solidFill>
                  <a:ea typeface="MS PGothic" pitchFamily="34" charset="-128"/>
                </a:rPr>
                <a:t>- Maths, physique-chimie, SVT et technologie</a:t>
              </a:r>
            </a:p>
            <a:p>
              <a:pPr algn="ctr">
                <a:defRPr/>
              </a:pPr>
              <a:endParaRPr lang="fr-FR" sz="2200" b="1" dirty="0">
                <a:solidFill>
                  <a:srgbClr val="000000"/>
                </a:solidFill>
                <a:ea typeface="MS PGothic" pitchFamily="34" charset="-128"/>
              </a:endParaRPr>
            </a:p>
          </p:txBody>
        </p:sp>
        <p:sp>
          <p:nvSpPr>
            <p:cNvPr id="54283" name="Rectangle à coins arrondis 23"/>
            <p:cNvSpPr>
              <a:spLocks noChangeArrowheads="1"/>
            </p:cNvSpPr>
            <p:nvPr/>
          </p:nvSpPr>
          <p:spPr bwMode="auto">
            <a:xfrm>
              <a:off x="5235821" y="3720216"/>
              <a:ext cx="4472837" cy="1024363"/>
            </a:xfrm>
            <a:prstGeom prst="roundRect">
              <a:avLst>
                <a:gd name="adj" fmla="val 16667"/>
              </a:avLst>
            </a:prstGeom>
            <a:solidFill>
              <a:srgbClr val="F9B53B"/>
            </a:solidFill>
            <a:ln w="9525">
              <a:noFill/>
              <a:miter lim="800000"/>
              <a:headEnd/>
              <a:tailEnd/>
            </a:ln>
            <a:effectLst>
              <a:outerShdw blurRad="40005" dist="22987" dir="5400000" algn="tl" rotWithShape="0">
                <a:srgbClr val="808080">
                  <a:alpha val="34998"/>
                </a:srgbClr>
              </a:outerShdw>
            </a:effectLst>
          </p:spPr>
          <p:txBody>
            <a:bodyPr wrap="none" anchor="ctr"/>
            <a:lstStyle/>
            <a:p>
              <a:pPr algn="ctr">
                <a:defRPr/>
              </a:pPr>
              <a:r>
                <a:rPr lang="fr-FR" sz="2200" b="1" dirty="0" smtClean="0">
                  <a:solidFill>
                    <a:srgbClr val="000000"/>
                  </a:solidFill>
                  <a:ea typeface="MS PGothic" pitchFamily="34" charset="-128"/>
                </a:rPr>
                <a:t>Une épreuves écrite /100 pts qui porte sur</a:t>
              </a:r>
            </a:p>
            <a:p>
              <a:pPr algn="ctr">
                <a:defRPr/>
              </a:pPr>
              <a:r>
                <a:rPr lang="fr-FR" sz="2200" b="1" dirty="0" smtClean="0">
                  <a:solidFill>
                    <a:srgbClr val="000000"/>
                  </a:solidFill>
                  <a:ea typeface="MS PGothic" pitchFamily="34" charset="-128"/>
                </a:rPr>
                <a:t>Les programmes de :</a:t>
              </a:r>
              <a:endParaRPr lang="fr-FR" sz="2200" b="1" dirty="0">
                <a:solidFill>
                  <a:srgbClr val="000000"/>
                </a:solidFill>
                <a:ea typeface="MS PGothic" pitchFamily="34" charset="-128"/>
              </a:endParaRPr>
            </a:p>
            <a:p>
              <a:pPr algn="ctr">
                <a:defRPr/>
              </a:pPr>
              <a:r>
                <a:rPr lang="fr-FR" sz="2200" b="1" dirty="0" smtClean="0">
                  <a:solidFill>
                    <a:srgbClr val="000000"/>
                  </a:solidFill>
                  <a:ea typeface="MS PGothic" pitchFamily="34" charset="-128"/>
                </a:rPr>
                <a:t>- Français, HG, Enseignement Moral et Civique</a:t>
              </a:r>
            </a:p>
          </p:txBody>
        </p:sp>
        <p:sp>
          <p:nvSpPr>
            <p:cNvPr id="54284" name="Rectangle à coins arrondis 12"/>
            <p:cNvSpPr>
              <a:spLocks noChangeArrowheads="1"/>
            </p:cNvSpPr>
            <p:nvPr/>
          </p:nvSpPr>
          <p:spPr bwMode="auto">
            <a:xfrm>
              <a:off x="5170108" y="2313944"/>
              <a:ext cx="4538550" cy="1258510"/>
            </a:xfrm>
            <a:prstGeom prst="roundRect">
              <a:avLst>
                <a:gd name="adj" fmla="val 16667"/>
              </a:avLst>
            </a:prstGeom>
            <a:solidFill>
              <a:srgbClr val="F9B53B"/>
            </a:solidFill>
            <a:ln w="9525">
              <a:noFill/>
              <a:miter lim="800000"/>
              <a:headEnd/>
              <a:tailEnd/>
            </a:ln>
            <a:effectLst>
              <a:outerShdw blurRad="40005" dist="22987" dir="5400000" algn="tl" rotWithShape="0">
                <a:srgbClr val="808080">
                  <a:alpha val="34998"/>
                </a:srgbClr>
              </a:outerShdw>
            </a:effectLst>
            <a:extLst/>
          </p:spPr>
          <p:txBody>
            <a:bodyPr wrap="none" anchor="ctr"/>
            <a:lstStyle/>
            <a:p>
              <a:pPr algn="ctr">
                <a:defRPr/>
              </a:pPr>
              <a:r>
                <a:rPr lang="fr-FR" sz="2200" b="1" dirty="0">
                  <a:solidFill>
                    <a:srgbClr val="000000"/>
                  </a:solidFill>
                  <a:ea typeface="MS PGothic" pitchFamily="34" charset="-128"/>
                </a:rPr>
                <a:t>Une épreuve orale </a:t>
              </a:r>
              <a:r>
                <a:rPr lang="fr-FR" sz="2200" b="1" dirty="0" smtClean="0">
                  <a:solidFill>
                    <a:srgbClr val="000000"/>
                  </a:solidFill>
                  <a:ea typeface="MS PGothic" pitchFamily="34" charset="-128"/>
                </a:rPr>
                <a:t>/100 pts qui porte sur  :</a:t>
              </a:r>
              <a:endParaRPr lang="fr-FR" sz="2200" b="1" dirty="0">
                <a:solidFill>
                  <a:srgbClr val="000000"/>
                </a:solidFill>
                <a:ea typeface="MS PGothic" pitchFamily="34" charset="-128"/>
              </a:endParaRPr>
            </a:p>
            <a:p>
              <a:pPr algn="ctr">
                <a:defRPr/>
              </a:pPr>
              <a:r>
                <a:rPr lang="fr-FR" sz="2200" b="1" dirty="0" smtClean="0">
                  <a:solidFill>
                    <a:srgbClr val="000000"/>
                  </a:solidFill>
                  <a:ea typeface="MS PGothic" pitchFamily="34" charset="-128"/>
                </a:rPr>
                <a:t>un EPI, le parcours avenir, le parcours citoyen,</a:t>
              </a:r>
            </a:p>
            <a:p>
              <a:pPr algn="ctr">
                <a:defRPr/>
              </a:pPr>
              <a:r>
                <a:rPr lang="fr-FR" sz="2200" b="1" dirty="0" smtClean="0">
                  <a:solidFill>
                    <a:srgbClr val="000000"/>
                  </a:solidFill>
                  <a:ea typeface="MS PGothic" pitchFamily="34" charset="-128"/>
                </a:rPr>
                <a:t>ou le parcours d’éducation artistique et culturelle</a:t>
              </a:r>
              <a:endParaRPr lang="fr-FR" sz="2200" b="1" dirty="0">
                <a:solidFill>
                  <a:srgbClr val="000000"/>
                </a:solidFill>
                <a:ea typeface="MS PGothic" pitchFamily="34" charset="-128"/>
              </a:endParaRPr>
            </a:p>
          </p:txBody>
        </p:sp>
      </p:grpSp>
      <p:sp>
        <p:nvSpPr>
          <p:cNvPr id="23555" name="Titre 5"/>
          <p:cNvSpPr>
            <a:spLocks noGrp="1"/>
          </p:cNvSpPr>
          <p:nvPr>
            <p:ph type="title"/>
          </p:nvPr>
        </p:nvSpPr>
        <p:spPr>
          <a:xfrm>
            <a:off x="814918" y="694267"/>
            <a:ext cx="10655300" cy="290472"/>
          </a:xfrm>
        </p:spPr>
        <p:txBody>
          <a:bodyPr/>
          <a:lstStyle/>
          <a:p>
            <a:r>
              <a:rPr lang="fr-FR" altLang="fr-FR" dirty="0" smtClean="0">
                <a:ea typeface="Calibri" pitchFamily="34" charset="0"/>
                <a:cs typeface="Calibri" pitchFamily="34" charset="0"/>
              </a:rPr>
              <a:t>le </a:t>
            </a:r>
            <a:r>
              <a:rPr lang="fr-FR" altLang="fr-FR" dirty="0" smtClean="0">
                <a:ea typeface="Calibri" pitchFamily="34" charset="0"/>
                <a:cs typeface="Calibri" pitchFamily="34" charset="0"/>
              </a:rPr>
              <a:t>DNB </a:t>
            </a:r>
            <a:r>
              <a:rPr lang="fr-FR" altLang="fr-FR" dirty="0" smtClean="0">
                <a:ea typeface="Calibri" pitchFamily="34" charset="0"/>
                <a:cs typeface="Calibri" pitchFamily="34" charset="0"/>
              </a:rPr>
              <a:t>session 2017 - arrêté du 31/12/2015</a:t>
            </a:r>
            <a:endParaRPr lang="fr-FR" altLang="fr-FR" dirty="0" smtClean="0">
              <a:ea typeface="Calibri" pitchFamily="34" charset="0"/>
              <a:cs typeface="Calibri" pitchFamily="34" charset="0"/>
            </a:endParaRPr>
          </a:p>
        </p:txBody>
      </p:sp>
      <p:sp>
        <p:nvSpPr>
          <p:cNvPr id="14" name="Rectangle à coins arrondis 4"/>
          <p:cNvSpPr>
            <a:spLocks noChangeArrowheads="1"/>
          </p:cNvSpPr>
          <p:nvPr/>
        </p:nvSpPr>
        <p:spPr bwMode="auto">
          <a:xfrm>
            <a:off x="649303" y="5946920"/>
            <a:ext cx="11113477" cy="474783"/>
          </a:xfrm>
          <a:prstGeom prst="roundRect">
            <a:avLst>
              <a:gd name="adj" fmla="val 16667"/>
            </a:avLst>
          </a:prstGeom>
          <a:solidFill>
            <a:srgbClr val="BCCB21"/>
          </a:solidFill>
          <a:ln w="9525">
            <a:noFill/>
            <a:miter lim="800000"/>
            <a:headEnd/>
            <a:tailEnd/>
          </a:ln>
          <a:effectLst>
            <a:outerShdw blurRad="40005" dist="22987" dir="5400000" algn="tl" rotWithShape="0">
              <a:srgbClr val="808080">
                <a:alpha val="34998"/>
              </a:srgbClr>
            </a:outerShdw>
          </a:effectLst>
          <a:extLst/>
        </p:spPr>
        <p:txBody>
          <a:bodyPr wrap="none" anchor="ctr"/>
          <a:lstStyle/>
          <a:p>
            <a:pPr algn="ctr">
              <a:defRPr/>
            </a:pPr>
            <a:r>
              <a:rPr lang="fr-FR" sz="2800" b="1" dirty="0" smtClean="0">
                <a:ea typeface="MS PGothic" pitchFamily="34" charset="-128"/>
              </a:rPr>
              <a:t>Le DNB est acquis avec au moins 350 pts / 700</a:t>
            </a:r>
            <a:endParaRPr lang="fr-FR" sz="2800" b="1" dirty="0" smtClean="0">
              <a:ea typeface="MS PGothic" pitchFamily="34" charset="-128"/>
            </a:endParaRPr>
          </a:p>
        </p:txBody>
      </p:sp>
      <p:sp>
        <p:nvSpPr>
          <p:cNvPr id="10" name="Rectangle à coins arrondis 4"/>
          <p:cNvSpPr>
            <a:spLocks noChangeArrowheads="1"/>
          </p:cNvSpPr>
          <p:nvPr/>
        </p:nvSpPr>
        <p:spPr bwMode="auto">
          <a:xfrm>
            <a:off x="1449238" y="6383217"/>
            <a:ext cx="9678838" cy="474783"/>
          </a:xfrm>
          <a:prstGeom prst="roundRect">
            <a:avLst>
              <a:gd name="adj" fmla="val 16667"/>
            </a:avLst>
          </a:prstGeom>
          <a:ln>
            <a:headEnd/>
            <a:tailEnd/>
          </a:ln>
          <a:extLst/>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lgn="ctr">
              <a:defRPr/>
            </a:pPr>
            <a:r>
              <a:rPr lang="fr-FR" dirty="0" smtClean="0"/>
              <a:t>Des points supplémentaires sont accordés aux candidats ayant suivi </a:t>
            </a:r>
            <a:r>
              <a:rPr lang="fr-FR" b="1" dirty="0" smtClean="0"/>
              <a:t>un enseignement de </a:t>
            </a:r>
            <a:r>
              <a:rPr lang="fr-FR" b="1" dirty="0" smtClean="0"/>
              <a:t>complément</a:t>
            </a:r>
          </a:p>
          <a:p>
            <a:pPr algn="ctr">
              <a:defRPr/>
            </a:pPr>
            <a:r>
              <a:rPr lang="fr-FR" b="1" dirty="0" smtClean="0">
                <a:ea typeface="MS PGothic" pitchFamily="34" charset="-128"/>
              </a:rPr>
              <a:t>+ 10 ou 20 pts selon le niveau de maitrise atteint ou dépassé</a:t>
            </a:r>
            <a:endParaRPr lang="fr-FR" b="1" dirty="0" smtClean="0">
              <a:ea typeface="MS PGothic" pitchFamily="34" charset="-128"/>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83"/>
          <p:cNvSpPr>
            <a:spLocks noChangeArrowheads="1"/>
          </p:cNvSpPr>
          <p:nvPr/>
        </p:nvSpPr>
        <p:spPr bwMode="auto">
          <a:xfrm>
            <a:off x="5712884" y="3498850"/>
            <a:ext cx="3934883" cy="1298575"/>
          </a:xfrm>
          <a:prstGeom prst="ellipse">
            <a:avLst/>
          </a:prstGeom>
          <a:solidFill>
            <a:schemeClr val="bg1">
              <a:lumMod val="85000"/>
            </a:schemeClr>
          </a:solidFill>
          <a:ln>
            <a:noFill/>
          </a:ln>
        </p:spPr>
        <p:txBody>
          <a:bodyPr lIns="0" tIns="0" rIns="0" bIns="0">
            <a:spAutoFit/>
          </a:bodyPr>
          <a:lstStyle/>
          <a:p>
            <a:pPr algn="ctr">
              <a:defRPr/>
            </a:pPr>
            <a:r>
              <a:rPr lang="fr-FR" altLang="fr-FR" sz="2000" b="1" dirty="0">
                <a:solidFill>
                  <a:srgbClr val="1C1850"/>
                </a:solidFill>
              </a:rPr>
              <a:t>Élaboration </a:t>
            </a:r>
          </a:p>
          <a:p>
            <a:pPr algn="ctr">
              <a:defRPr/>
            </a:pPr>
            <a:r>
              <a:rPr lang="fr-FR" altLang="fr-FR" sz="2000" b="1" dirty="0">
                <a:solidFill>
                  <a:srgbClr val="1C1850"/>
                </a:solidFill>
              </a:rPr>
              <a:t>des enseignements </a:t>
            </a:r>
          </a:p>
          <a:p>
            <a:pPr algn="ctr">
              <a:defRPr/>
            </a:pPr>
            <a:r>
              <a:rPr lang="fr-FR" altLang="fr-FR" sz="2000" b="1" dirty="0">
                <a:solidFill>
                  <a:srgbClr val="1C1850"/>
                </a:solidFill>
              </a:rPr>
              <a:t>complémentaires</a:t>
            </a:r>
          </a:p>
        </p:txBody>
      </p:sp>
      <p:cxnSp>
        <p:nvCxnSpPr>
          <p:cNvPr id="6" name="Connecteur droit avec flèche 5"/>
          <p:cNvCxnSpPr>
            <a:cxnSpLocks noChangeShapeType="1"/>
          </p:cNvCxnSpPr>
          <p:nvPr/>
        </p:nvCxnSpPr>
        <p:spPr bwMode="auto">
          <a:xfrm>
            <a:off x="912284" y="1651001"/>
            <a:ext cx="0" cy="650875"/>
          </a:xfrm>
          <a:prstGeom prst="straightConnector1">
            <a:avLst/>
          </a:prstGeom>
          <a:ln w="57150">
            <a:solidFill>
              <a:schemeClr val="bg1">
                <a:lumMod val="75000"/>
              </a:schemeClr>
            </a:solidFill>
            <a:tailEnd type="arrow"/>
          </a:ln>
          <a:extLst/>
        </p:spPr>
        <p:style>
          <a:lnRef idx="2">
            <a:schemeClr val="accent1"/>
          </a:lnRef>
          <a:fillRef idx="0">
            <a:schemeClr val="accent1"/>
          </a:fillRef>
          <a:effectRef idx="1">
            <a:schemeClr val="accent1"/>
          </a:effectRef>
          <a:fontRef idx="minor">
            <a:schemeClr val="tx1"/>
          </a:fontRef>
        </p:style>
      </p:cxnSp>
      <p:cxnSp>
        <p:nvCxnSpPr>
          <p:cNvPr id="12" name="Connecteur droit avec flèche 11"/>
          <p:cNvCxnSpPr>
            <a:cxnSpLocks noChangeShapeType="1"/>
          </p:cNvCxnSpPr>
          <p:nvPr/>
        </p:nvCxnSpPr>
        <p:spPr bwMode="auto">
          <a:xfrm>
            <a:off x="1898651" y="1651000"/>
            <a:ext cx="0" cy="1778000"/>
          </a:xfrm>
          <a:prstGeom prst="straightConnector1">
            <a:avLst/>
          </a:prstGeom>
          <a:ln w="57150">
            <a:solidFill>
              <a:schemeClr val="bg1">
                <a:lumMod val="75000"/>
              </a:schemeClr>
            </a:solidFill>
            <a:tailEnd type="arrow"/>
          </a:ln>
          <a:extLst/>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a:cxnSpLocks noChangeShapeType="1"/>
            <a:endCxn id="17426" idx="0"/>
          </p:cNvCxnSpPr>
          <p:nvPr/>
        </p:nvCxnSpPr>
        <p:spPr bwMode="auto">
          <a:xfrm>
            <a:off x="5422900" y="1655763"/>
            <a:ext cx="0" cy="919162"/>
          </a:xfrm>
          <a:prstGeom prst="straightConnector1">
            <a:avLst/>
          </a:prstGeom>
          <a:ln w="57150">
            <a:solidFill>
              <a:schemeClr val="bg1">
                <a:lumMod val="75000"/>
              </a:schemeClr>
            </a:solidFill>
            <a:tailEnd type="arrow"/>
          </a:ln>
          <a:extLst/>
        </p:spPr>
        <p:style>
          <a:lnRef idx="2">
            <a:schemeClr val="accent1"/>
          </a:lnRef>
          <a:fillRef idx="0">
            <a:schemeClr val="accent1"/>
          </a:fillRef>
          <a:effectRef idx="1">
            <a:schemeClr val="accent1"/>
          </a:effectRef>
          <a:fontRef idx="minor">
            <a:schemeClr val="tx1"/>
          </a:fontRef>
        </p:style>
      </p:cxnSp>
      <p:cxnSp>
        <p:nvCxnSpPr>
          <p:cNvPr id="26" name="Connecteur droit avec flèche 25"/>
          <p:cNvCxnSpPr>
            <a:cxnSpLocks noChangeShapeType="1"/>
          </p:cNvCxnSpPr>
          <p:nvPr/>
        </p:nvCxnSpPr>
        <p:spPr bwMode="auto">
          <a:xfrm>
            <a:off x="9505951" y="1431925"/>
            <a:ext cx="0" cy="909638"/>
          </a:xfrm>
          <a:prstGeom prst="straightConnector1">
            <a:avLst/>
          </a:prstGeom>
          <a:ln w="57150">
            <a:solidFill>
              <a:schemeClr val="bg1">
                <a:lumMod val="75000"/>
              </a:schemeClr>
            </a:solidFill>
            <a:tailEnd type="arrow"/>
          </a:ln>
          <a:extLst/>
        </p:spPr>
        <p:style>
          <a:lnRef idx="2">
            <a:schemeClr val="accent1"/>
          </a:lnRef>
          <a:fillRef idx="0">
            <a:schemeClr val="accent1"/>
          </a:fillRef>
          <a:effectRef idx="1">
            <a:schemeClr val="accent1"/>
          </a:effectRef>
          <a:fontRef idx="minor">
            <a:schemeClr val="tx1"/>
          </a:fontRef>
        </p:style>
      </p:cxnSp>
      <p:cxnSp>
        <p:nvCxnSpPr>
          <p:cNvPr id="9" name="Connecteur droit avec flèche 25"/>
          <p:cNvCxnSpPr>
            <a:cxnSpLocks noChangeShapeType="1"/>
          </p:cNvCxnSpPr>
          <p:nvPr/>
        </p:nvCxnSpPr>
        <p:spPr bwMode="auto">
          <a:xfrm>
            <a:off x="11279717" y="1706564"/>
            <a:ext cx="0" cy="2555875"/>
          </a:xfrm>
          <a:prstGeom prst="straightConnector1">
            <a:avLst/>
          </a:prstGeom>
          <a:ln w="57150">
            <a:solidFill>
              <a:schemeClr val="bg1">
                <a:lumMod val="75000"/>
              </a:schemeClr>
            </a:solidFill>
            <a:tailEnd type="arrow"/>
          </a:ln>
          <a:extLst/>
        </p:spPr>
        <p:style>
          <a:lnRef idx="2">
            <a:schemeClr val="accent1"/>
          </a:lnRef>
          <a:fillRef idx="0">
            <a:schemeClr val="accent1"/>
          </a:fillRef>
          <a:effectRef idx="1">
            <a:schemeClr val="accent1"/>
          </a:effectRef>
          <a:fontRef idx="minor">
            <a:schemeClr val="tx1"/>
          </a:fontRef>
        </p:style>
      </p:cxnSp>
      <p:grpSp>
        <p:nvGrpSpPr>
          <p:cNvPr id="2" name="Groupe 24"/>
          <p:cNvGrpSpPr/>
          <p:nvPr/>
        </p:nvGrpSpPr>
        <p:grpSpPr>
          <a:xfrm>
            <a:off x="3435510" y="4851459"/>
            <a:ext cx="5651505" cy="1230118"/>
            <a:chOff x="3429860" y="4272087"/>
            <a:chExt cx="4238629" cy="1230118"/>
          </a:xfrm>
          <a:solidFill>
            <a:srgbClr val="4C6482"/>
          </a:solidFill>
        </p:grpSpPr>
        <p:sp>
          <p:nvSpPr>
            <p:cNvPr id="31" name="Rectangle 30"/>
            <p:cNvSpPr/>
            <p:nvPr/>
          </p:nvSpPr>
          <p:spPr>
            <a:xfrm>
              <a:off x="3429860" y="4272087"/>
              <a:ext cx="4228639" cy="263019"/>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ea typeface="MS PGothic" panose="020B0600070205080204" pitchFamily="34" charset="-128"/>
                </a:rPr>
                <a:t>Liste des EC et contenus</a:t>
              </a:r>
            </a:p>
          </p:txBody>
        </p:sp>
        <p:sp>
          <p:nvSpPr>
            <p:cNvPr id="33" name="Rectangle 32"/>
            <p:cNvSpPr/>
            <p:nvPr/>
          </p:nvSpPr>
          <p:spPr>
            <a:xfrm>
              <a:off x="3429860" y="4556606"/>
              <a:ext cx="4238629" cy="319290"/>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ea typeface="MS PGothic" pitchFamily="34" charset="-128"/>
                </a:rPr>
                <a:t>Durée et volume horaire de chaque EC</a:t>
              </a:r>
            </a:p>
          </p:txBody>
        </p:sp>
        <p:sp>
          <p:nvSpPr>
            <p:cNvPr id="34" name="Rectangle 33"/>
            <p:cNvSpPr/>
            <p:nvPr/>
          </p:nvSpPr>
          <p:spPr>
            <a:xfrm>
              <a:off x="3429860" y="4899296"/>
              <a:ext cx="4238629" cy="282327"/>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ea typeface="MS PGothic" pitchFamily="34" charset="-128"/>
                </a:rPr>
                <a:t>Modalités de participation des élèves</a:t>
              </a:r>
            </a:p>
          </p:txBody>
        </p:sp>
        <p:sp>
          <p:nvSpPr>
            <p:cNvPr id="35" name="Rectangle 34"/>
            <p:cNvSpPr/>
            <p:nvPr/>
          </p:nvSpPr>
          <p:spPr>
            <a:xfrm>
              <a:off x="3429861" y="5214172"/>
              <a:ext cx="4238628" cy="288033"/>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ea typeface="MS PGothic" pitchFamily="34" charset="-128"/>
                </a:rPr>
                <a:t>Modalités de répartition des élèves</a:t>
              </a:r>
            </a:p>
          </p:txBody>
        </p:sp>
      </p:grpSp>
      <p:sp>
        <p:nvSpPr>
          <p:cNvPr id="36" name="Rectangle 35"/>
          <p:cNvSpPr/>
          <p:nvPr/>
        </p:nvSpPr>
        <p:spPr>
          <a:xfrm>
            <a:off x="4656667" y="6149976"/>
            <a:ext cx="5336117" cy="70802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spAutoFit/>
          </a:bodyPr>
          <a:lstStyle/>
          <a:p>
            <a:pPr algn="ctr">
              <a:defRPr/>
            </a:pPr>
            <a:r>
              <a:rPr lang="fr-FR" altLang="fr-FR" sz="2000" b="1" dirty="0">
                <a:solidFill>
                  <a:srgbClr val="FFFFFF"/>
                </a:solidFill>
                <a:ea typeface="MS PGothic" pitchFamily="34" charset="-128"/>
              </a:rPr>
              <a:t>Ventilation de la dotation horaire supplémentaire selon les niveaux</a:t>
            </a:r>
          </a:p>
        </p:txBody>
      </p:sp>
      <p:sp>
        <p:nvSpPr>
          <p:cNvPr id="28682" name="Titre 1"/>
          <p:cNvSpPr>
            <a:spLocks noGrp="1"/>
          </p:cNvSpPr>
          <p:nvPr>
            <p:ph type="title" idx="4294967295"/>
          </p:nvPr>
        </p:nvSpPr>
        <p:spPr>
          <a:xfrm>
            <a:off x="967318" y="404814"/>
            <a:ext cx="10847916" cy="936625"/>
          </a:xfrm>
        </p:spPr>
        <p:txBody>
          <a:bodyPr/>
          <a:lstStyle/>
          <a:p>
            <a:r>
              <a:rPr lang="fr-FR" altLang="fr-FR" sz="2200" smtClean="0">
                <a:ea typeface="Calibri" pitchFamily="34" charset="0"/>
                <a:cs typeface="Calibri" pitchFamily="34" charset="0"/>
              </a:rPr>
              <a:t>PRÉPARATION DE LA RÉFORME AU SEIN D’UN COLLÈGE</a:t>
            </a:r>
          </a:p>
        </p:txBody>
      </p:sp>
      <p:sp>
        <p:nvSpPr>
          <p:cNvPr id="4" name="Flèche droite 3"/>
          <p:cNvSpPr>
            <a:spLocks noChangeArrowheads="1"/>
          </p:cNvSpPr>
          <p:nvPr/>
        </p:nvSpPr>
        <p:spPr bwMode="auto">
          <a:xfrm>
            <a:off x="143934" y="1301751"/>
            <a:ext cx="11954933" cy="557213"/>
          </a:xfrm>
          <a:prstGeom prst="rightArrow">
            <a:avLst>
              <a:gd name="adj1" fmla="val 50000"/>
              <a:gd name="adj2" fmla="val 49985"/>
            </a:avLst>
          </a:prstGeom>
          <a:solidFill>
            <a:schemeClr val="bg1">
              <a:lumMod val="75000"/>
            </a:schemeClr>
          </a:solidFill>
          <a:ln>
            <a:noFill/>
          </a:ln>
          <a:effectLst/>
          <a:extLst/>
        </p:spPr>
        <p:txBody>
          <a:bodyPr anchor="ctr"/>
          <a:lstStyle/>
          <a:p>
            <a:pPr algn="ctr">
              <a:defRPr/>
            </a:pPr>
            <a:r>
              <a:rPr lang="fr-FR" altLang="fr-FR" b="1" dirty="0">
                <a:solidFill>
                  <a:srgbClr val="FFFFFF"/>
                </a:solidFill>
                <a:ea typeface="MS PGothic" pitchFamily="34" charset="-128"/>
              </a:rPr>
              <a:t>Formation des personnels</a:t>
            </a:r>
          </a:p>
        </p:txBody>
      </p:sp>
      <p:sp>
        <p:nvSpPr>
          <p:cNvPr id="28684" name="Oval 9"/>
          <p:cNvSpPr>
            <a:spLocks noChangeArrowheads="1"/>
          </p:cNvSpPr>
          <p:nvPr/>
        </p:nvSpPr>
        <p:spPr bwMode="auto">
          <a:xfrm>
            <a:off x="143934" y="3435350"/>
            <a:ext cx="3509433" cy="865188"/>
          </a:xfrm>
          <a:prstGeom prst="ellipse">
            <a:avLst/>
          </a:prstGeom>
          <a:solidFill>
            <a:srgbClr val="BCCB21"/>
          </a:solidFill>
          <a:ln w="9525">
            <a:noFill/>
            <a:round/>
            <a:headEnd/>
            <a:tailEnd/>
          </a:ln>
        </p:spPr>
        <p:txBody>
          <a:bodyPr lIns="0" tIns="0" rIns="0" bIns="0">
            <a:spAutoFit/>
          </a:bodyPr>
          <a:lstStyle/>
          <a:p>
            <a:pPr algn="ctr"/>
            <a:r>
              <a:rPr lang="fr-FR" altLang="fr-FR" sz="2000" b="1">
                <a:solidFill>
                  <a:srgbClr val="1C1850"/>
                </a:solidFill>
              </a:rPr>
              <a:t>Bilan du projet </a:t>
            </a:r>
          </a:p>
          <a:p>
            <a:pPr algn="ctr"/>
            <a:r>
              <a:rPr lang="fr-FR" altLang="fr-FR" sz="2000" b="1">
                <a:solidFill>
                  <a:srgbClr val="1C1850"/>
                </a:solidFill>
              </a:rPr>
              <a:t>d’établissement</a:t>
            </a:r>
          </a:p>
        </p:txBody>
      </p:sp>
      <p:sp>
        <p:nvSpPr>
          <p:cNvPr id="17426" name="Oval 11"/>
          <p:cNvSpPr>
            <a:spLocks noChangeArrowheads="1"/>
          </p:cNvSpPr>
          <p:nvPr/>
        </p:nvSpPr>
        <p:spPr bwMode="auto">
          <a:xfrm>
            <a:off x="3026833" y="2574926"/>
            <a:ext cx="4794251" cy="1254125"/>
          </a:xfrm>
          <a:prstGeom prst="ellipse">
            <a:avLst/>
          </a:prstGeom>
          <a:solidFill>
            <a:schemeClr val="bg1">
              <a:lumMod val="85000"/>
            </a:schemeClr>
          </a:solidFill>
          <a:ln>
            <a:noFill/>
          </a:ln>
        </p:spPr>
        <p:txBody>
          <a:bodyPr lIns="0" tIns="0" rIns="0" bIns="0">
            <a:spAutoFit/>
          </a:bodyPr>
          <a:lstStyle/>
          <a:p>
            <a:pPr algn="ctr">
              <a:defRPr/>
            </a:pPr>
            <a:r>
              <a:rPr lang="fr-FR" altLang="fr-FR" sz="2000" b="1" dirty="0">
                <a:solidFill>
                  <a:srgbClr val="1C1850"/>
                </a:solidFill>
              </a:rPr>
              <a:t>Conseil pédagogique :</a:t>
            </a:r>
          </a:p>
          <a:p>
            <a:pPr algn="ctr">
              <a:defRPr/>
            </a:pPr>
            <a:r>
              <a:rPr lang="fr-FR" altLang="fr-FR" sz="2000" b="1" dirty="0">
                <a:solidFill>
                  <a:srgbClr val="1C1850"/>
                </a:solidFill>
              </a:rPr>
              <a:t> </a:t>
            </a:r>
            <a:r>
              <a:rPr lang="fr-FR" altLang="fr-FR" b="1" dirty="0">
                <a:solidFill>
                  <a:srgbClr val="1C1850"/>
                </a:solidFill>
              </a:rPr>
              <a:t>travail sur la future organisation pédagogique</a:t>
            </a:r>
          </a:p>
        </p:txBody>
      </p:sp>
      <p:sp>
        <p:nvSpPr>
          <p:cNvPr id="28686" name="Oval 14"/>
          <p:cNvSpPr>
            <a:spLocks noChangeArrowheads="1"/>
          </p:cNvSpPr>
          <p:nvPr/>
        </p:nvSpPr>
        <p:spPr bwMode="auto">
          <a:xfrm>
            <a:off x="48684" y="2247900"/>
            <a:ext cx="3215216" cy="865188"/>
          </a:xfrm>
          <a:prstGeom prst="ellipse">
            <a:avLst/>
          </a:prstGeom>
          <a:solidFill>
            <a:srgbClr val="BCCB21"/>
          </a:solidFill>
          <a:ln w="9525">
            <a:noFill/>
            <a:round/>
            <a:headEnd/>
            <a:tailEnd/>
          </a:ln>
        </p:spPr>
        <p:txBody>
          <a:bodyPr lIns="0" tIns="0" rIns="0" bIns="0">
            <a:spAutoFit/>
          </a:bodyPr>
          <a:lstStyle/>
          <a:p>
            <a:pPr algn="ctr"/>
            <a:r>
              <a:rPr lang="fr-FR" altLang="fr-FR" sz="2000" b="1">
                <a:solidFill>
                  <a:srgbClr val="1C1850"/>
                </a:solidFill>
              </a:rPr>
              <a:t>Conseils </a:t>
            </a:r>
          </a:p>
          <a:p>
            <a:pPr algn="ctr"/>
            <a:r>
              <a:rPr lang="fr-FR" altLang="fr-FR" sz="2000" b="1">
                <a:solidFill>
                  <a:srgbClr val="1C1850"/>
                </a:solidFill>
              </a:rPr>
              <a:t>d’enseignement</a:t>
            </a:r>
          </a:p>
        </p:txBody>
      </p:sp>
      <p:sp>
        <p:nvSpPr>
          <p:cNvPr id="28687" name="Oval 15"/>
          <p:cNvSpPr>
            <a:spLocks noChangeArrowheads="1"/>
          </p:cNvSpPr>
          <p:nvPr/>
        </p:nvSpPr>
        <p:spPr bwMode="auto">
          <a:xfrm>
            <a:off x="6392334" y="1725614"/>
            <a:ext cx="2493433" cy="777875"/>
          </a:xfrm>
          <a:prstGeom prst="ellipse">
            <a:avLst/>
          </a:prstGeom>
          <a:solidFill>
            <a:srgbClr val="F9B53B"/>
          </a:solidFill>
          <a:ln w="9525">
            <a:noFill/>
            <a:round/>
            <a:headEnd/>
            <a:tailEnd/>
          </a:ln>
        </p:spPr>
        <p:txBody>
          <a:bodyPr lIns="0" tIns="0" rIns="0" bIns="0" anchor="ctr">
            <a:spAutoFit/>
          </a:bodyPr>
          <a:lstStyle/>
          <a:p>
            <a:pPr algn="ctr">
              <a:spcBef>
                <a:spcPts val="1200"/>
              </a:spcBef>
            </a:pPr>
            <a:r>
              <a:rPr lang="fr-FR" altLang="fr-FR" b="1">
                <a:solidFill>
                  <a:srgbClr val="1C1850"/>
                </a:solidFill>
              </a:rPr>
              <a:t>Répartition </a:t>
            </a:r>
          </a:p>
          <a:p>
            <a:pPr algn="ctr"/>
            <a:r>
              <a:rPr lang="fr-FR" altLang="fr-FR" b="1">
                <a:solidFill>
                  <a:srgbClr val="1C1850"/>
                </a:solidFill>
              </a:rPr>
              <a:t>de la DHG</a:t>
            </a:r>
          </a:p>
        </p:txBody>
      </p:sp>
      <p:sp>
        <p:nvSpPr>
          <p:cNvPr id="28688" name="Oval 16"/>
          <p:cNvSpPr>
            <a:spLocks noChangeArrowheads="1"/>
          </p:cNvSpPr>
          <p:nvPr/>
        </p:nvSpPr>
        <p:spPr bwMode="auto">
          <a:xfrm>
            <a:off x="8746409" y="2341564"/>
            <a:ext cx="2494867" cy="1298377"/>
          </a:xfrm>
          <a:prstGeom prst="ellipse">
            <a:avLst/>
          </a:prstGeom>
          <a:solidFill>
            <a:srgbClr val="F9B53B"/>
          </a:solidFill>
          <a:ln w="9525">
            <a:noFill/>
            <a:round/>
            <a:headEnd/>
            <a:tailEnd/>
          </a:ln>
        </p:spPr>
        <p:txBody>
          <a:bodyPr wrap="none" lIns="0" tIns="0" rIns="0" bIns="0">
            <a:spAutoFit/>
          </a:bodyPr>
          <a:lstStyle/>
          <a:p>
            <a:pPr algn="ctr"/>
            <a:r>
              <a:rPr lang="fr-FR" altLang="fr-FR" sz="2000" b="1">
                <a:solidFill>
                  <a:srgbClr val="1C1850"/>
                </a:solidFill>
              </a:rPr>
              <a:t>Finalisation</a:t>
            </a:r>
            <a:r>
              <a:rPr lang="fr-FR" altLang="fr-FR" sz="2000">
                <a:solidFill>
                  <a:srgbClr val="1C1850"/>
                </a:solidFill>
              </a:rPr>
              <a:t> </a:t>
            </a:r>
            <a:br>
              <a:rPr lang="fr-FR" altLang="fr-FR" sz="2000">
                <a:solidFill>
                  <a:srgbClr val="1C1850"/>
                </a:solidFill>
              </a:rPr>
            </a:br>
            <a:r>
              <a:rPr lang="fr-FR" altLang="fr-FR" sz="2000">
                <a:solidFill>
                  <a:srgbClr val="1C1850"/>
                </a:solidFill>
              </a:rPr>
              <a:t>de l’organisation </a:t>
            </a:r>
          </a:p>
          <a:p>
            <a:pPr algn="ctr"/>
            <a:r>
              <a:rPr lang="fr-FR" altLang="fr-FR" sz="2000">
                <a:solidFill>
                  <a:srgbClr val="1C1850"/>
                </a:solidFill>
              </a:rPr>
              <a:t>pédagogique</a:t>
            </a:r>
          </a:p>
        </p:txBody>
      </p:sp>
      <p:grpSp>
        <p:nvGrpSpPr>
          <p:cNvPr id="3" name="Groupe 1"/>
          <p:cNvGrpSpPr>
            <a:grpSpLocks/>
          </p:cNvGrpSpPr>
          <p:nvPr/>
        </p:nvGrpSpPr>
        <p:grpSpPr bwMode="auto">
          <a:xfrm>
            <a:off x="143934" y="1120775"/>
            <a:ext cx="11521017" cy="361950"/>
            <a:chOff x="383702" y="1298575"/>
            <a:chExt cx="8507886" cy="361950"/>
          </a:xfrm>
        </p:grpSpPr>
        <p:sp>
          <p:nvSpPr>
            <p:cNvPr id="28693" name="Rectangle 10"/>
            <p:cNvSpPr>
              <a:spLocks noChangeArrowheads="1"/>
            </p:cNvSpPr>
            <p:nvPr/>
          </p:nvSpPr>
          <p:spPr bwMode="auto">
            <a:xfrm>
              <a:off x="383702" y="1298575"/>
              <a:ext cx="1985121" cy="361950"/>
            </a:xfrm>
            <a:prstGeom prst="rect">
              <a:avLst/>
            </a:prstGeom>
            <a:noFill/>
            <a:ln w="9525">
              <a:noFill/>
              <a:miter lim="800000"/>
              <a:headEnd/>
              <a:tailEnd/>
            </a:ln>
          </p:spPr>
          <p:txBody>
            <a:bodyPr wrap="none" anchor="ctr"/>
            <a:lstStyle/>
            <a:p>
              <a:pPr algn="ctr"/>
              <a:r>
                <a:rPr lang="fr-FR" sz="2000">
                  <a:solidFill>
                    <a:srgbClr val="1C1850"/>
                  </a:solidFill>
                </a:rPr>
                <a:t>sept.- oct. 2015</a:t>
              </a:r>
            </a:p>
          </p:txBody>
        </p:sp>
        <p:sp>
          <p:nvSpPr>
            <p:cNvPr id="28694" name="Rectangle 12"/>
            <p:cNvSpPr>
              <a:spLocks noChangeArrowheads="1"/>
            </p:cNvSpPr>
            <p:nvPr/>
          </p:nvSpPr>
          <p:spPr bwMode="auto">
            <a:xfrm>
              <a:off x="5363699" y="1300163"/>
              <a:ext cx="1153559" cy="360362"/>
            </a:xfrm>
            <a:prstGeom prst="rect">
              <a:avLst/>
            </a:prstGeom>
            <a:noFill/>
            <a:ln w="9525">
              <a:noFill/>
              <a:miter lim="800000"/>
              <a:headEnd/>
              <a:tailEnd/>
            </a:ln>
          </p:spPr>
          <p:txBody>
            <a:bodyPr wrap="none" anchor="ctr"/>
            <a:lstStyle/>
            <a:p>
              <a:pPr algn="ctr"/>
              <a:r>
                <a:rPr lang="fr-FR" altLang="fr-FR" sz="2000">
                  <a:solidFill>
                    <a:srgbClr val="1C1850"/>
                  </a:solidFill>
                </a:rPr>
                <a:t>fév. - mars</a:t>
              </a:r>
            </a:p>
          </p:txBody>
        </p:sp>
        <p:sp>
          <p:nvSpPr>
            <p:cNvPr id="28695" name="Rectangle 13"/>
            <p:cNvSpPr>
              <a:spLocks noChangeArrowheads="1"/>
            </p:cNvSpPr>
            <p:nvPr/>
          </p:nvSpPr>
          <p:spPr bwMode="auto">
            <a:xfrm>
              <a:off x="6839254" y="1300163"/>
              <a:ext cx="862824" cy="358775"/>
            </a:xfrm>
            <a:prstGeom prst="rect">
              <a:avLst/>
            </a:prstGeom>
            <a:noFill/>
            <a:ln w="9525">
              <a:noFill/>
              <a:miter lim="800000"/>
              <a:headEnd/>
              <a:tailEnd/>
            </a:ln>
          </p:spPr>
          <p:txBody>
            <a:bodyPr wrap="none" anchor="ctr"/>
            <a:lstStyle/>
            <a:p>
              <a:pPr algn="ctr"/>
              <a:r>
                <a:rPr lang="fr-FR" sz="2000">
                  <a:solidFill>
                    <a:srgbClr val="4C6482"/>
                  </a:solidFill>
                </a:rPr>
                <a:t> </a:t>
              </a:r>
              <a:r>
                <a:rPr lang="fr-FR" sz="2000">
                  <a:solidFill>
                    <a:srgbClr val="1C1850"/>
                  </a:solidFill>
                </a:rPr>
                <a:t>juin </a:t>
              </a:r>
            </a:p>
          </p:txBody>
        </p:sp>
        <p:sp>
          <p:nvSpPr>
            <p:cNvPr id="28696" name="Rectangle 23"/>
            <p:cNvSpPr>
              <a:spLocks noChangeArrowheads="1"/>
            </p:cNvSpPr>
            <p:nvPr/>
          </p:nvSpPr>
          <p:spPr bwMode="auto">
            <a:xfrm>
              <a:off x="3275414" y="1298575"/>
              <a:ext cx="1727212" cy="360363"/>
            </a:xfrm>
            <a:prstGeom prst="rect">
              <a:avLst/>
            </a:prstGeom>
            <a:noFill/>
            <a:ln w="9525">
              <a:noFill/>
              <a:miter lim="800000"/>
              <a:headEnd/>
              <a:tailEnd/>
            </a:ln>
          </p:spPr>
          <p:txBody>
            <a:bodyPr wrap="none" anchor="ctr"/>
            <a:lstStyle/>
            <a:p>
              <a:pPr algn="ctr"/>
              <a:r>
                <a:rPr lang="fr-FR" sz="2000">
                  <a:solidFill>
                    <a:srgbClr val="1C1850"/>
                  </a:solidFill>
                </a:rPr>
                <a:t>nov. – janv.</a:t>
              </a:r>
            </a:p>
          </p:txBody>
        </p:sp>
        <p:sp>
          <p:nvSpPr>
            <p:cNvPr id="28697" name="Rectangle 24"/>
            <p:cNvSpPr>
              <a:spLocks noChangeArrowheads="1"/>
            </p:cNvSpPr>
            <p:nvPr/>
          </p:nvSpPr>
          <p:spPr bwMode="auto">
            <a:xfrm>
              <a:off x="7872455" y="1300163"/>
              <a:ext cx="1019133" cy="358775"/>
            </a:xfrm>
            <a:prstGeom prst="rect">
              <a:avLst/>
            </a:prstGeom>
            <a:noFill/>
            <a:ln w="9525">
              <a:noFill/>
              <a:miter lim="800000"/>
              <a:headEnd/>
              <a:tailEnd/>
            </a:ln>
          </p:spPr>
          <p:txBody>
            <a:bodyPr wrap="none" anchor="ctr"/>
            <a:lstStyle/>
            <a:p>
              <a:pPr algn="ctr"/>
              <a:r>
                <a:rPr lang="fr-FR" sz="2000">
                  <a:solidFill>
                    <a:srgbClr val="1C1850"/>
                  </a:solidFill>
                </a:rPr>
                <a:t>Sept. 2016 </a:t>
              </a:r>
            </a:p>
          </p:txBody>
        </p:sp>
      </p:grpSp>
      <p:sp>
        <p:nvSpPr>
          <p:cNvPr id="28690" name="Oval 26"/>
          <p:cNvSpPr>
            <a:spLocks noChangeArrowheads="1"/>
          </p:cNvSpPr>
          <p:nvPr/>
        </p:nvSpPr>
        <p:spPr bwMode="auto">
          <a:xfrm>
            <a:off x="9490174" y="4197351"/>
            <a:ext cx="2355652" cy="1298377"/>
          </a:xfrm>
          <a:prstGeom prst="ellipse">
            <a:avLst/>
          </a:prstGeom>
          <a:solidFill>
            <a:srgbClr val="26A9E1"/>
          </a:solidFill>
          <a:ln w="9525">
            <a:noFill/>
            <a:round/>
            <a:headEnd/>
            <a:tailEnd/>
          </a:ln>
        </p:spPr>
        <p:txBody>
          <a:bodyPr wrap="none" lIns="0" tIns="0" rIns="0" bIns="0">
            <a:spAutoFit/>
          </a:bodyPr>
          <a:lstStyle/>
          <a:p>
            <a:pPr algn="ctr"/>
            <a:r>
              <a:rPr lang="fr-FR" altLang="fr-FR" sz="2000" b="1">
                <a:solidFill>
                  <a:schemeClr val="bg1"/>
                </a:solidFill>
              </a:rPr>
              <a:t>Adaptation </a:t>
            </a:r>
            <a:br>
              <a:rPr lang="fr-FR" altLang="fr-FR" sz="2000" b="1">
                <a:solidFill>
                  <a:schemeClr val="bg1"/>
                </a:solidFill>
              </a:rPr>
            </a:br>
            <a:r>
              <a:rPr lang="fr-FR" altLang="fr-FR" sz="2000" b="1">
                <a:solidFill>
                  <a:schemeClr val="bg1"/>
                </a:solidFill>
              </a:rPr>
              <a:t>au mouvement </a:t>
            </a:r>
          </a:p>
          <a:p>
            <a:pPr algn="ctr"/>
            <a:r>
              <a:rPr lang="fr-FR" altLang="fr-FR" sz="2000" b="1">
                <a:solidFill>
                  <a:schemeClr val="bg1"/>
                </a:solidFill>
              </a:rPr>
              <a:t>des personnels</a:t>
            </a:r>
          </a:p>
        </p:txBody>
      </p:sp>
      <p:sp>
        <p:nvSpPr>
          <p:cNvPr id="7" name="Rectangle 6"/>
          <p:cNvSpPr/>
          <p:nvPr/>
        </p:nvSpPr>
        <p:spPr>
          <a:xfrm>
            <a:off x="143934" y="4351338"/>
            <a:ext cx="2882900" cy="666750"/>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000" b="1" dirty="0">
                <a:solidFill>
                  <a:srgbClr val="FFFFFF"/>
                </a:solidFill>
                <a:ea typeface="MS PGothic" pitchFamily="34" charset="-128"/>
              </a:rPr>
              <a:t>Appropriation du nouveau cadre</a:t>
            </a:r>
          </a:p>
        </p:txBody>
      </p:sp>
      <p:cxnSp>
        <p:nvCxnSpPr>
          <p:cNvPr id="37" name="Connecteur droit avec flèche 36"/>
          <p:cNvCxnSpPr>
            <a:stCxn id="17426" idx="4"/>
          </p:cNvCxnSpPr>
          <p:nvPr/>
        </p:nvCxnSpPr>
        <p:spPr>
          <a:xfrm>
            <a:off x="5422900" y="3829051"/>
            <a:ext cx="0" cy="968375"/>
          </a:xfrm>
          <a:prstGeom prst="straightConnector1">
            <a:avLst/>
          </a:prstGeom>
          <a:ln w="114300">
            <a:solidFill>
              <a:schemeClr val="bg1">
                <a:lumMod val="75000"/>
              </a:schemeClr>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bwMode="auto">
          <a:xfrm>
            <a:off x="1871531" y="2564904"/>
            <a:ext cx="3467728" cy="2421734"/>
          </a:xfrm>
          <a:prstGeom prst="ellipse">
            <a:avLst/>
          </a:prstGeom>
          <a:gradFill flip="none" rotWithShape="1">
            <a:gsLst>
              <a:gs pos="0">
                <a:schemeClr val="bg1">
                  <a:lumMod val="95000"/>
                </a:schemeClr>
              </a:gs>
              <a:gs pos="50000">
                <a:schemeClr val="bg1">
                  <a:lumMod val="95000"/>
                </a:schemeClr>
              </a:gs>
              <a:gs pos="100000">
                <a:schemeClr val="bg1">
                  <a:lumMod val="85000"/>
                </a:schemeClr>
              </a:gs>
            </a:gsLst>
            <a:path path="circle">
              <a:fillToRect l="100000" t="100000"/>
            </a:path>
            <a:tileRect r="-100000" b="-100000"/>
          </a:gradFill>
          <a:ln w="57150" cap="flat" cmpd="sng" algn="ctr">
            <a:noFill/>
            <a:prstDash val="solid"/>
            <a:round/>
            <a:headEnd type="none" w="med" len="med"/>
            <a:tailEnd type="none" w="med" len="med"/>
          </a:ln>
          <a:effectLst/>
          <a:extLst/>
        </p:spPr>
        <p:txBody>
          <a:bodyPr/>
          <a:lstStyle/>
          <a:p>
            <a:pPr>
              <a:defRPr/>
            </a:pPr>
            <a:endParaRPr lang="fr-FR" i="1">
              <a:latin typeface="Arial" pitchFamily="34" charset="0"/>
            </a:endParaRPr>
          </a:p>
        </p:txBody>
      </p:sp>
      <p:sp>
        <p:nvSpPr>
          <p:cNvPr id="9221" name="Rectangle 14"/>
          <p:cNvSpPr>
            <a:spLocks noGrp="1"/>
          </p:cNvSpPr>
          <p:nvPr>
            <p:ph type="title"/>
          </p:nvPr>
        </p:nvSpPr>
        <p:spPr>
          <a:xfrm>
            <a:off x="624418" y="258763"/>
            <a:ext cx="10957983" cy="1225550"/>
          </a:xfrm>
        </p:spPr>
        <p:txBody>
          <a:bodyPr/>
          <a:lstStyle/>
          <a:p>
            <a:r>
              <a:rPr lang="fr-FR" sz="2800" smtClean="0"/>
              <a:t>Le nouveau socle commun</a:t>
            </a:r>
          </a:p>
        </p:txBody>
      </p:sp>
      <p:sp>
        <p:nvSpPr>
          <p:cNvPr id="9222" name="AutoShape 32"/>
          <p:cNvSpPr>
            <a:spLocks noChangeArrowheads="1"/>
          </p:cNvSpPr>
          <p:nvPr/>
        </p:nvSpPr>
        <p:spPr bwMode="auto">
          <a:xfrm>
            <a:off x="924984" y="4652963"/>
            <a:ext cx="2963333" cy="895350"/>
          </a:xfrm>
          <a:prstGeom prst="roundRect">
            <a:avLst>
              <a:gd name="adj" fmla="val 16667"/>
            </a:avLst>
          </a:prstGeom>
          <a:solidFill>
            <a:srgbClr val="0094C8"/>
          </a:solidFill>
          <a:ln w="9525">
            <a:noFill/>
            <a:round/>
            <a:headEnd/>
            <a:tailEnd/>
          </a:ln>
        </p:spPr>
        <p:txBody>
          <a:bodyPr anchor="ctr"/>
          <a:lstStyle/>
          <a:p>
            <a:pPr algn="ctr"/>
            <a:r>
              <a:rPr lang="fr-FR" sz="1600" b="1" dirty="0">
                <a:solidFill>
                  <a:srgbClr val="FFFFFF"/>
                </a:solidFill>
              </a:rPr>
              <a:t>4. Les systèmes naturels et les systèmes techniques</a:t>
            </a:r>
          </a:p>
        </p:txBody>
      </p:sp>
      <p:sp>
        <p:nvSpPr>
          <p:cNvPr id="9223" name="AutoShape 33"/>
          <p:cNvSpPr>
            <a:spLocks noChangeArrowheads="1"/>
          </p:cNvSpPr>
          <p:nvPr/>
        </p:nvSpPr>
        <p:spPr bwMode="auto">
          <a:xfrm>
            <a:off x="143933" y="3482976"/>
            <a:ext cx="3168651" cy="809625"/>
          </a:xfrm>
          <a:prstGeom prst="roundRect">
            <a:avLst>
              <a:gd name="adj" fmla="val 16667"/>
            </a:avLst>
          </a:prstGeom>
          <a:solidFill>
            <a:srgbClr val="7B418E"/>
          </a:solidFill>
          <a:ln w="9525">
            <a:noFill/>
            <a:round/>
            <a:headEnd/>
            <a:tailEnd/>
          </a:ln>
        </p:spPr>
        <p:txBody>
          <a:bodyPr anchor="ctr"/>
          <a:lstStyle/>
          <a:p>
            <a:pPr algn="ctr"/>
            <a:r>
              <a:rPr lang="fr-FR" sz="1600" b="1" dirty="0">
                <a:solidFill>
                  <a:srgbClr val="FFFFFF"/>
                </a:solidFill>
              </a:rPr>
              <a:t>3. La formation de la personne et du citoyen</a:t>
            </a:r>
            <a:endParaRPr lang="fr-FR" sz="1600" i="1" dirty="0">
              <a:solidFill>
                <a:srgbClr val="000000"/>
              </a:solidFill>
            </a:endParaRPr>
          </a:p>
        </p:txBody>
      </p:sp>
      <p:sp>
        <p:nvSpPr>
          <p:cNvPr id="9224" name="AutoShape 34"/>
          <p:cNvSpPr>
            <a:spLocks noChangeArrowheads="1"/>
          </p:cNvSpPr>
          <p:nvPr/>
        </p:nvSpPr>
        <p:spPr bwMode="auto">
          <a:xfrm>
            <a:off x="573618" y="2278064"/>
            <a:ext cx="3026833" cy="790575"/>
          </a:xfrm>
          <a:prstGeom prst="roundRect">
            <a:avLst>
              <a:gd name="adj" fmla="val 16667"/>
            </a:avLst>
          </a:prstGeom>
          <a:solidFill>
            <a:srgbClr val="CB8459"/>
          </a:solidFill>
          <a:ln w="9525">
            <a:noFill/>
            <a:round/>
            <a:headEnd/>
            <a:tailEnd/>
          </a:ln>
        </p:spPr>
        <p:txBody>
          <a:bodyPr anchor="ctr"/>
          <a:lstStyle/>
          <a:p>
            <a:pPr algn="ctr"/>
            <a:r>
              <a:rPr lang="fr-FR" sz="1600" b="1" dirty="0">
                <a:solidFill>
                  <a:srgbClr val="FFFFFF"/>
                </a:solidFill>
              </a:rPr>
              <a:t>2. Les méthodes et outils pour apprendre</a:t>
            </a:r>
          </a:p>
        </p:txBody>
      </p:sp>
      <p:sp>
        <p:nvSpPr>
          <p:cNvPr id="9225" name="AutoShape 36"/>
          <p:cNvSpPr>
            <a:spLocks noChangeArrowheads="1"/>
          </p:cNvSpPr>
          <p:nvPr/>
        </p:nvSpPr>
        <p:spPr bwMode="auto">
          <a:xfrm>
            <a:off x="4146551" y="3789363"/>
            <a:ext cx="3166533" cy="971550"/>
          </a:xfrm>
          <a:prstGeom prst="roundRect">
            <a:avLst>
              <a:gd name="adj" fmla="val 16667"/>
            </a:avLst>
          </a:prstGeom>
          <a:solidFill>
            <a:srgbClr val="FDA403"/>
          </a:solidFill>
          <a:ln w="9525">
            <a:noFill/>
            <a:round/>
            <a:headEnd/>
            <a:tailEnd/>
          </a:ln>
        </p:spPr>
        <p:txBody>
          <a:bodyPr anchor="ctr"/>
          <a:lstStyle/>
          <a:p>
            <a:pPr algn="ctr"/>
            <a:r>
              <a:rPr lang="fr-FR" sz="1600" b="1" dirty="0">
                <a:solidFill>
                  <a:srgbClr val="FFFFFF"/>
                </a:solidFill>
              </a:rPr>
              <a:t>5. Les représentations du monde et </a:t>
            </a:r>
            <a:br>
              <a:rPr lang="fr-FR" sz="1600" b="1" dirty="0">
                <a:solidFill>
                  <a:srgbClr val="FFFFFF"/>
                </a:solidFill>
              </a:rPr>
            </a:br>
            <a:r>
              <a:rPr lang="fr-FR" sz="1600" b="1" dirty="0">
                <a:solidFill>
                  <a:srgbClr val="FFFFFF"/>
                </a:solidFill>
              </a:rPr>
              <a:t>l’activité humaine</a:t>
            </a:r>
            <a:endParaRPr lang="fr-FR" sz="1600" i="1" dirty="0">
              <a:solidFill>
                <a:srgbClr val="000000"/>
              </a:solidFill>
            </a:endParaRPr>
          </a:p>
        </p:txBody>
      </p:sp>
      <p:sp>
        <p:nvSpPr>
          <p:cNvPr id="9226" name="AutoShape 38"/>
          <p:cNvSpPr>
            <a:spLocks noChangeArrowheads="1"/>
          </p:cNvSpPr>
          <p:nvPr/>
        </p:nvSpPr>
        <p:spPr bwMode="auto">
          <a:xfrm>
            <a:off x="3951818" y="2527300"/>
            <a:ext cx="2806700" cy="863600"/>
          </a:xfrm>
          <a:prstGeom prst="roundRect">
            <a:avLst>
              <a:gd name="adj" fmla="val 16667"/>
            </a:avLst>
          </a:prstGeom>
          <a:solidFill>
            <a:srgbClr val="00B050"/>
          </a:solidFill>
          <a:ln w="9525">
            <a:noFill/>
            <a:round/>
            <a:headEnd/>
            <a:tailEnd/>
          </a:ln>
        </p:spPr>
        <p:txBody>
          <a:bodyPr anchor="ctr"/>
          <a:lstStyle/>
          <a:p>
            <a:pPr algn="ctr"/>
            <a:r>
              <a:rPr lang="fr-FR" sz="1600" b="1" dirty="0">
                <a:solidFill>
                  <a:srgbClr val="FFFFFF"/>
                </a:solidFill>
              </a:rPr>
              <a:t>1. Les langages pour penser et communiquer</a:t>
            </a:r>
            <a:endParaRPr lang="fr-FR" sz="1600" i="1" dirty="0">
              <a:solidFill>
                <a:srgbClr val="000000"/>
              </a:solidFill>
            </a:endParaRPr>
          </a:p>
        </p:txBody>
      </p:sp>
      <p:sp>
        <p:nvSpPr>
          <p:cNvPr id="28720" name="Text Box 48"/>
          <p:cNvSpPr txBox="1">
            <a:spLocks noChangeArrowheads="1"/>
          </p:cNvSpPr>
          <p:nvPr/>
        </p:nvSpPr>
        <p:spPr bwMode="auto">
          <a:xfrm>
            <a:off x="1985434" y="1412875"/>
            <a:ext cx="5262033" cy="431800"/>
          </a:xfrm>
          <a:prstGeom prst="rect">
            <a:avLst/>
          </a:prstGeom>
          <a:noFill/>
          <a:ln>
            <a:noFill/>
          </a:ln>
          <a:effectLst/>
          <a:extLst/>
        </p:spPr>
        <p:txBody>
          <a:bodyPr>
            <a:spAutoFit/>
          </a:bodyPr>
          <a:lstStyle/>
          <a:p>
            <a:pPr marL="342900" indent="-342900">
              <a:spcBef>
                <a:spcPct val="50000"/>
              </a:spcBef>
              <a:defRPr/>
            </a:pPr>
            <a:r>
              <a:rPr lang="fr-FR" sz="2200" b="1" dirty="0">
                <a:solidFill>
                  <a:srgbClr val="7030A0"/>
                </a:solidFill>
                <a:latin typeface="+mn-lt"/>
                <a:cs typeface="+mn-cs"/>
              </a:rPr>
              <a:t>5 domaines de formation</a:t>
            </a:r>
          </a:p>
        </p:txBody>
      </p:sp>
      <p:sp>
        <p:nvSpPr>
          <p:cNvPr id="9228" name="AutoShape 34"/>
          <p:cNvSpPr>
            <a:spLocks noChangeArrowheads="1"/>
          </p:cNvSpPr>
          <p:nvPr/>
        </p:nvSpPr>
        <p:spPr bwMode="auto">
          <a:xfrm>
            <a:off x="8176685" y="1925518"/>
            <a:ext cx="3839633" cy="919401"/>
          </a:xfrm>
          <a:prstGeom prst="roundRect">
            <a:avLst>
              <a:gd name="adj" fmla="val 16667"/>
            </a:avLst>
          </a:prstGeom>
          <a:noFill/>
          <a:ln w="28575">
            <a:solidFill>
              <a:srgbClr val="00A048"/>
            </a:solidFill>
            <a:round/>
            <a:headEnd/>
            <a:tailEnd/>
          </a:ln>
        </p:spPr>
        <p:txBody>
          <a:bodyPr anchor="ctr">
            <a:spAutoFit/>
          </a:bodyPr>
          <a:lstStyle/>
          <a:p>
            <a:pPr algn="ctr"/>
            <a:r>
              <a:rPr lang="fr-FR" sz="1600" b="1" dirty="0">
                <a:solidFill>
                  <a:srgbClr val="00B050"/>
                </a:solidFill>
              </a:rPr>
              <a:t>Comprendre, s’exprimer</a:t>
            </a:r>
            <a:br>
              <a:rPr lang="fr-FR" sz="1600" b="1" dirty="0">
                <a:solidFill>
                  <a:srgbClr val="00B050"/>
                </a:solidFill>
              </a:rPr>
            </a:br>
            <a:r>
              <a:rPr lang="fr-FR" sz="1600" b="1" dirty="0">
                <a:solidFill>
                  <a:srgbClr val="00B050"/>
                </a:solidFill>
              </a:rPr>
              <a:t>en utilisant la langue française à l’oral et à l’écrit</a:t>
            </a:r>
          </a:p>
        </p:txBody>
      </p:sp>
      <p:sp>
        <p:nvSpPr>
          <p:cNvPr id="9229" name="AutoShape 34"/>
          <p:cNvSpPr>
            <a:spLocks noChangeArrowheads="1"/>
          </p:cNvSpPr>
          <p:nvPr/>
        </p:nvSpPr>
        <p:spPr bwMode="auto">
          <a:xfrm>
            <a:off x="8176685" y="3030418"/>
            <a:ext cx="3839633" cy="919401"/>
          </a:xfrm>
          <a:prstGeom prst="roundRect">
            <a:avLst>
              <a:gd name="adj" fmla="val 16667"/>
            </a:avLst>
          </a:prstGeom>
          <a:noFill/>
          <a:ln w="28575">
            <a:solidFill>
              <a:srgbClr val="00AA4D"/>
            </a:solidFill>
            <a:round/>
            <a:headEnd/>
            <a:tailEnd/>
          </a:ln>
        </p:spPr>
        <p:txBody>
          <a:bodyPr anchor="ctr">
            <a:spAutoFit/>
          </a:bodyPr>
          <a:lstStyle/>
          <a:p>
            <a:pPr algn="ctr"/>
            <a:r>
              <a:rPr lang="fr-FR" sz="1600" b="1" dirty="0">
                <a:solidFill>
                  <a:srgbClr val="00B050"/>
                </a:solidFill>
              </a:rPr>
              <a:t>Comprendre, s’exprimer en utilisant une langue étrangère et, le cas échéant, une langue régionale</a:t>
            </a:r>
          </a:p>
        </p:txBody>
      </p:sp>
      <p:sp>
        <p:nvSpPr>
          <p:cNvPr id="9230" name="AutoShape 34"/>
          <p:cNvSpPr>
            <a:spLocks noChangeArrowheads="1"/>
          </p:cNvSpPr>
          <p:nvPr/>
        </p:nvSpPr>
        <p:spPr bwMode="auto">
          <a:xfrm>
            <a:off x="8176685" y="4133732"/>
            <a:ext cx="3839633" cy="919401"/>
          </a:xfrm>
          <a:prstGeom prst="roundRect">
            <a:avLst>
              <a:gd name="adj" fmla="val 16667"/>
            </a:avLst>
          </a:prstGeom>
          <a:noFill/>
          <a:ln w="28575">
            <a:solidFill>
              <a:srgbClr val="00B052"/>
            </a:solidFill>
            <a:round/>
            <a:headEnd/>
            <a:tailEnd/>
          </a:ln>
        </p:spPr>
        <p:txBody>
          <a:bodyPr anchor="ctr">
            <a:spAutoFit/>
          </a:bodyPr>
          <a:lstStyle/>
          <a:p>
            <a:pPr algn="ctr"/>
            <a:r>
              <a:rPr lang="fr-FR" sz="1600" b="1" dirty="0">
                <a:solidFill>
                  <a:srgbClr val="00B050"/>
                </a:solidFill>
              </a:rPr>
              <a:t>Comprendre, s’exprimer</a:t>
            </a:r>
            <a:br>
              <a:rPr lang="fr-FR" sz="1600" b="1" dirty="0">
                <a:solidFill>
                  <a:srgbClr val="00B050"/>
                </a:solidFill>
              </a:rPr>
            </a:br>
            <a:r>
              <a:rPr lang="fr-FR" sz="1600" b="1" dirty="0">
                <a:solidFill>
                  <a:srgbClr val="00B050"/>
                </a:solidFill>
              </a:rPr>
              <a:t>en utilisant les langages mathématiques, scientifiques et informatiques</a:t>
            </a:r>
          </a:p>
        </p:txBody>
      </p:sp>
      <p:sp>
        <p:nvSpPr>
          <p:cNvPr id="9231" name="AutoShape 34"/>
          <p:cNvSpPr>
            <a:spLocks noChangeArrowheads="1"/>
          </p:cNvSpPr>
          <p:nvPr/>
        </p:nvSpPr>
        <p:spPr bwMode="auto">
          <a:xfrm>
            <a:off x="8176685" y="5238632"/>
            <a:ext cx="3839633" cy="919401"/>
          </a:xfrm>
          <a:prstGeom prst="roundRect">
            <a:avLst>
              <a:gd name="adj" fmla="val 16667"/>
            </a:avLst>
          </a:prstGeom>
          <a:noFill/>
          <a:ln w="28575">
            <a:solidFill>
              <a:srgbClr val="00BE56"/>
            </a:solidFill>
            <a:round/>
            <a:headEnd/>
            <a:tailEnd/>
          </a:ln>
        </p:spPr>
        <p:txBody>
          <a:bodyPr anchor="ctr">
            <a:spAutoFit/>
          </a:bodyPr>
          <a:lstStyle/>
          <a:p>
            <a:pPr algn="ctr"/>
            <a:r>
              <a:rPr lang="fr-FR" sz="1600" b="1" dirty="0">
                <a:solidFill>
                  <a:srgbClr val="00B050"/>
                </a:solidFill>
              </a:rPr>
              <a:t>Comprendre, s’exprimer</a:t>
            </a:r>
            <a:br>
              <a:rPr lang="fr-FR" sz="1600" b="1" dirty="0">
                <a:solidFill>
                  <a:srgbClr val="00B050"/>
                </a:solidFill>
              </a:rPr>
            </a:br>
            <a:r>
              <a:rPr lang="fr-FR" sz="1600" b="1" dirty="0">
                <a:solidFill>
                  <a:srgbClr val="00B050"/>
                </a:solidFill>
              </a:rPr>
              <a:t>en utilisant les langages</a:t>
            </a:r>
            <a:br>
              <a:rPr lang="fr-FR" sz="1600" b="1" dirty="0">
                <a:solidFill>
                  <a:srgbClr val="00B050"/>
                </a:solidFill>
              </a:rPr>
            </a:br>
            <a:r>
              <a:rPr lang="fr-FR" sz="1600" b="1" dirty="0">
                <a:solidFill>
                  <a:srgbClr val="00B050"/>
                </a:solidFill>
              </a:rPr>
              <a:t>des arts et du corps</a:t>
            </a:r>
          </a:p>
        </p:txBody>
      </p:sp>
      <p:cxnSp>
        <p:nvCxnSpPr>
          <p:cNvPr id="9232" name="Connecteur en angle 29"/>
          <p:cNvCxnSpPr>
            <a:cxnSpLocks noChangeShapeType="1"/>
          </p:cNvCxnSpPr>
          <p:nvPr/>
        </p:nvCxnSpPr>
        <p:spPr bwMode="auto">
          <a:xfrm flipV="1">
            <a:off x="6758517" y="2336801"/>
            <a:ext cx="1361016" cy="612775"/>
          </a:xfrm>
          <a:prstGeom prst="bentConnector3">
            <a:avLst>
              <a:gd name="adj1" fmla="val 50000"/>
            </a:avLst>
          </a:prstGeom>
          <a:noFill/>
          <a:ln w="19050" algn="ctr">
            <a:solidFill>
              <a:srgbClr val="00B050"/>
            </a:solidFill>
            <a:round/>
            <a:headEnd/>
            <a:tailEnd type="arrow" w="med" len="med"/>
          </a:ln>
        </p:spPr>
      </p:cxnSp>
      <p:cxnSp>
        <p:nvCxnSpPr>
          <p:cNvPr id="9233" name="Connecteur en angle 47"/>
          <p:cNvCxnSpPr>
            <a:cxnSpLocks noChangeShapeType="1"/>
            <a:stCxn id="9226" idx="3"/>
          </p:cNvCxnSpPr>
          <p:nvPr/>
        </p:nvCxnSpPr>
        <p:spPr bwMode="auto">
          <a:xfrm>
            <a:off x="6758517" y="2959101"/>
            <a:ext cx="1361016" cy="466725"/>
          </a:xfrm>
          <a:prstGeom prst="bentConnector3">
            <a:avLst>
              <a:gd name="adj1" fmla="val 50000"/>
            </a:avLst>
          </a:prstGeom>
          <a:noFill/>
          <a:ln w="19050" algn="ctr">
            <a:solidFill>
              <a:srgbClr val="00B050"/>
            </a:solidFill>
            <a:round/>
            <a:headEnd/>
            <a:tailEnd type="arrow" w="med" len="med"/>
          </a:ln>
        </p:spPr>
      </p:cxnSp>
      <p:cxnSp>
        <p:nvCxnSpPr>
          <p:cNvPr id="9234" name="Connecteur en angle 50"/>
          <p:cNvCxnSpPr>
            <a:cxnSpLocks noChangeShapeType="1"/>
            <a:stCxn id="9226" idx="3"/>
          </p:cNvCxnSpPr>
          <p:nvPr/>
        </p:nvCxnSpPr>
        <p:spPr bwMode="auto">
          <a:xfrm>
            <a:off x="6758517" y="2959100"/>
            <a:ext cx="1361016" cy="1619250"/>
          </a:xfrm>
          <a:prstGeom prst="bentConnector3">
            <a:avLst>
              <a:gd name="adj1" fmla="val 50000"/>
            </a:avLst>
          </a:prstGeom>
          <a:noFill/>
          <a:ln w="19050" algn="ctr">
            <a:solidFill>
              <a:srgbClr val="00B050"/>
            </a:solidFill>
            <a:round/>
            <a:headEnd/>
            <a:tailEnd type="arrow" w="med" len="med"/>
          </a:ln>
        </p:spPr>
      </p:cxnSp>
      <p:cxnSp>
        <p:nvCxnSpPr>
          <p:cNvPr id="9235" name="Connecteur en angle 53"/>
          <p:cNvCxnSpPr>
            <a:cxnSpLocks noChangeShapeType="1"/>
            <a:stCxn id="9226" idx="3"/>
          </p:cNvCxnSpPr>
          <p:nvPr/>
        </p:nvCxnSpPr>
        <p:spPr bwMode="auto">
          <a:xfrm>
            <a:off x="6758517" y="2959101"/>
            <a:ext cx="1361016" cy="2735263"/>
          </a:xfrm>
          <a:prstGeom prst="bentConnector3">
            <a:avLst>
              <a:gd name="adj1" fmla="val 50000"/>
            </a:avLst>
          </a:prstGeom>
          <a:noFill/>
          <a:ln w="19050" algn="ctr">
            <a:solidFill>
              <a:srgbClr val="00B050"/>
            </a:solidFill>
            <a:round/>
            <a:headEnd/>
            <a:tailEnd type="arrow" w="med" len="me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2233246" y="703385"/>
            <a:ext cx="9601199" cy="545123"/>
          </a:xfrm>
        </p:spPr>
        <p:txBody>
          <a:bodyPr/>
          <a:lstStyle/>
          <a:p>
            <a:pPr algn="l"/>
            <a:r>
              <a:rPr lang="fr-FR" sz="3600" dirty="0" smtClean="0"/>
              <a:t>Les évolutions au collège </a:t>
            </a:r>
            <a:r>
              <a:rPr lang="fr-FR" sz="1800" dirty="0" smtClean="0"/>
              <a:t/>
            </a:r>
            <a:br>
              <a:rPr lang="fr-FR" sz="1800" dirty="0" smtClean="0"/>
            </a:br>
            <a:endParaRPr lang="fr-FR" sz="1800" dirty="0"/>
          </a:p>
        </p:txBody>
      </p:sp>
      <p:sp>
        <p:nvSpPr>
          <p:cNvPr id="2" name="Rectangle 1"/>
          <p:cNvSpPr/>
          <p:nvPr/>
        </p:nvSpPr>
        <p:spPr>
          <a:xfrm>
            <a:off x="1703513" y="1428161"/>
            <a:ext cx="8784976" cy="4770537"/>
          </a:xfrm>
          <a:prstGeom prst="rect">
            <a:avLst/>
          </a:prstGeom>
        </p:spPr>
        <p:txBody>
          <a:bodyPr wrap="square">
            <a:spAutoFit/>
          </a:bodyPr>
          <a:lstStyle/>
          <a:p>
            <a:pPr>
              <a:buFont typeface="Wingdings" pitchFamily="2" charset="2"/>
              <a:buChar char="q"/>
              <a:defRPr/>
            </a:pPr>
            <a:r>
              <a:rPr lang="fr-FR" sz="2400" b="1" dirty="0"/>
              <a:t>Programmes</a:t>
            </a:r>
            <a:r>
              <a:rPr lang="fr-FR" sz="2400" dirty="0"/>
              <a:t> : le programme d’éducation civique est remplacé par le programme d’</a:t>
            </a:r>
            <a:r>
              <a:rPr lang="fr-FR" sz="2400" b="1" dirty="0"/>
              <a:t>enseignement moral et civique</a:t>
            </a:r>
            <a:r>
              <a:rPr lang="fr-FR" sz="2400" dirty="0"/>
              <a:t> (EMC), base du </a:t>
            </a:r>
            <a:r>
              <a:rPr lang="fr-FR" sz="2400" b="1" dirty="0"/>
              <a:t>parcours citoyen</a:t>
            </a:r>
            <a:r>
              <a:rPr lang="fr-FR" sz="2400" dirty="0"/>
              <a:t>.</a:t>
            </a:r>
          </a:p>
          <a:p>
            <a:pPr>
              <a:spcBef>
                <a:spcPts val="1200"/>
              </a:spcBef>
              <a:buFont typeface="Wingdings" pitchFamily="2" charset="2"/>
              <a:buChar char="q"/>
              <a:defRPr/>
            </a:pPr>
            <a:r>
              <a:rPr lang="fr-FR" sz="2400" dirty="0"/>
              <a:t>Le </a:t>
            </a:r>
            <a:r>
              <a:rPr lang="fr-FR" sz="2400" b="1" dirty="0"/>
              <a:t>parcours Avenir</a:t>
            </a:r>
            <a:r>
              <a:rPr lang="fr-FR" sz="2400" dirty="0"/>
              <a:t>, parcours individuel d’information, d’orientation et de découverte du monde économique et professionnel, est généralisé de la sixième à la terminale.</a:t>
            </a:r>
          </a:p>
          <a:p>
            <a:pPr>
              <a:spcBef>
                <a:spcPts val="1200"/>
              </a:spcBef>
              <a:buFont typeface="Wingdings" pitchFamily="2" charset="2"/>
              <a:buChar char="q"/>
              <a:defRPr/>
            </a:pPr>
            <a:r>
              <a:rPr lang="fr-FR" sz="2400" dirty="0"/>
              <a:t>Le référentiel du </a:t>
            </a:r>
            <a:r>
              <a:rPr lang="fr-FR" sz="2400" b="1" dirty="0"/>
              <a:t>parcours d’éducation artistique et culturelle</a:t>
            </a:r>
            <a:r>
              <a:rPr lang="fr-FR" sz="2400" dirty="0"/>
              <a:t> (PEAC) est disponible.</a:t>
            </a:r>
          </a:p>
          <a:p>
            <a:pPr>
              <a:spcBef>
                <a:spcPts val="1200"/>
              </a:spcBef>
              <a:buFont typeface="Wingdings" pitchFamily="2" charset="2"/>
              <a:buChar char="q"/>
              <a:defRPr/>
            </a:pPr>
            <a:r>
              <a:rPr lang="fr-FR" sz="2400" dirty="0"/>
              <a:t>Tous les élèves bénéficient d’un </a:t>
            </a:r>
            <a:r>
              <a:rPr lang="fr-FR" sz="2400" b="1" dirty="0"/>
              <a:t>accompagnement pédagogique</a:t>
            </a:r>
            <a:r>
              <a:rPr lang="fr-FR" sz="2400" dirty="0"/>
              <a:t>.</a:t>
            </a:r>
          </a:p>
          <a:p>
            <a:pPr>
              <a:spcBef>
                <a:spcPts val="1200"/>
              </a:spcBef>
              <a:buFont typeface="Wingdings" pitchFamily="2" charset="2"/>
              <a:buChar char="q"/>
              <a:defRPr/>
            </a:pPr>
            <a:r>
              <a:rPr lang="fr-FR" sz="2400" dirty="0"/>
              <a:t>La composition des </a:t>
            </a:r>
            <a:r>
              <a:rPr lang="fr-FR" sz="2400" b="1" dirty="0"/>
              <a:t>conseils de classe</a:t>
            </a:r>
            <a:r>
              <a:rPr lang="fr-FR" sz="2400" dirty="0"/>
              <a:t> et les missions du </a:t>
            </a:r>
            <a:r>
              <a:rPr lang="fr-FR" sz="2400" b="1" dirty="0"/>
              <a:t>conseil pédagogique</a:t>
            </a:r>
            <a:r>
              <a:rPr lang="fr-FR" sz="2400" dirty="0"/>
              <a:t> évoluent</a:t>
            </a:r>
            <a:r>
              <a:rPr lang="fr-FR" sz="2400" dirty="0" smtClean="0"/>
              <a:t>.</a:t>
            </a:r>
            <a:endParaRPr lang="fr-FR" sz="2400" dirty="0"/>
          </a:p>
        </p:txBody>
      </p:sp>
      <p:sp>
        <p:nvSpPr>
          <p:cNvPr id="9" name="Espace réservé du pied de page 8"/>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5493936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2335580" y="720968"/>
            <a:ext cx="6843590" cy="492369"/>
          </a:xfrm>
        </p:spPr>
        <p:txBody>
          <a:bodyPr/>
          <a:lstStyle/>
          <a:p>
            <a:pPr algn="l"/>
            <a:r>
              <a:rPr lang="fr-FR" dirty="0" smtClean="0"/>
              <a:t>L’enseignement moral et civique </a:t>
            </a:r>
            <a:br>
              <a:rPr lang="fr-FR" dirty="0" smtClean="0"/>
            </a:br>
            <a:r>
              <a:rPr lang="fr-FR" sz="1800" i="1" dirty="0"/>
              <a:t>Un programme de cycle</a:t>
            </a:r>
            <a:endParaRPr lang="fr-FR" sz="2400" dirty="0"/>
          </a:p>
        </p:txBody>
      </p:sp>
      <p:sp>
        <p:nvSpPr>
          <p:cNvPr id="3" name="Rectangle à coins arrondis 2"/>
          <p:cNvSpPr/>
          <p:nvPr/>
        </p:nvSpPr>
        <p:spPr bwMode="auto">
          <a:xfrm>
            <a:off x="1631506" y="3428926"/>
            <a:ext cx="1496046" cy="691353"/>
          </a:xfrm>
          <a:prstGeom prst="roundRect">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dirty="0">
                <a:latin typeface="Arial" pitchFamily="34" charset="0"/>
              </a:rPr>
              <a:t>Quatre dimensions</a:t>
            </a:r>
          </a:p>
        </p:txBody>
      </p:sp>
      <p:sp>
        <p:nvSpPr>
          <p:cNvPr id="5" name="Rectangle à coins arrondis 4"/>
          <p:cNvSpPr/>
          <p:nvPr/>
        </p:nvSpPr>
        <p:spPr bwMode="auto">
          <a:xfrm>
            <a:off x="3215913" y="1600003"/>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dirty="0">
                <a:solidFill>
                  <a:schemeClr val="bg1"/>
                </a:solidFill>
                <a:latin typeface="Arial" pitchFamily="34" charset="0"/>
              </a:rPr>
              <a:t>La sensibilité</a:t>
            </a:r>
          </a:p>
        </p:txBody>
      </p:sp>
      <p:sp>
        <p:nvSpPr>
          <p:cNvPr id="6" name="Rectangle à coins arrondis 5"/>
          <p:cNvSpPr/>
          <p:nvPr/>
        </p:nvSpPr>
        <p:spPr bwMode="auto">
          <a:xfrm>
            <a:off x="3215913" y="2809735"/>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dirty="0">
                <a:solidFill>
                  <a:schemeClr val="bg1"/>
                </a:solidFill>
                <a:latin typeface="Arial" pitchFamily="34" charset="0"/>
              </a:rPr>
              <a:t>Le droit et la règle</a:t>
            </a:r>
          </a:p>
        </p:txBody>
      </p:sp>
      <p:sp>
        <p:nvSpPr>
          <p:cNvPr id="13" name="Rectangle à coins arrondis 12"/>
          <p:cNvSpPr/>
          <p:nvPr/>
        </p:nvSpPr>
        <p:spPr bwMode="auto">
          <a:xfrm>
            <a:off x="5376496" y="1364096"/>
            <a:ext cx="5184000" cy="1191816"/>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7800" indent="-177800" fontAlgn="base">
              <a:spcBef>
                <a:spcPct val="0"/>
              </a:spcBef>
              <a:spcAft>
                <a:spcPct val="0"/>
              </a:spcAft>
            </a:pPr>
            <a:r>
              <a:rPr lang="fr-FR" sz="1600" dirty="0">
                <a:solidFill>
                  <a:schemeClr val="bg1"/>
                </a:solidFill>
                <a:latin typeface="Arial" pitchFamily="34" charset="0"/>
              </a:rPr>
              <a:t>• identifier et exprimer ses émotions et ses sentiments</a:t>
            </a:r>
          </a:p>
          <a:p>
            <a:pPr marL="177800" indent="-177800" fontAlgn="base">
              <a:spcBef>
                <a:spcPct val="0"/>
              </a:spcBef>
              <a:spcAft>
                <a:spcPct val="0"/>
              </a:spcAft>
            </a:pPr>
            <a:r>
              <a:rPr lang="fr-FR" sz="1600" dirty="0">
                <a:solidFill>
                  <a:schemeClr val="bg1"/>
                </a:solidFill>
                <a:latin typeface="Arial" pitchFamily="34" charset="0"/>
              </a:rPr>
              <a:t>• s’estimer et être capable d’écoute et d’empathie</a:t>
            </a:r>
          </a:p>
          <a:p>
            <a:pPr marL="177800" indent="-177800" fontAlgn="base">
              <a:spcBef>
                <a:spcPct val="0"/>
              </a:spcBef>
              <a:spcAft>
                <a:spcPct val="0"/>
              </a:spcAft>
            </a:pPr>
            <a:r>
              <a:rPr lang="fr-FR" sz="1600" dirty="0">
                <a:solidFill>
                  <a:schemeClr val="bg1"/>
                </a:solidFill>
                <a:latin typeface="Arial" pitchFamily="34" charset="0"/>
              </a:rPr>
              <a:t>• se sentir membre d’une collectivité</a:t>
            </a:r>
          </a:p>
        </p:txBody>
      </p:sp>
      <p:sp>
        <p:nvSpPr>
          <p:cNvPr id="17" name="Rectangle à coins arrondis 16"/>
          <p:cNvSpPr/>
          <p:nvPr/>
        </p:nvSpPr>
        <p:spPr bwMode="auto">
          <a:xfrm>
            <a:off x="3215913" y="4019467"/>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dirty="0">
                <a:solidFill>
                  <a:schemeClr val="bg1"/>
                </a:solidFill>
                <a:latin typeface="Arial" pitchFamily="34" charset="0"/>
              </a:rPr>
              <a:t>Le jugement</a:t>
            </a:r>
          </a:p>
        </p:txBody>
      </p:sp>
      <p:sp>
        <p:nvSpPr>
          <p:cNvPr id="18" name="Rectangle à coins arrondis 17"/>
          <p:cNvSpPr/>
          <p:nvPr/>
        </p:nvSpPr>
        <p:spPr bwMode="auto">
          <a:xfrm>
            <a:off x="3215913" y="5229200"/>
            <a:ext cx="2088000" cy="720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dirty="0">
                <a:solidFill>
                  <a:schemeClr val="bg1"/>
                </a:solidFill>
                <a:latin typeface="Arial" pitchFamily="34" charset="0"/>
              </a:rPr>
              <a:t>L’engagement</a:t>
            </a:r>
          </a:p>
        </p:txBody>
      </p:sp>
      <p:sp>
        <p:nvSpPr>
          <p:cNvPr id="19" name="Rectangle à coins arrondis 18"/>
          <p:cNvSpPr/>
          <p:nvPr/>
        </p:nvSpPr>
        <p:spPr bwMode="auto">
          <a:xfrm>
            <a:off x="5376496" y="2573829"/>
            <a:ext cx="5184000" cy="1191816"/>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7800" indent="-177800" fontAlgn="base">
              <a:spcBef>
                <a:spcPct val="0"/>
              </a:spcBef>
              <a:spcAft>
                <a:spcPct val="0"/>
              </a:spcAft>
            </a:pPr>
            <a:r>
              <a:rPr lang="fr-FR" sz="1600" dirty="0">
                <a:solidFill>
                  <a:schemeClr val="bg1"/>
                </a:solidFill>
                <a:latin typeface="Arial" pitchFamily="34" charset="0"/>
              </a:rPr>
              <a:t>• comprendre les raisons de l’obéissance aux règles</a:t>
            </a:r>
          </a:p>
          <a:p>
            <a:pPr marL="177800" indent="-177800" fontAlgn="base">
              <a:spcBef>
                <a:spcPct val="0"/>
              </a:spcBef>
              <a:spcAft>
                <a:spcPct val="0"/>
              </a:spcAft>
            </a:pPr>
            <a:r>
              <a:rPr lang="fr-FR" sz="1600" dirty="0">
                <a:solidFill>
                  <a:schemeClr val="bg1"/>
                </a:solidFill>
                <a:latin typeface="Arial" pitchFamily="34" charset="0"/>
              </a:rPr>
              <a:t>• comprendre les principes et les valeurs de la République française et des sociétés démocratiques</a:t>
            </a:r>
            <a:endParaRPr lang="fr-FR" sz="1600" b="1" dirty="0">
              <a:solidFill>
                <a:schemeClr val="bg1"/>
              </a:solidFill>
              <a:latin typeface="Arial" pitchFamily="34" charset="0"/>
            </a:endParaRPr>
          </a:p>
        </p:txBody>
      </p:sp>
      <p:sp>
        <p:nvSpPr>
          <p:cNvPr id="20" name="Rectangle à coins arrondis 19"/>
          <p:cNvSpPr/>
          <p:nvPr/>
        </p:nvSpPr>
        <p:spPr bwMode="auto">
          <a:xfrm>
            <a:off x="5376496" y="3919769"/>
            <a:ext cx="5184000" cy="919401"/>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2800" indent="-172800" fontAlgn="base">
              <a:spcBef>
                <a:spcPct val="0"/>
              </a:spcBef>
              <a:spcAft>
                <a:spcPct val="0"/>
              </a:spcAft>
            </a:pPr>
            <a:r>
              <a:rPr lang="fr-FR" sz="1600" dirty="0">
                <a:solidFill>
                  <a:schemeClr val="bg1"/>
                </a:solidFill>
                <a:latin typeface="Arial" pitchFamily="34" charset="0"/>
              </a:rPr>
              <a:t>• développer les aptitudes à la réflexion critique : critères de validité des jugements, débat argumenté</a:t>
            </a:r>
          </a:p>
          <a:p>
            <a:pPr marL="177800" indent="-177800" fontAlgn="base">
              <a:spcBef>
                <a:spcPct val="0"/>
              </a:spcBef>
              <a:spcAft>
                <a:spcPct val="0"/>
              </a:spcAft>
            </a:pPr>
            <a:r>
              <a:rPr lang="fr-FR" sz="1600" dirty="0">
                <a:solidFill>
                  <a:schemeClr val="bg1"/>
                </a:solidFill>
                <a:latin typeface="Arial" pitchFamily="34" charset="0"/>
              </a:rPr>
              <a:t>• différencier son intérêt particulier de l’intérêt général</a:t>
            </a:r>
            <a:endParaRPr lang="fr-FR" sz="1600" b="1" dirty="0">
              <a:solidFill>
                <a:schemeClr val="bg1"/>
              </a:solidFill>
              <a:latin typeface="Arial" pitchFamily="34" charset="0"/>
            </a:endParaRPr>
          </a:p>
        </p:txBody>
      </p:sp>
      <p:sp>
        <p:nvSpPr>
          <p:cNvPr id="21" name="Rectangle à coins arrondis 20"/>
          <p:cNvSpPr/>
          <p:nvPr/>
        </p:nvSpPr>
        <p:spPr bwMode="auto">
          <a:xfrm>
            <a:off x="5376496" y="5129502"/>
            <a:ext cx="5184000" cy="919401"/>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177800" indent="-177800" fontAlgn="base">
              <a:spcBef>
                <a:spcPct val="0"/>
              </a:spcBef>
              <a:spcAft>
                <a:spcPct val="0"/>
              </a:spcAft>
            </a:pPr>
            <a:r>
              <a:rPr lang="fr-FR" sz="1600" dirty="0">
                <a:solidFill>
                  <a:schemeClr val="bg1"/>
                </a:solidFill>
                <a:latin typeface="Arial" pitchFamily="34" charset="0"/>
              </a:rPr>
              <a:t>• s’engager et assumer des responsabilités</a:t>
            </a:r>
          </a:p>
          <a:p>
            <a:pPr marL="172800" indent="-172800" fontAlgn="base">
              <a:spcBef>
                <a:spcPct val="0"/>
              </a:spcBef>
              <a:spcAft>
                <a:spcPct val="0"/>
              </a:spcAft>
            </a:pPr>
            <a:r>
              <a:rPr lang="fr-FR" sz="1600" dirty="0">
                <a:solidFill>
                  <a:schemeClr val="bg1"/>
                </a:solidFill>
                <a:latin typeface="Arial" pitchFamily="34" charset="0"/>
              </a:rPr>
              <a:t>• développer une conscience citoyenne, sociale et écologique</a:t>
            </a:r>
            <a:endParaRPr lang="fr-FR" sz="1600" b="1" dirty="0">
              <a:solidFill>
                <a:schemeClr val="bg1"/>
              </a:solidFill>
              <a:latin typeface="Arial" pitchFamily="34" charset="0"/>
            </a:endParaRPr>
          </a:p>
        </p:txBody>
      </p:sp>
      <p:sp>
        <p:nvSpPr>
          <p:cNvPr id="2" name="Virage 1"/>
          <p:cNvSpPr/>
          <p:nvPr/>
        </p:nvSpPr>
        <p:spPr bwMode="auto">
          <a:xfrm>
            <a:off x="2207570" y="1884295"/>
            <a:ext cx="919982" cy="1540895"/>
          </a:xfrm>
          <a:prstGeom prst="bentArrow">
            <a:avLst>
              <a:gd name="adj1" fmla="val 3057"/>
              <a:gd name="adj2" fmla="val 9510"/>
              <a:gd name="adj3" fmla="val 13383"/>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FR" i="1">
              <a:latin typeface="Arial" pitchFamily="34" charset="0"/>
            </a:endParaRPr>
          </a:p>
        </p:txBody>
      </p:sp>
      <p:sp>
        <p:nvSpPr>
          <p:cNvPr id="22" name="Virage 21"/>
          <p:cNvSpPr/>
          <p:nvPr/>
        </p:nvSpPr>
        <p:spPr bwMode="auto">
          <a:xfrm flipV="1">
            <a:off x="2207568" y="4119832"/>
            <a:ext cx="919982" cy="1540895"/>
          </a:xfrm>
          <a:prstGeom prst="bentArrow">
            <a:avLst>
              <a:gd name="adj1" fmla="val 3057"/>
              <a:gd name="adj2" fmla="val 9510"/>
              <a:gd name="adj3" fmla="val 13383"/>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FR" i="1">
              <a:latin typeface="Arial" pitchFamily="34" charset="0"/>
            </a:endParaRPr>
          </a:p>
        </p:txBody>
      </p:sp>
      <p:sp>
        <p:nvSpPr>
          <p:cNvPr id="23" name="Virage 22"/>
          <p:cNvSpPr/>
          <p:nvPr/>
        </p:nvSpPr>
        <p:spPr bwMode="auto">
          <a:xfrm>
            <a:off x="2567609" y="3140465"/>
            <a:ext cx="559940" cy="284722"/>
          </a:xfrm>
          <a:prstGeom prst="bentArrow">
            <a:avLst>
              <a:gd name="adj1" fmla="val 11144"/>
              <a:gd name="adj2" fmla="val 29726"/>
              <a:gd name="adj3" fmla="val 43419"/>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FR" i="1">
              <a:latin typeface="Arial" pitchFamily="34" charset="0"/>
            </a:endParaRPr>
          </a:p>
        </p:txBody>
      </p:sp>
      <p:sp>
        <p:nvSpPr>
          <p:cNvPr id="24" name="Virage 23"/>
          <p:cNvSpPr/>
          <p:nvPr/>
        </p:nvSpPr>
        <p:spPr bwMode="auto">
          <a:xfrm flipV="1">
            <a:off x="2567609" y="4119829"/>
            <a:ext cx="559940" cy="284722"/>
          </a:xfrm>
          <a:prstGeom prst="bentArrow">
            <a:avLst>
              <a:gd name="adj1" fmla="val 11144"/>
              <a:gd name="adj2" fmla="val 29726"/>
              <a:gd name="adj3" fmla="val 43419"/>
              <a:gd name="adj4" fmla="val 43750"/>
            </a:avLst>
          </a:prstGeom>
          <a:solidFill>
            <a:srgbClr val="A3A62A"/>
          </a:solidFill>
          <a:ln w="9525" cap="flat" cmpd="sng" algn="ctr">
            <a:solidFill>
              <a:srgbClr val="A3A62A"/>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fr-FR" i="1">
              <a:latin typeface="Arial" pitchFamily="34" charset="0"/>
            </a:endParaRPr>
          </a:p>
        </p:txBody>
      </p:sp>
      <p:sp>
        <p:nvSpPr>
          <p:cNvPr id="27" name="Espace réservé du pied de page 26"/>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4185852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9" name="Connecteur droit 38"/>
          <p:cNvCxnSpPr>
            <a:stCxn id="6" idx="2"/>
            <a:endCxn id="27" idx="0"/>
          </p:cNvCxnSpPr>
          <p:nvPr/>
        </p:nvCxnSpPr>
        <p:spPr bwMode="auto">
          <a:xfrm>
            <a:off x="8976464" y="2867169"/>
            <a:ext cx="0" cy="1244869"/>
          </a:xfrm>
          <a:prstGeom prst="line">
            <a:avLst/>
          </a:prstGeom>
          <a:solidFill>
            <a:schemeClr val="accent1"/>
          </a:solidFill>
          <a:ln w="38100" cap="flat" cmpd="sng" algn="ctr">
            <a:solidFill>
              <a:srgbClr val="FDA40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6" name="Connecteur droit 35"/>
          <p:cNvCxnSpPr>
            <a:stCxn id="17" idx="2"/>
            <a:endCxn id="30" idx="0"/>
          </p:cNvCxnSpPr>
          <p:nvPr/>
        </p:nvCxnSpPr>
        <p:spPr bwMode="auto">
          <a:xfrm>
            <a:off x="6134251" y="3448797"/>
            <a:ext cx="0" cy="951238"/>
          </a:xfrm>
          <a:prstGeom prst="line">
            <a:avLst/>
          </a:prstGeom>
          <a:solidFill>
            <a:schemeClr val="accent1"/>
          </a:solidFill>
          <a:ln w="38100" cap="flat" cmpd="sng" algn="ctr">
            <a:solidFill>
              <a:srgbClr val="FDA40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435" name="Connecteur droit 18434"/>
          <p:cNvCxnSpPr>
            <a:stCxn id="5" idx="2"/>
            <a:endCxn id="25" idx="0"/>
          </p:cNvCxnSpPr>
          <p:nvPr/>
        </p:nvCxnSpPr>
        <p:spPr bwMode="auto">
          <a:xfrm>
            <a:off x="3215536" y="2996954"/>
            <a:ext cx="0" cy="1403083"/>
          </a:xfrm>
          <a:prstGeom prst="line">
            <a:avLst/>
          </a:prstGeom>
          <a:solidFill>
            <a:schemeClr val="accent1"/>
          </a:solidFill>
          <a:ln w="38100" cap="flat" cmpd="sng" algn="ctr">
            <a:solidFill>
              <a:srgbClr val="FDA40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8433" name="Titre 1"/>
          <p:cNvSpPr>
            <a:spLocks noGrp="1"/>
          </p:cNvSpPr>
          <p:nvPr>
            <p:ph type="title"/>
          </p:nvPr>
        </p:nvSpPr>
        <p:spPr>
          <a:xfrm>
            <a:off x="2286000" y="615463"/>
            <a:ext cx="7986714" cy="474784"/>
          </a:xfrm>
        </p:spPr>
        <p:txBody>
          <a:bodyPr/>
          <a:lstStyle/>
          <a:p>
            <a:pPr algn="l"/>
            <a:r>
              <a:rPr lang="fr-FR" dirty="0" smtClean="0"/>
              <a:t>Le parcours Avenir</a:t>
            </a:r>
            <a:endParaRPr lang="fr-FR" sz="2400" dirty="0"/>
          </a:p>
        </p:txBody>
      </p:sp>
      <p:sp>
        <p:nvSpPr>
          <p:cNvPr id="3" name="Rectangle à coins arrondis 2"/>
          <p:cNvSpPr/>
          <p:nvPr/>
        </p:nvSpPr>
        <p:spPr bwMode="auto">
          <a:xfrm>
            <a:off x="4835481" y="1484784"/>
            <a:ext cx="2592288" cy="576064"/>
          </a:xfrm>
          <a:prstGeom prst="roundRect">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dirty="0">
                <a:latin typeface="Arial" pitchFamily="34" charset="0"/>
              </a:rPr>
              <a:t>Un triple objectif…</a:t>
            </a:r>
          </a:p>
        </p:txBody>
      </p:sp>
      <p:sp>
        <p:nvSpPr>
          <p:cNvPr id="5" name="Rectangle à coins arrondis 4"/>
          <p:cNvSpPr/>
          <p:nvPr/>
        </p:nvSpPr>
        <p:spPr bwMode="auto">
          <a:xfrm>
            <a:off x="1919536" y="2060952"/>
            <a:ext cx="2592000" cy="936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dirty="0">
                <a:solidFill>
                  <a:schemeClr val="bg1"/>
                </a:solidFill>
                <a:latin typeface="Arial" pitchFamily="34" charset="0"/>
              </a:rPr>
              <a:t>Découvrir le monde économique et professionnel (MEP)</a:t>
            </a:r>
          </a:p>
        </p:txBody>
      </p:sp>
      <p:sp>
        <p:nvSpPr>
          <p:cNvPr id="6" name="Rectangle à coins arrondis 5"/>
          <p:cNvSpPr/>
          <p:nvPr/>
        </p:nvSpPr>
        <p:spPr bwMode="auto">
          <a:xfrm>
            <a:off x="7680464" y="1931166"/>
            <a:ext cx="2592000" cy="936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dirty="0">
                <a:solidFill>
                  <a:schemeClr val="bg1"/>
                </a:solidFill>
                <a:latin typeface="Arial" pitchFamily="34" charset="0"/>
              </a:rPr>
              <a:t>Élaborer son projet d'orientation scolaire et professionnelle</a:t>
            </a:r>
          </a:p>
        </p:txBody>
      </p:sp>
      <p:cxnSp>
        <p:nvCxnSpPr>
          <p:cNvPr id="7" name="Connecteur droit avec flèche 6"/>
          <p:cNvCxnSpPr>
            <a:endCxn id="5" idx="3"/>
          </p:cNvCxnSpPr>
          <p:nvPr/>
        </p:nvCxnSpPr>
        <p:spPr bwMode="auto">
          <a:xfrm flipH="1">
            <a:off x="4511536" y="2060848"/>
            <a:ext cx="576352" cy="468104"/>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 name="Connecteur droit avec flèche 8"/>
          <p:cNvCxnSpPr>
            <a:endCxn id="6" idx="1"/>
          </p:cNvCxnSpPr>
          <p:nvPr/>
        </p:nvCxnSpPr>
        <p:spPr bwMode="auto">
          <a:xfrm>
            <a:off x="7248129" y="2060848"/>
            <a:ext cx="432336" cy="338318"/>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Rectangle à coins arrondis 12"/>
          <p:cNvSpPr/>
          <p:nvPr/>
        </p:nvSpPr>
        <p:spPr bwMode="auto">
          <a:xfrm>
            <a:off x="1919536" y="3266494"/>
            <a:ext cx="2592000" cy="864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Découvrir les principes de fonctionnement et la diversité du MEP</a:t>
            </a:r>
            <a:endParaRPr lang="fr-FR" sz="1600" b="1" dirty="0">
              <a:solidFill>
                <a:schemeClr val="bg1"/>
              </a:solidFill>
              <a:latin typeface="Arial" pitchFamily="34" charset="0"/>
            </a:endParaRPr>
          </a:p>
        </p:txBody>
      </p:sp>
      <p:sp>
        <p:nvSpPr>
          <p:cNvPr id="17" name="Rectangle à coins arrondis 16"/>
          <p:cNvSpPr/>
          <p:nvPr/>
        </p:nvSpPr>
        <p:spPr bwMode="auto">
          <a:xfrm>
            <a:off x="4838251" y="2512797"/>
            <a:ext cx="2592000" cy="936000"/>
          </a:xfrm>
          <a:prstGeom prst="roundRect">
            <a:avLst/>
          </a:prstGeom>
          <a:solidFill>
            <a:srgbClr val="A3A62A"/>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dirty="0">
                <a:solidFill>
                  <a:schemeClr val="bg1"/>
                </a:solidFill>
                <a:latin typeface="Arial" pitchFamily="34" charset="0"/>
              </a:rPr>
              <a:t>Développer le sens </a:t>
            </a:r>
            <a:br>
              <a:rPr lang="fr-FR" dirty="0">
                <a:solidFill>
                  <a:schemeClr val="bg1"/>
                </a:solidFill>
                <a:latin typeface="Arial" pitchFamily="34" charset="0"/>
              </a:rPr>
            </a:br>
            <a:r>
              <a:rPr lang="fr-FR" dirty="0">
                <a:solidFill>
                  <a:schemeClr val="bg1"/>
                </a:solidFill>
                <a:latin typeface="Arial" pitchFamily="34" charset="0"/>
              </a:rPr>
              <a:t>de l'engagement et </a:t>
            </a:r>
            <a:br>
              <a:rPr lang="fr-FR" dirty="0">
                <a:solidFill>
                  <a:schemeClr val="bg1"/>
                </a:solidFill>
                <a:latin typeface="Arial" pitchFamily="34" charset="0"/>
              </a:rPr>
            </a:br>
            <a:r>
              <a:rPr lang="fr-FR" dirty="0">
                <a:solidFill>
                  <a:schemeClr val="bg1"/>
                </a:solidFill>
                <a:latin typeface="Arial" pitchFamily="34" charset="0"/>
              </a:rPr>
              <a:t>de l'initiative</a:t>
            </a:r>
          </a:p>
        </p:txBody>
      </p:sp>
      <p:cxnSp>
        <p:nvCxnSpPr>
          <p:cNvPr id="18" name="Connecteur droit avec flèche 17"/>
          <p:cNvCxnSpPr>
            <a:stCxn id="3" idx="2"/>
            <a:endCxn id="17" idx="0"/>
          </p:cNvCxnSpPr>
          <p:nvPr/>
        </p:nvCxnSpPr>
        <p:spPr bwMode="auto">
          <a:xfrm>
            <a:off x="6131625" y="2060851"/>
            <a:ext cx="2626" cy="451949"/>
          </a:xfrm>
          <a:prstGeom prst="straightConnector1">
            <a:avLst/>
          </a:prstGeom>
          <a:solidFill>
            <a:schemeClr val="accent1"/>
          </a:solidFill>
          <a:ln w="38100" cap="flat" cmpd="sng" algn="ctr">
            <a:solidFill>
              <a:srgbClr val="A3A62A"/>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5" name="Rectangle à coins arrondis 24"/>
          <p:cNvSpPr/>
          <p:nvPr/>
        </p:nvSpPr>
        <p:spPr bwMode="auto">
          <a:xfrm>
            <a:off x="1919536" y="4400035"/>
            <a:ext cx="2592000" cy="576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rPr>
              <a:t>Observer et intégrer les dynamiques du MEP</a:t>
            </a:r>
          </a:p>
        </p:txBody>
      </p:sp>
      <p:sp>
        <p:nvSpPr>
          <p:cNvPr id="26" name="Rectangle à coins arrondis 25"/>
          <p:cNvSpPr/>
          <p:nvPr/>
        </p:nvSpPr>
        <p:spPr bwMode="auto">
          <a:xfrm>
            <a:off x="7680464" y="3056327"/>
            <a:ext cx="2592000" cy="864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Découvrir les possibilités de formations et les voies d'accès au MEP</a:t>
            </a:r>
            <a:endParaRPr lang="fr-FR" sz="1600" b="1" dirty="0">
              <a:solidFill>
                <a:schemeClr val="bg1"/>
              </a:solidFill>
              <a:latin typeface="Arial" pitchFamily="34" charset="0"/>
            </a:endParaRPr>
          </a:p>
        </p:txBody>
      </p:sp>
      <p:sp>
        <p:nvSpPr>
          <p:cNvPr id="27" name="Rectangle à coins arrondis 26"/>
          <p:cNvSpPr/>
          <p:nvPr/>
        </p:nvSpPr>
        <p:spPr bwMode="auto">
          <a:xfrm>
            <a:off x="7680464" y="4112035"/>
            <a:ext cx="2592000" cy="864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Dépasser les stéréotypes et les représentations liés aux métiers</a:t>
            </a:r>
            <a:endParaRPr lang="fr-FR" sz="1600" b="1" dirty="0">
              <a:solidFill>
                <a:schemeClr val="bg1"/>
              </a:solidFill>
              <a:latin typeface="Arial" pitchFamily="34" charset="0"/>
            </a:endParaRPr>
          </a:p>
        </p:txBody>
      </p:sp>
      <p:sp>
        <p:nvSpPr>
          <p:cNvPr id="30" name="Rectangle à coins arrondis 29"/>
          <p:cNvSpPr/>
          <p:nvPr/>
        </p:nvSpPr>
        <p:spPr bwMode="auto">
          <a:xfrm>
            <a:off x="4838251" y="4400035"/>
            <a:ext cx="2592000" cy="576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S'initier au processus créatif</a:t>
            </a:r>
            <a:endParaRPr lang="fr-FR" sz="1600" b="1" dirty="0">
              <a:solidFill>
                <a:schemeClr val="bg1"/>
              </a:solidFill>
              <a:latin typeface="Arial" pitchFamily="34" charset="0"/>
            </a:endParaRPr>
          </a:p>
        </p:txBody>
      </p:sp>
      <p:sp>
        <p:nvSpPr>
          <p:cNvPr id="31" name="Rectangle à coins arrondis 30"/>
          <p:cNvSpPr/>
          <p:nvPr/>
        </p:nvSpPr>
        <p:spPr bwMode="auto">
          <a:xfrm>
            <a:off x="4838251" y="3636416"/>
            <a:ext cx="2592000" cy="576000"/>
          </a:xfrm>
          <a:prstGeom prst="roundRect">
            <a:avLst/>
          </a:prstGeom>
          <a:solidFill>
            <a:srgbClr val="FDA403"/>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lang="fr-FR" sz="1600" dirty="0">
                <a:solidFill>
                  <a:schemeClr val="bg1"/>
                </a:solidFill>
                <a:latin typeface="Arial" pitchFamily="34" charset="0"/>
              </a:rPr>
              <a:t>S'engager dans un projet individuel ou collectif</a:t>
            </a:r>
            <a:endParaRPr lang="fr-FR" sz="1600" b="1" dirty="0">
              <a:solidFill>
                <a:schemeClr val="bg1"/>
              </a:solidFill>
              <a:latin typeface="Arial" pitchFamily="34" charset="0"/>
            </a:endParaRPr>
          </a:p>
        </p:txBody>
      </p:sp>
      <p:sp>
        <p:nvSpPr>
          <p:cNvPr id="42" name="Rectangle à coins arrondis 41"/>
          <p:cNvSpPr/>
          <p:nvPr/>
        </p:nvSpPr>
        <p:spPr bwMode="auto">
          <a:xfrm>
            <a:off x="4079776" y="5301208"/>
            <a:ext cx="4140000" cy="576064"/>
          </a:xfrm>
          <a:prstGeom prst="roundRect">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fr-FR" dirty="0">
                <a:solidFill>
                  <a:schemeClr val="accent6">
                    <a:lumMod val="60000"/>
                    <a:lumOff val="40000"/>
                  </a:schemeClr>
                </a:solidFill>
                <a:latin typeface="Arial" pitchFamily="34" charset="0"/>
              </a:rPr>
              <a:t>…</a:t>
            </a:r>
            <a:r>
              <a:rPr lang="fr-FR" dirty="0">
                <a:latin typeface="Arial" pitchFamily="34" charset="0"/>
              </a:rPr>
              <a:t>pour acquérir des connaissances</a:t>
            </a:r>
            <a:br>
              <a:rPr lang="fr-FR" dirty="0">
                <a:latin typeface="Arial" pitchFamily="34" charset="0"/>
              </a:rPr>
            </a:br>
            <a:r>
              <a:rPr lang="fr-FR" dirty="0">
                <a:latin typeface="Arial" pitchFamily="34" charset="0"/>
              </a:rPr>
              <a:t>et des compétences</a:t>
            </a:r>
          </a:p>
        </p:txBody>
      </p:sp>
      <p:cxnSp>
        <p:nvCxnSpPr>
          <p:cNvPr id="43" name="Connecteur droit avec flèche 42"/>
          <p:cNvCxnSpPr>
            <a:stCxn id="42" idx="1"/>
            <a:endCxn id="25" idx="2"/>
          </p:cNvCxnSpPr>
          <p:nvPr/>
        </p:nvCxnSpPr>
        <p:spPr bwMode="auto">
          <a:xfrm flipH="1" flipV="1">
            <a:off x="3215537" y="4976038"/>
            <a:ext cx="864240" cy="613205"/>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7" name="Connecteur droit avec flèche 46"/>
          <p:cNvCxnSpPr>
            <a:stCxn id="42" idx="0"/>
            <a:endCxn id="30" idx="2"/>
          </p:cNvCxnSpPr>
          <p:nvPr/>
        </p:nvCxnSpPr>
        <p:spPr bwMode="auto">
          <a:xfrm flipH="1" flipV="1">
            <a:off x="6134252" y="4976038"/>
            <a:ext cx="15525" cy="325173"/>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0" name="Connecteur droit avec flèche 49"/>
          <p:cNvCxnSpPr>
            <a:stCxn id="42" idx="3"/>
            <a:endCxn id="27" idx="2"/>
          </p:cNvCxnSpPr>
          <p:nvPr/>
        </p:nvCxnSpPr>
        <p:spPr bwMode="auto">
          <a:xfrm flipV="1">
            <a:off x="8219777" y="4976038"/>
            <a:ext cx="756688" cy="613205"/>
          </a:xfrm>
          <a:prstGeom prst="straightConnector1">
            <a:avLst/>
          </a:prstGeom>
          <a:solidFill>
            <a:schemeClr val="accent1"/>
          </a:solidFill>
          <a:ln w="38100" cap="flat" cmpd="sng" algn="ctr">
            <a:solidFill>
              <a:srgbClr val="FDA403"/>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8" name="Espace réservé du pied de page 27"/>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17884904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a:xfrm>
            <a:off x="2338754" y="580292"/>
            <a:ext cx="9853245" cy="527539"/>
          </a:xfrm>
        </p:spPr>
        <p:txBody>
          <a:bodyPr/>
          <a:lstStyle/>
          <a:p>
            <a:pPr algn="l"/>
            <a:r>
              <a:rPr lang="fr-FR" dirty="0" smtClean="0"/>
              <a:t>Le parcours d’éducation artistique et culturelle</a:t>
            </a:r>
            <a:endParaRPr lang="fr-FR" sz="2400" dirty="0"/>
          </a:p>
        </p:txBody>
      </p:sp>
      <p:sp>
        <p:nvSpPr>
          <p:cNvPr id="3" name="Rectangle à coins arrondis 2"/>
          <p:cNvSpPr/>
          <p:nvPr/>
        </p:nvSpPr>
        <p:spPr bwMode="auto">
          <a:xfrm>
            <a:off x="4799807" y="1402611"/>
            <a:ext cx="2592388" cy="576262"/>
          </a:xfrm>
          <a:prstGeom prst="roundRect">
            <a:avLst/>
          </a:prstGeom>
          <a:solidFill>
            <a:srgbClr val="92D050"/>
          </a:solidFill>
          <a:ln w="9525" cap="flat" cmpd="sng" algn="ctr">
            <a:noFill/>
            <a:prstDash val="solid"/>
            <a:round/>
            <a:headEnd type="none" w="med" len="med"/>
            <a:tailEnd type="none" w="med" len="med"/>
          </a:ln>
          <a:effectLst/>
          <a:extLst/>
        </p:spPr>
        <p:txBody>
          <a:bodyPr anchor="ctr"/>
          <a:lstStyle/>
          <a:p>
            <a:pPr algn="ctr">
              <a:defRPr/>
            </a:pPr>
            <a:r>
              <a:rPr lang="fr-FR" dirty="0">
                <a:cs typeface="Arial" charset="0"/>
              </a:rPr>
              <a:t>Trois piliers</a:t>
            </a:r>
          </a:p>
        </p:txBody>
      </p:sp>
      <p:sp>
        <p:nvSpPr>
          <p:cNvPr id="32771" name="Rectangle à coins arrondis 4"/>
          <p:cNvSpPr>
            <a:spLocks noChangeArrowheads="1"/>
          </p:cNvSpPr>
          <p:nvPr/>
        </p:nvSpPr>
        <p:spPr bwMode="auto">
          <a:xfrm>
            <a:off x="1919290" y="1795399"/>
            <a:ext cx="2592386" cy="936625"/>
          </a:xfrm>
          <a:prstGeom prst="roundRect">
            <a:avLst>
              <a:gd name="adj" fmla="val 16667"/>
            </a:avLst>
          </a:prstGeom>
          <a:solidFill>
            <a:srgbClr val="A3A62A"/>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nchor="ctr"/>
          <a:lstStyle/>
          <a:p>
            <a:pPr algn="ctr"/>
            <a:r>
              <a:rPr lang="fr-FR" dirty="0">
                <a:solidFill>
                  <a:schemeClr val="bg1"/>
                </a:solidFill>
              </a:rPr>
              <a:t>Fréquenter</a:t>
            </a:r>
          </a:p>
          <a:p>
            <a:pPr algn="ctr"/>
            <a:r>
              <a:rPr lang="fr-FR" dirty="0">
                <a:solidFill>
                  <a:schemeClr val="bg1"/>
                </a:solidFill>
              </a:rPr>
              <a:t>(Rencontres)</a:t>
            </a:r>
          </a:p>
        </p:txBody>
      </p:sp>
      <p:sp>
        <p:nvSpPr>
          <p:cNvPr id="32772" name="Rectangle à coins arrondis 5"/>
          <p:cNvSpPr>
            <a:spLocks noChangeArrowheads="1"/>
          </p:cNvSpPr>
          <p:nvPr/>
        </p:nvSpPr>
        <p:spPr bwMode="auto">
          <a:xfrm>
            <a:off x="7680325" y="1795399"/>
            <a:ext cx="2592388" cy="936625"/>
          </a:xfrm>
          <a:prstGeom prst="roundRect">
            <a:avLst>
              <a:gd name="adj" fmla="val 16667"/>
            </a:avLst>
          </a:prstGeom>
          <a:solidFill>
            <a:srgbClr val="A3A62A"/>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nchor="ctr"/>
          <a:lstStyle/>
          <a:p>
            <a:pPr algn="ctr"/>
            <a:r>
              <a:rPr lang="fr-FR" dirty="0">
                <a:solidFill>
                  <a:schemeClr val="bg1"/>
                </a:solidFill>
              </a:rPr>
              <a:t>S'approprier</a:t>
            </a:r>
          </a:p>
          <a:p>
            <a:pPr algn="ctr"/>
            <a:r>
              <a:rPr lang="fr-FR" dirty="0">
                <a:solidFill>
                  <a:schemeClr val="bg1"/>
                </a:solidFill>
              </a:rPr>
              <a:t>(Connaissances)</a:t>
            </a:r>
          </a:p>
        </p:txBody>
      </p:sp>
      <p:cxnSp>
        <p:nvCxnSpPr>
          <p:cNvPr id="32773" name="Connecteur droit avec flèche 6"/>
          <p:cNvCxnSpPr>
            <a:cxnSpLocks noChangeShapeType="1"/>
            <a:endCxn id="32771" idx="3"/>
          </p:cNvCxnSpPr>
          <p:nvPr/>
        </p:nvCxnSpPr>
        <p:spPr bwMode="auto">
          <a:xfrm flipH="1">
            <a:off x="4511677" y="1978873"/>
            <a:ext cx="288130" cy="284836"/>
          </a:xfrm>
          <a:prstGeom prst="straightConnector1">
            <a:avLst/>
          </a:prstGeom>
          <a:noFill/>
          <a:ln w="38100" algn="ctr">
            <a:solidFill>
              <a:srgbClr val="A3A62A"/>
            </a:solidFill>
            <a:round/>
            <a:headEnd/>
            <a:tailEnd type="arrow" w="med" len="med"/>
          </a:ln>
        </p:spPr>
      </p:cxnSp>
      <p:cxnSp>
        <p:nvCxnSpPr>
          <p:cNvPr id="32774" name="Connecteur droit avec flèche 8"/>
          <p:cNvCxnSpPr>
            <a:cxnSpLocks noChangeShapeType="1"/>
            <a:endCxn id="32772" idx="1"/>
          </p:cNvCxnSpPr>
          <p:nvPr/>
        </p:nvCxnSpPr>
        <p:spPr bwMode="auto">
          <a:xfrm>
            <a:off x="7390608" y="1978873"/>
            <a:ext cx="289719" cy="284836"/>
          </a:xfrm>
          <a:prstGeom prst="straightConnector1">
            <a:avLst/>
          </a:prstGeom>
          <a:noFill/>
          <a:ln w="38100" algn="ctr">
            <a:solidFill>
              <a:srgbClr val="A3A62A"/>
            </a:solidFill>
            <a:round/>
            <a:headEnd/>
            <a:tailEnd type="arrow" w="med" len="med"/>
          </a:ln>
        </p:spPr>
      </p:cxnSp>
      <p:sp>
        <p:nvSpPr>
          <p:cNvPr id="32775" name="Rectangle à coins arrondis 16"/>
          <p:cNvSpPr>
            <a:spLocks noChangeArrowheads="1"/>
          </p:cNvSpPr>
          <p:nvPr/>
        </p:nvSpPr>
        <p:spPr bwMode="auto">
          <a:xfrm>
            <a:off x="4799806" y="2205930"/>
            <a:ext cx="2590800" cy="935038"/>
          </a:xfrm>
          <a:prstGeom prst="roundRect">
            <a:avLst>
              <a:gd name="adj" fmla="val 16667"/>
            </a:avLst>
          </a:prstGeom>
          <a:solidFill>
            <a:srgbClr val="A3A62A"/>
          </a:solidFill>
          <a:ln>
            <a:noFill/>
          </a:ln>
          <a:extLst>
            <a:ext uri="{91240B29-F687-4F45-9708-019B960494DF}">
              <a14:hiddenLine xmlns:a14="http://schemas.microsoft.com/office/drawing/2010/main" xmlns="" w="9525" algn="ctr">
                <a:solidFill>
                  <a:srgbClr val="000000"/>
                </a:solidFill>
                <a:round/>
                <a:headEnd/>
                <a:tailEnd/>
              </a14:hiddenLine>
            </a:ext>
          </a:extLst>
        </p:spPr>
        <p:txBody>
          <a:bodyPr anchor="ctr"/>
          <a:lstStyle/>
          <a:p>
            <a:pPr algn="ctr"/>
            <a:r>
              <a:rPr lang="fr-FR" dirty="0">
                <a:solidFill>
                  <a:schemeClr val="bg1"/>
                </a:solidFill>
              </a:rPr>
              <a:t>Pratiquer</a:t>
            </a:r>
          </a:p>
          <a:p>
            <a:pPr algn="ctr"/>
            <a:r>
              <a:rPr lang="fr-FR" dirty="0">
                <a:solidFill>
                  <a:schemeClr val="bg1"/>
                </a:solidFill>
              </a:rPr>
              <a:t>(Pratiques)</a:t>
            </a:r>
          </a:p>
        </p:txBody>
      </p:sp>
      <p:cxnSp>
        <p:nvCxnSpPr>
          <p:cNvPr id="32776" name="Connecteur droit avec flèche 17"/>
          <p:cNvCxnSpPr>
            <a:cxnSpLocks noChangeShapeType="1"/>
            <a:stCxn id="3" idx="2"/>
            <a:endCxn id="32775" idx="0"/>
          </p:cNvCxnSpPr>
          <p:nvPr/>
        </p:nvCxnSpPr>
        <p:spPr bwMode="auto">
          <a:xfrm flipH="1">
            <a:off x="6095207" y="1978876"/>
            <a:ext cx="794" cy="227057"/>
          </a:xfrm>
          <a:prstGeom prst="straightConnector1">
            <a:avLst/>
          </a:prstGeom>
          <a:noFill/>
          <a:ln w="38100" algn="ctr">
            <a:solidFill>
              <a:srgbClr val="A3A62A"/>
            </a:solidFill>
            <a:round/>
            <a:headEnd/>
            <a:tailEnd type="arrow" w="med" len="med"/>
          </a:ln>
        </p:spPr>
      </p:cxnSp>
      <p:sp>
        <p:nvSpPr>
          <p:cNvPr id="8" name="Rectangle 7"/>
          <p:cNvSpPr/>
          <p:nvPr/>
        </p:nvSpPr>
        <p:spPr>
          <a:xfrm>
            <a:off x="1919290" y="3005078"/>
            <a:ext cx="8353425" cy="3170099"/>
          </a:xfrm>
          <a:prstGeom prst="rect">
            <a:avLst/>
          </a:prstGeom>
        </p:spPr>
        <p:txBody>
          <a:bodyPr wrap="square">
            <a:spAutoFit/>
          </a:bodyPr>
          <a:lstStyle/>
          <a:p>
            <a:pPr>
              <a:defRPr/>
            </a:pPr>
            <a:r>
              <a:rPr lang="fr-FR" sz="2000" dirty="0"/>
              <a:t>Le PEAC vise à : </a:t>
            </a:r>
          </a:p>
          <a:p>
            <a:pPr marL="285750" indent="-285750">
              <a:buClr>
                <a:srgbClr val="00B050"/>
              </a:buClr>
              <a:buFont typeface="Arial" pitchFamily="34" charset="0"/>
              <a:buChar char="-"/>
              <a:defRPr/>
            </a:pPr>
            <a:r>
              <a:rPr lang="fr-FR" sz="2000" b="1" dirty="0"/>
              <a:t>donner sens et cohérence </a:t>
            </a:r>
            <a:r>
              <a:rPr lang="fr-FR" sz="2000" dirty="0"/>
              <a:t>aux actions et expériences auxquelles l’élève prend part, aux  connaissances qu’il acquiert, que ce soit dans le cadre des enseignements, de projets spécifiques ou d’actions éducatives inscrites dans le temps scolaire ou périscolaire ;</a:t>
            </a:r>
          </a:p>
          <a:p>
            <a:pPr marL="285750" indent="-285750">
              <a:buClr>
                <a:srgbClr val="00B050"/>
              </a:buClr>
              <a:buFont typeface="Arial" pitchFamily="34" charset="0"/>
              <a:buChar char="-"/>
              <a:defRPr/>
            </a:pPr>
            <a:r>
              <a:rPr lang="fr-FR" sz="2000" dirty="0"/>
              <a:t>susciter une </a:t>
            </a:r>
            <a:r>
              <a:rPr lang="fr-FR" sz="2000" b="1" dirty="0"/>
              <a:t>appétence</a:t>
            </a:r>
            <a:r>
              <a:rPr lang="fr-FR" sz="2000" dirty="0"/>
              <a:t> pour la culture, initier un </a:t>
            </a:r>
            <a:r>
              <a:rPr lang="fr-FR" sz="2000" b="1" dirty="0"/>
              <a:t>rapport</a:t>
            </a:r>
            <a:r>
              <a:rPr lang="fr-FR" sz="2000" dirty="0"/>
              <a:t> intime à l’art, favoriser un </a:t>
            </a:r>
            <a:r>
              <a:rPr lang="fr-FR" sz="2000" b="1" dirty="0"/>
              <a:t>égal accès </a:t>
            </a:r>
            <a:r>
              <a:rPr lang="fr-FR" sz="2000" dirty="0"/>
              <a:t>pour tous à l’art et à la culture ;</a:t>
            </a:r>
          </a:p>
          <a:p>
            <a:pPr marL="285750" indent="-285750">
              <a:buClr>
                <a:srgbClr val="00B050"/>
              </a:buClr>
              <a:buFont typeface="Arial" pitchFamily="34" charset="0"/>
              <a:buChar char="-"/>
              <a:defRPr/>
            </a:pPr>
            <a:r>
              <a:rPr lang="fr-FR" sz="2000" b="1" dirty="0"/>
              <a:t>diversifier et élargir </a:t>
            </a:r>
            <a:r>
              <a:rPr lang="fr-FR" sz="2000" dirty="0"/>
              <a:t>les domaines artistiques abordés à l’école ;</a:t>
            </a:r>
          </a:p>
          <a:p>
            <a:pPr marL="285750" indent="-285750">
              <a:buClr>
                <a:srgbClr val="00B050"/>
              </a:buClr>
              <a:buFont typeface="Arial" pitchFamily="34" charset="0"/>
              <a:buChar char="-"/>
              <a:defRPr/>
            </a:pPr>
            <a:r>
              <a:rPr lang="fr-FR" sz="2000" dirty="0"/>
              <a:t>favoriser la </a:t>
            </a:r>
            <a:r>
              <a:rPr lang="fr-FR" sz="2000" b="1" dirty="0"/>
              <a:t>démarche de projet</a:t>
            </a:r>
            <a:r>
              <a:rPr lang="fr-FR" sz="2000" dirty="0"/>
              <a:t>, la culture du </a:t>
            </a:r>
            <a:r>
              <a:rPr lang="fr-FR" sz="2000" b="1" dirty="0"/>
              <a:t>partenariat </a:t>
            </a:r>
            <a:r>
              <a:rPr lang="fr-FR" sz="2000" dirty="0"/>
              <a:t>en lien avec les acteurs culturels du territoire. </a:t>
            </a:r>
          </a:p>
        </p:txBody>
      </p:sp>
      <p:sp>
        <p:nvSpPr>
          <p:cNvPr id="13" name="Espace réservé du pied de page 12"/>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17222977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pPr algn="l"/>
            <a:r>
              <a:rPr lang="fr-FR" dirty="0" smtClean="0"/>
              <a:t>L’accompagnement pédagogique</a:t>
            </a:r>
          </a:p>
        </p:txBody>
      </p:sp>
      <p:sp>
        <p:nvSpPr>
          <p:cNvPr id="6" name="Line 27"/>
          <p:cNvSpPr>
            <a:spLocks noChangeShapeType="1"/>
          </p:cNvSpPr>
          <p:nvPr/>
        </p:nvSpPr>
        <p:spPr bwMode="auto">
          <a:xfrm>
            <a:off x="7229475" y="3914282"/>
            <a:ext cx="666750" cy="646113"/>
          </a:xfrm>
          <a:prstGeom prst="line">
            <a:avLst/>
          </a:prstGeom>
          <a:noFill/>
          <a:ln w="25400">
            <a:solidFill>
              <a:srgbClr val="BFBFBF"/>
            </a:solidFill>
            <a:round/>
            <a:headEnd/>
            <a:tailEnd type="arrow" w="med" len="med"/>
          </a:ln>
          <a:extLst>
            <a:ext uri="{909E8E84-426E-40DD-AFC4-6F175D3DCCD1}">
              <a14:hiddenFill xmlns:a14="http://schemas.microsoft.com/office/drawing/2010/main" xmlns="">
                <a:noFill/>
              </a14:hiddenFill>
            </a:ext>
          </a:extLst>
        </p:spPr>
        <p:txBody>
          <a:bodyPr/>
          <a:lstStyle/>
          <a:p>
            <a:endParaRPr lang="fr-FR"/>
          </a:p>
        </p:txBody>
      </p:sp>
      <p:sp>
        <p:nvSpPr>
          <p:cNvPr id="7" name="Line 27"/>
          <p:cNvSpPr>
            <a:spLocks noChangeShapeType="1"/>
          </p:cNvSpPr>
          <p:nvPr/>
        </p:nvSpPr>
        <p:spPr bwMode="auto">
          <a:xfrm flipH="1">
            <a:off x="4295775" y="3914282"/>
            <a:ext cx="666750" cy="646113"/>
          </a:xfrm>
          <a:prstGeom prst="line">
            <a:avLst/>
          </a:prstGeom>
          <a:noFill/>
          <a:ln w="25400">
            <a:solidFill>
              <a:srgbClr val="BFBFBF"/>
            </a:solidFill>
            <a:round/>
            <a:headEnd/>
            <a:tailEnd type="arrow" w="med" len="med"/>
          </a:ln>
          <a:extLst>
            <a:ext uri="{909E8E84-426E-40DD-AFC4-6F175D3DCCD1}">
              <a14:hiddenFill xmlns:a14="http://schemas.microsoft.com/office/drawing/2010/main" xmlns="">
                <a:noFill/>
              </a14:hiddenFill>
            </a:ext>
          </a:extLst>
        </p:spPr>
        <p:txBody>
          <a:bodyPr/>
          <a:lstStyle/>
          <a:p>
            <a:endParaRPr lang="fr-FR"/>
          </a:p>
        </p:txBody>
      </p:sp>
      <p:sp>
        <p:nvSpPr>
          <p:cNvPr id="8" name="Espace réservé du contenu 2"/>
          <p:cNvSpPr txBox="1">
            <a:spLocks/>
          </p:cNvSpPr>
          <p:nvPr/>
        </p:nvSpPr>
        <p:spPr bwMode="auto">
          <a:xfrm>
            <a:off x="1775521" y="1412877"/>
            <a:ext cx="8712967" cy="1152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0"/>
              </a:spcBef>
              <a:spcAft>
                <a:spcPct val="0"/>
              </a:spcAft>
              <a:buFont typeface="Wingdings" pitchFamily="2" charset="2"/>
              <a:buChar char="§"/>
              <a:defRPr sz="2400" b="1">
                <a:solidFill>
                  <a:srgbClr val="78BBBC"/>
                </a:solidFill>
                <a:latin typeface="+mn-lt"/>
                <a:ea typeface="+mn-ea"/>
                <a:cs typeface="+mn-cs"/>
              </a:defRPr>
            </a:lvl1pPr>
            <a:lvl2pPr marL="520700" indent="-342900" algn="l" rtl="0" eaLnBrk="0" fontAlgn="base" hangingPunct="0">
              <a:spcBef>
                <a:spcPct val="20000"/>
              </a:spcBef>
              <a:spcAft>
                <a:spcPct val="0"/>
              </a:spcAft>
              <a:buClr>
                <a:srgbClr val="BFBFBF"/>
              </a:buClr>
              <a:buFont typeface="Wingdings" pitchFamily="2" charset="2"/>
              <a:buChar char="§"/>
              <a:defRPr sz="2000">
                <a:solidFill>
                  <a:schemeClr val="tx1"/>
                </a:solidFill>
                <a:latin typeface="+mn-lt"/>
                <a:ea typeface="+mn-ea"/>
                <a:cs typeface="+mn-cs"/>
              </a:defRPr>
            </a:lvl2pPr>
            <a:lvl3pPr marL="812800" indent="-190500" algn="l" rtl="0" eaLnBrk="0" fontAlgn="base" hangingPunct="0">
              <a:spcBef>
                <a:spcPct val="20000"/>
              </a:spcBef>
              <a:spcAft>
                <a:spcPct val="0"/>
              </a:spcAft>
              <a:buClr>
                <a:srgbClr val="BFBFBF"/>
              </a:buClr>
              <a:buFont typeface="Arial" charset="0"/>
              <a:buChar char="•"/>
              <a:defRPr sz="1600">
                <a:solidFill>
                  <a:schemeClr val="tx1"/>
                </a:solidFill>
                <a:latin typeface="+mn-lt"/>
                <a:ea typeface="+mn-ea"/>
                <a:cs typeface="+mn-cs"/>
              </a:defRPr>
            </a:lvl3pPr>
            <a:lvl4pPr marL="2543175" indent="-266700" algn="l" rtl="0" eaLnBrk="0" fontAlgn="base" hangingPunct="0">
              <a:spcBef>
                <a:spcPct val="20000"/>
              </a:spcBef>
              <a:spcAft>
                <a:spcPct val="0"/>
              </a:spcAft>
              <a:buClr>
                <a:srgbClr val="A6A6A6"/>
              </a:buClr>
              <a:buChar char="–"/>
              <a:defRPr sz="1400">
                <a:solidFill>
                  <a:schemeClr val="tx1"/>
                </a:solidFill>
                <a:latin typeface="+mn-lt"/>
                <a:ea typeface="+mn-ea"/>
                <a:cs typeface="+mn-cs"/>
              </a:defRPr>
            </a:lvl4pPr>
            <a:lvl5pPr marL="2913063" indent="-190500" algn="l" rtl="0" eaLnBrk="0" fontAlgn="base" hangingPunct="0">
              <a:spcBef>
                <a:spcPct val="20000"/>
              </a:spcBef>
              <a:spcAft>
                <a:spcPct val="0"/>
              </a:spcAft>
              <a:buChar char="»"/>
              <a:defRPr sz="1000">
                <a:solidFill>
                  <a:schemeClr val="tx1"/>
                </a:solidFill>
                <a:latin typeface="+mn-lt"/>
                <a:ea typeface="+mn-ea"/>
                <a:cs typeface="+mn-cs"/>
              </a:defRPr>
            </a:lvl5pPr>
            <a:lvl6pPr marL="3370263" indent="-190500" algn="l" rtl="0" fontAlgn="base">
              <a:spcBef>
                <a:spcPct val="20000"/>
              </a:spcBef>
              <a:spcAft>
                <a:spcPct val="0"/>
              </a:spcAft>
              <a:buChar char="»"/>
              <a:defRPr sz="1000">
                <a:solidFill>
                  <a:schemeClr val="tx1"/>
                </a:solidFill>
                <a:latin typeface="+mn-lt"/>
                <a:ea typeface="+mn-ea"/>
                <a:cs typeface="+mn-cs"/>
              </a:defRPr>
            </a:lvl6pPr>
            <a:lvl7pPr marL="3827463" indent="-190500" algn="l" rtl="0" fontAlgn="base">
              <a:spcBef>
                <a:spcPct val="20000"/>
              </a:spcBef>
              <a:spcAft>
                <a:spcPct val="0"/>
              </a:spcAft>
              <a:buChar char="»"/>
              <a:defRPr sz="1000">
                <a:solidFill>
                  <a:schemeClr val="tx1"/>
                </a:solidFill>
                <a:latin typeface="+mn-lt"/>
                <a:ea typeface="+mn-ea"/>
                <a:cs typeface="+mn-cs"/>
              </a:defRPr>
            </a:lvl7pPr>
            <a:lvl8pPr marL="4284663" indent="-190500" algn="l" rtl="0" fontAlgn="base">
              <a:spcBef>
                <a:spcPct val="20000"/>
              </a:spcBef>
              <a:spcAft>
                <a:spcPct val="0"/>
              </a:spcAft>
              <a:buChar char="»"/>
              <a:defRPr sz="1000">
                <a:solidFill>
                  <a:schemeClr val="tx1"/>
                </a:solidFill>
                <a:latin typeface="+mn-lt"/>
                <a:ea typeface="+mn-ea"/>
                <a:cs typeface="+mn-cs"/>
              </a:defRPr>
            </a:lvl8pPr>
            <a:lvl9pPr marL="4741863" indent="-190500" algn="l" rtl="0" fontAlgn="base">
              <a:spcBef>
                <a:spcPct val="20000"/>
              </a:spcBef>
              <a:spcAft>
                <a:spcPct val="0"/>
              </a:spcAft>
              <a:buChar char="»"/>
              <a:defRPr sz="1000">
                <a:solidFill>
                  <a:schemeClr val="tx1"/>
                </a:solidFill>
                <a:latin typeface="+mn-lt"/>
                <a:ea typeface="+mn-ea"/>
                <a:cs typeface="+mn-cs"/>
              </a:defRPr>
            </a:lvl9pPr>
          </a:lstStyle>
          <a:p>
            <a:pPr marL="0" indent="0">
              <a:lnSpc>
                <a:spcPct val="90000"/>
              </a:lnSpc>
              <a:buNone/>
              <a:defRPr/>
            </a:pPr>
            <a:r>
              <a:rPr lang="fr-FR" altLang="fr-FR" sz="2000" dirty="0">
                <a:solidFill>
                  <a:schemeClr val="tx1"/>
                </a:solidFill>
                <a:latin typeface="Calibri" pitchFamily="34" charset="0"/>
                <a:cs typeface="Calibri" pitchFamily="34" charset="0"/>
              </a:rPr>
              <a:t>LE PRINCIPE DE L’ACCOMPAGNEMENT PÉDAGOGIQUE</a:t>
            </a:r>
          </a:p>
          <a:p>
            <a:pPr marL="0" indent="0" algn="ctr">
              <a:lnSpc>
                <a:spcPct val="90000"/>
              </a:lnSpc>
              <a:spcBef>
                <a:spcPts val="1438"/>
              </a:spcBef>
              <a:buNone/>
              <a:defRPr/>
            </a:pPr>
            <a:r>
              <a:rPr lang="fr-FR" altLang="fr-FR" sz="2000" dirty="0">
                <a:solidFill>
                  <a:schemeClr val="tx1"/>
                </a:solidFill>
                <a:latin typeface="Calibri" pitchFamily="34" charset="0"/>
                <a:cs typeface="Calibri" pitchFamily="34" charset="0"/>
              </a:rPr>
              <a:t>« Tous les enfants partagent la capacité d’apprendre et de progresser. »</a:t>
            </a:r>
          </a:p>
          <a:p>
            <a:pPr marL="0" indent="0">
              <a:lnSpc>
                <a:spcPct val="90000"/>
              </a:lnSpc>
              <a:spcBef>
                <a:spcPts val="200"/>
              </a:spcBef>
              <a:spcAft>
                <a:spcPts val="363"/>
              </a:spcAft>
              <a:buNone/>
              <a:defRPr/>
            </a:pPr>
            <a:r>
              <a:rPr lang="fr-FR" altLang="fr-FR" sz="1100" i="1" dirty="0">
                <a:solidFill>
                  <a:schemeClr val="tx1"/>
                </a:solidFill>
                <a:latin typeface="Calibri" pitchFamily="34" charset="0"/>
                <a:cs typeface="Calibri" pitchFamily="34" charset="0"/>
              </a:rPr>
              <a:t>	  </a:t>
            </a:r>
            <a:r>
              <a:rPr lang="fr-FR" altLang="fr-FR" sz="1200" i="1" dirty="0">
                <a:solidFill>
                  <a:schemeClr val="tx1"/>
                </a:solidFill>
                <a:latin typeface="Calibri" pitchFamily="34" charset="0"/>
                <a:cs typeface="Calibri" pitchFamily="34" charset="0"/>
              </a:rPr>
              <a:t>Article L. 111-1 du Code de l’éducation.</a:t>
            </a:r>
            <a:endParaRPr lang="fr-FR" altLang="fr-FR" sz="1100" i="1" dirty="0">
              <a:solidFill>
                <a:schemeClr val="tx1"/>
              </a:solidFill>
              <a:latin typeface="Calibri" pitchFamily="34" charset="0"/>
              <a:cs typeface="Calibri" pitchFamily="34" charset="0"/>
            </a:endParaRPr>
          </a:p>
        </p:txBody>
      </p:sp>
      <p:sp>
        <p:nvSpPr>
          <p:cNvPr id="9" name="Line 27"/>
          <p:cNvSpPr>
            <a:spLocks noChangeShapeType="1"/>
          </p:cNvSpPr>
          <p:nvPr/>
        </p:nvSpPr>
        <p:spPr bwMode="auto">
          <a:xfrm flipH="1">
            <a:off x="7391401" y="3006232"/>
            <a:ext cx="0" cy="576263"/>
          </a:xfrm>
          <a:prstGeom prst="line">
            <a:avLst/>
          </a:prstGeom>
          <a:noFill/>
          <a:ln w="25400">
            <a:solidFill>
              <a:srgbClr val="BFBFBF"/>
            </a:solidFill>
            <a:round/>
            <a:headEnd type="arrow" w="med" len="med"/>
            <a:tailEnd/>
          </a:ln>
          <a:extLst>
            <a:ext uri="{909E8E84-426E-40DD-AFC4-6F175D3DCCD1}">
              <a14:hiddenFill xmlns:a14="http://schemas.microsoft.com/office/drawing/2010/main" xmlns="">
                <a:noFill/>
              </a14:hiddenFill>
            </a:ext>
          </a:extLst>
        </p:spPr>
        <p:txBody>
          <a:bodyPr/>
          <a:lstStyle/>
          <a:p>
            <a:endParaRPr lang="fr-FR"/>
          </a:p>
        </p:txBody>
      </p:sp>
      <p:sp>
        <p:nvSpPr>
          <p:cNvPr id="10" name="Line 27"/>
          <p:cNvSpPr>
            <a:spLocks noChangeShapeType="1"/>
          </p:cNvSpPr>
          <p:nvPr/>
        </p:nvSpPr>
        <p:spPr bwMode="auto">
          <a:xfrm flipH="1">
            <a:off x="4800601" y="3006232"/>
            <a:ext cx="0" cy="576263"/>
          </a:xfrm>
          <a:prstGeom prst="line">
            <a:avLst/>
          </a:prstGeom>
          <a:noFill/>
          <a:ln w="25400">
            <a:solidFill>
              <a:srgbClr val="BFBFBF"/>
            </a:solidFill>
            <a:round/>
            <a:headEnd type="arrow" w="med" len="med"/>
            <a:tailEnd/>
          </a:ln>
          <a:extLst>
            <a:ext uri="{909E8E84-426E-40DD-AFC4-6F175D3DCCD1}">
              <a14:hiddenFill xmlns:a14="http://schemas.microsoft.com/office/drawing/2010/main" xmlns="">
                <a:noFill/>
              </a14:hiddenFill>
            </a:ext>
          </a:extLst>
        </p:spPr>
        <p:txBody>
          <a:bodyPr/>
          <a:lstStyle/>
          <a:p>
            <a:endParaRPr lang="fr-FR"/>
          </a:p>
        </p:txBody>
      </p:sp>
      <p:sp>
        <p:nvSpPr>
          <p:cNvPr id="11" name="Line 29"/>
          <p:cNvSpPr>
            <a:spLocks noChangeShapeType="1"/>
          </p:cNvSpPr>
          <p:nvPr/>
        </p:nvSpPr>
        <p:spPr bwMode="auto">
          <a:xfrm flipH="1">
            <a:off x="7575550" y="3323729"/>
            <a:ext cx="655638" cy="14288"/>
          </a:xfrm>
          <a:prstGeom prst="line">
            <a:avLst/>
          </a:prstGeom>
          <a:noFill/>
          <a:ln w="76200">
            <a:solidFill>
              <a:srgbClr val="BFBFBF"/>
            </a:solidFill>
            <a:round/>
            <a:headEnd type="arrow" w="med" len="med"/>
            <a:tailEnd/>
          </a:ln>
          <a:extLst>
            <a:ext uri="{909E8E84-426E-40DD-AFC4-6F175D3DCCD1}">
              <a14:hiddenFill xmlns:a14="http://schemas.microsoft.com/office/drawing/2010/main" xmlns="">
                <a:noFill/>
              </a14:hiddenFill>
            </a:ext>
          </a:extLst>
        </p:spPr>
        <p:txBody>
          <a:bodyPr/>
          <a:lstStyle/>
          <a:p>
            <a:endParaRPr lang="fr-FR"/>
          </a:p>
        </p:txBody>
      </p:sp>
      <p:sp>
        <p:nvSpPr>
          <p:cNvPr id="12" name="Rectangle 11"/>
          <p:cNvSpPr/>
          <p:nvPr/>
        </p:nvSpPr>
        <p:spPr>
          <a:xfrm>
            <a:off x="8243889" y="2786741"/>
            <a:ext cx="2140332" cy="978729"/>
          </a:xfrm>
          <a:prstGeom prst="rect">
            <a:avLst/>
          </a:prstGeom>
          <a:solidFill>
            <a:srgbClr val="BCCB21"/>
          </a:solidFill>
          <a:ln>
            <a:noFill/>
          </a:ln>
          <a:effectLst/>
        </p:spPr>
        <p:style>
          <a:lnRef idx="1">
            <a:schemeClr val="accent1"/>
          </a:lnRef>
          <a:fillRef idx="3">
            <a:schemeClr val="accent1"/>
          </a:fillRef>
          <a:effectRef idx="2">
            <a:schemeClr val="accent1"/>
          </a:effectRef>
          <a:fontRef idx="minor">
            <a:schemeClr val="lt1"/>
          </a:fontRef>
        </p:style>
        <p:txBody>
          <a:bodyPr wrap="square" anchor="ctr">
            <a:spAutoFit/>
          </a:bodyPr>
          <a:lstStyle/>
          <a:p>
            <a:pPr algn="ctr" eaLnBrk="1" hangingPunct="1">
              <a:lnSpc>
                <a:spcPct val="90000"/>
              </a:lnSpc>
              <a:defRPr/>
            </a:pPr>
            <a:r>
              <a:rPr lang="fr-FR" altLang="fr-FR" sz="1600" b="1" dirty="0" smtClean="0">
                <a:solidFill>
                  <a:srgbClr val="1C1850"/>
                </a:solidFill>
                <a:latin typeface="Calibri" pitchFamily="34" charset="0"/>
                <a:ea typeface="MS PGothic" pitchFamily="34" charset="-128"/>
              </a:rPr>
              <a:t>C’est </a:t>
            </a:r>
            <a:r>
              <a:rPr lang="fr-FR" altLang="fr-FR" sz="1600" b="1" dirty="0">
                <a:solidFill>
                  <a:srgbClr val="1C1850"/>
                </a:solidFill>
                <a:latin typeface="Calibri" pitchFamily="34" charset="0"/>
                <a:ea typeface="MS PGothic" pitchFamily="34" charset="-128"/>
              </a:rPr>
              <a:t>tenir compte d’emblée de la diversité de tous nos </a:t>
            </a:r>
            <a:r>
              <a:rPr lang="fr-FR" altLang="fr-FR" sz="1600" b="1" dirty="0" smtClean="0">
                <a:solidFill>
                  <a:srgbClr val="1C1850"/>
                </a:solidFill>
                <a:latin typeface="Calibri" pitchFamily="34" charset="0"/>
                <a:ea typeface="MS PGothic" pitchFamily="34" charset="-128"/>
              </a:rPr>
              <a:t>élèves</a:t>
            </a:r>
            <a:endParaRPr lang="fr-FR" altLang="fr-FR" sz="1600" b="1" dirty="0">
              <a:solidFill>
                <a:srgbClr val="1C1850"/>
              </a:solidFill>
              <a:latin typeface="Calibri" pitchFamily="34" charset="0"/>
              <a:ea typeface="MS PGothic" pitchFamily="34" charset="-128"/>
            </a:endParaRPr>
          </a:p>
        </p:txBody>
      </p:sp>
      <p:sp>
        <p:nvSpPr>
          <p:cNvPr id="13" name="Line 27"/>
          <p:cNvSpPr>
            <a:spLocks noChangeShapeType="1"/>
          </p:cNvSpPr>
          <p:nvPr/>
        </p:nvSpPr>
        <p:spPr bwMode="auto">
          <a:xfrm>
            <a:off x="6096000" y="3898407"/>
            <a:ext cx="0" cy="671513"/>
          </a:xfrm>
          <a:prstGeom prst="line">
            <a:avLst/>
          </a:prstGeom>
          <a:noFill/>
          <a:ln w="25400">
            <a:solidFill>
              <a:srgbClr val="BFBFBF"/>
            </a:solidFill>
            <a:round/>
            <a:headEnd/>
            <a:tailEnd type="arrow" w="med" len="med"/>
          </a:ln>
          <a:extLst>
            <a:ext uri="{909E8E84-426E-40DD-AFC4-6F175D3DCCD1}">
              <a14:hiddenFill xmlns:a14="http://schemas.microsoft.com/office/drawing/2010/main" xmlns="">
                <a:noFill/>
              </a14:hiddenFill>
            </a:ext>
          </a:extLst>
        </p:spPr>
        <p:txBody>
          <a:bodyPr/>
          <a:lstStyle/>
          <a:p>
            <a:endParaRPr lang="fr-FR"/>
          </a:p>
        </p:txBody>
      </p:sp>
      <p:sp>
        <p:nvSpPr>
          <p:cNvPr id="14" name="Rectangle 13"/>
          <p:cNvSpPr/>
          <p:nvPr/>
        </p:nvSpPr>
        <p:spPr>
          <a:xfrm>
            <a:off x="2082801" y="2792291"/>
            <a:ext cx="1943100" cy="1122363"/>
          </a:xfrm>
          <a:prstGeom prst="rect">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rgbClr val="FFFFFF"/>
                </a:solidFill>
                <a:latin typeface="Calibri" pitchFamily="34" charset="0"/>
                <a:ea typeface="MS PGothic" pitchFamily="34" charset="-128"/>
              </a:rPr>
              <a:t>Ne se limite pas à</a:t>
            </a:r>
          </a:p>
          <a:p>
            <a:pPr algn="ctr" eaLnBrk="1" hangingPunct="1">
              <a:lnSpc>
                <a:spcPct val="90000"/>
              </a:lnSpc>
              <a:defRPr/>
            </a:pPr>
            <a:r>
              <a:rPr lang="fr-FR" altLang="fr-FR" sz="1600" dirty="0">
                <a:solidFill>
                  <a:srgbClr val="FFFFFF"/>
                </a:solidFill>
                <a:latin typeface="Calibri" pitchFamily="34" charset="0"/>
                <a:ea typeface="MS PGothic" pitchFamily="34" charset="-128"/>
              </a:rPr>
              <a:t> répondre aux difficultés</a:t>
            </a:r>
          </a:p>
          <a:p>
            <a:pPr algn="ctr" eaLnBrk="1" hangingPunct="1">
              <a:lnSpc>
                <a:spcPct val="90000"/>
              </a:lnSpc>
              <a:defRPr/>
            </a:pPr>
            <a:r>
              <a:rPr lang="fr-FR" altLang="fr-FR" sz="1600" dirty="0">
                <a:solidFill>
                  <a:srgbClr val="FFFFFF"/>
                </a:solidFill>
                <a:latin typeface="Calibri" pitchFamily="34" charset="0"/>
                <a:ea typeface="MS PGothic" pitchFamily="34" charset="-128"/>
              </a:rPr>
              <a:t> de quelques-uns</a:t>
            </a:r>
          </a:p>
        </p:txBody>
      </p:sp>
      <p:sp>
        <p:nvSpPr>
          <p:cNvPr id="15" name="Rectangle 14"/>
          <p:cNvSpPr/>
          <p:nvPr/>
        </p:nvSpPr>
        <p:spPr>
          <a:xfrm>
            <a:off x="4694238" y="2761757"/>
            <a:ext cx="2881312" cy="1152525"/>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fr-FR" altLang="fr-FR" sz="2000" b="1" dirty="0">
                <a:solidFill>
                  <a:srgbClr val="FFFFFF"/>
                </a:solidFill>
                <a:latin typeface="Calibri" pitchFamily="34" charset="0"/>
                <a:ea typeface="MS PGothic" pitchFamily="34" charset="-128"/>
              </a:rPr>
              <a:t>L’accompagnement</a:t>
            </a:r>
          </a:p>
          <a:p>
            <a:pPr algn="ctr" eaLnBrk="1" hangingPunct="1">
              <a:defRPr/>
            </a:pPr>
            <a:r>
              <a:rPr lang="fr-FR" altLang="fr-FR" sz="2000" b="1" dirty="0">
                <a:solidFill>
                  <a:srgbClr val="FFFFFF"/>
                </a:solidFill>
                <a:latin typeface="Calibri" pitchFamily="34" charset="0"/>
                <a:ea typeface="MS PGothic" pitchFamily="34" charset="-128"/>
              </a:rPr>
              <a:t>pédagogique</a:t>
            </a:r>
          </a:p>
        </p:txBody>
      </p:sp>
      <p:sp>
        <p:nvSpPr>
          <p:cNvPr id="17" name="Rectangle 16"/>
          <p:cNvSpPr/>
          <p:nvPr/>
        </p:nvSpPr>
        <p:spPr>
          <a:xfrm>
            <a:off x="7896226" y="4593729"/>
            <a:ext cx="2268538" cy="1193800"/>
          </a:xfrm>
          <a:prstGeom prst="rect">
            <a:avLst/>
          </a:prstGeom>
          <a:solidFill>
            <a:srgbClr val="2E98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rgbClr val="FFFFFF"/>
                </a:solidFill>
                <a:latin typeface="Calibri" pitchFamily="34" charset="0"/>
              </a:rPr>
              <a:t>Mobilise des pratiques pédagogiques concertées, diversifiées et différenciées</a:t>
            </a:r>
          </a:p>
        </p:txBody>
      </p:sp>
      <p:sp>
        <p:nvSpPr>
          <p:cNvPr id="18" name="Rogner un rectangle à un seul coin 55"/>
          <p:cNvSpPr>
            <a:spLocks/>
          </p:cNvSpPr>
          <p:nvPr/>
        </p:nvSpPr>
        <p:spPr bwMode="auto">
          <a:xfrm>
            <a:off x="8212138" y="4778375"/>
            <a:ext cx="2024062" cy="1333500"/>
          </a:xfrm>
          <a:custGeom>
            <a:avLst/>
            <a:gdLst>
              <a:gd name="T0" fmla="*/ 0 w 2303462"/>
              <a:gd name="T1" fmla="*/ 0 h 1008062"/>
              <a:gd name="T2" fmla="*/ 514944 w 2303462"/>
              <a:gd name="T3" fmla="*/ 0 h 1008062"/>
              <a:gd name="T4" fmla="*/ 555459 w 2303462"/>
              <a:gd name="T5" fmla="*/ 3646783 h 1008062"/>
              <a:gd name="T6" fmla="*/ 555459 w 2303462"/>
              <a:gd name="T7" fmla="*/ 21880184 h 1008062"/>
              <a:gd name="T8" fmla="*/ 0 w 2303462"/>
              <a:gd name="T9" fmla="*/ 21880184 h 1008062"/>
              <a:gd name="T10" fmla="*/ 0 w 2303462"/>
              <a:gd name="T11" fmla="*/ 0 h 1008062"/>
              <a:gd name="T12" fmla="*/ 0 60000 65536"/>
              <a:gd name="T13" fmla="*/ 0 60000 65536"/>
              <a:gd name="T14" fmla="*/ 0 60000 65536"/>
              <a:gd name="T15" fmla="*/ 0 60000 65536"/>
              <a:gd name="T16" fmla="*/ 0 60000 65536"/>
              <a:gd name="T17" fmla="*/ 0 60000 65536"/>
              <a:gd name="T18" fmla="*/ 0 w 2303462"/>
              <a:gd name="T19" fmla="*/ 0 h 1008062"/>
              <a:gd name="T20" fmla="*/ 2303462 w 2303462"/>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3462" h="1008062">
                <a:moveTo>
                  <a:pt x="0" y="0"/>
                </a:moveTo>
                <a:lnTo>
                  <a:pt x="2135448" y="0"/>
                </a:lnTo>
                <a:lnTo>
                  <a:pt x="2303462" y="168014"/>
                </a:lnTo>
                <a:lnTo>
                  <a:pt x="2303462" y="1008062"/>
                </a:lnTo>
                <a:lnTo>
                  <a:pt x="0" y="1008062"/>
                </a:lnTo>
                <a:lnTo>
                  <a:pt x="0" y="0"/>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p>
            <a:endParaRPr lang="fr-FR"/>
          </a:p>
        </p:txBody>
      </p:sp>
      <p:sp>
        <p:nvSpPr>
          <p:cNvPr id="19" name="Rectangle 18"/>
          <p:cNvSpPr/>
          <p:nvPr/>
        </p:nvSpPr>
        <p:spPr>
          <a:xfrm>
            <a:off x="4962526" y="4593729"/>
            <a:ext cx="2266950" cy="1193800"/>
          </a:xfrm>
          <a:prstGeom prst="rect">
            <a:avLst/>
          </a:prstGeom>
          <a:solidFill>
            <a:srgbClr val="2E98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chemeClr val="bg1"/>
                </a:solidFill>
                <a:latin typeface="Calibri" pitchFamily="34" charset="0"/>
              </a:rPr>
              <a:t>Prend autant appui sur les besoins que sur les réussites de chacun</a:t>
            </a:r>
          </a:p>
        </p:txBody>
      </p:sp>
      <p:sp>
        <p:nvSpPr>
          <p:cNvPr id="20" name="Rectangle 19"/>
          <p:cNvSpPr/>
          <p:nvPr/>
        </p:nvSpPr>
        <p:spPr>
          <a:xfrm>
            <a:off x="2027239" y="4593729"/>
            <a:ext cx="2268537" cy="1193800"/>
          </a:xfrm>
          <a:prstGeom prst="rect">
            <a:avLst/>
          </a:prstGeom>
          <a:solidFill>
            <a:srgbClr val="2E98D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lnSpc>
                <a:spcPct val="90000"/>
              </a:lnSpc>
              <a:defRPr/>
            </a:pPr>
            <a:r>
              <a:rPr lang="fr-FR" altLang="fr-FR" sz="1600" dirty="0">
                <a:solidFill>
                  <a:srgbClr val="FFFFFF"/>
                </a:solidFill>
                <a:latin typeface="Calibri" pitchFamily="34" charset="0"/>
                <a:ea typeface="MS PGothic" pitchFamily="34" charset="-128"/>
              </a:rPr>
              <a:t>A pour objectif que chaque élève progresse de manière optimale dans ses apprentissages</a:t>
            </a:r>
          </a:p>
        </p:txBody>
      </p:sp>
      <p:sp>
        <p:nvSpPr>
          <p:cNvPr id="21" name="Rogner un rectangle à un seul coin 55"/>
          <p:cNvSpPr>
            <a:spLocks/>
          </p:cNvSpPr>
          <p:nvPr/>
        </p:nvSpPr>
        <p:spPr bwMode="auto">
          <a:xfrm>
            <a:off x="6115052" y="4778375"/>
            <a:ext cx="2024063" cy="1333500"/>
          </a:xfrm>
          <a:custGeom>
            <a:avLst/>
            <a:gdLst>
              <a:gd name="T0" fmla="*/ 0 w 2303462"/>
              <a:gd name="T1" fmla="*/ 0 h 1008062"/>
              <a:gd name="T2" fmla="*/ 514946 w 2303462"/>
              <a:gd name="T3" fmla="*/ 0 h 1008062"/>
              <a:gd name="T4" fmla="*/ 555462 w 2303462"/>
              <a:gd name="T5" fmla="*/ 3646783 h 1008062"/>
              <a:gd name="T6" fmla="*/ 555462 w 2303462"/>
              <a:gd name="T7" fmla="*/ 21880184 h 1008062"/>
              <a:gd name="T8" fmla="*/ 0 w 2303462"/>
              <a:gd name="T9" fmla="*/ 21880184 h 1008062"/>
              <a:gd name="T10" fmla="*/ 0 w 2303462"/>
              <a:gd name="T11" fmla="*/ 0 h 1008062"/>
              <a:gd name="T12" fmla="*/ 0 60000 65536"/>
              <a:gd name="T13" fmla="*/ 0 60000 65536"/>
              <a:gd name="T14" fmla="*/ 0 60000 65536"/>
              <a:gd name="T15" fmla="*/ 0 60000 65536"/>
              <a:gd name="T16" fmla="*/ 0 60000 65536"/>
              <a:gd name="T17" fmla="*/ 0 60000 65536"/>
              <a:gd name="T18" fmla="*/ 0 w 2303462"/>
              <a:gd name="T19" fmla="*/ 0 h 1008062"/>
              <a:gd name="T20" fmla="*/ 2303462 w 2303462"/>
              <a:gd name="T21" fmla="*/ 1008062 h 1008062"/>
            </a:gdLst>
            <a:ahLst/>
            <a:cxnLst>
              <a:cxn ang="T12">
                <a:pos x="T0" y="T1"/>
              </a:cxn>
              <a:cxn ang="T13">
                <a:pos x="T2" y="T3"/>
              </a:cxn>
              <a:cxn ang="T14">
                <a:pos x="T4" y="T5"/>
              </a:cxn>
              <a:cxn ang="T15">
                <a:pos x="T6" y="T7"/>
              </a:cxn>
              <a:cxn ang="T16">
                <a:pos x="T8" y="T9"/>
              </a:cxn>
              <a:cxn ang="T17">
                <a:pos x="T10" y="T11"/>
              </a:cxn>
            </a:cxnLst>
            <a:rect l="T18" t="T19" r="T20" b="T21"/>
            <a:pathLst>
              <a:path w="2303462" h="1008062">
                <a:moveTo>
                  <a:pt x="0" y="0"/>
                </a:moveTo>
                <a:lnTo>
                  <a:pt x="2135448" y="0"/>
                </a:lnTo>
                <a:lnTo>
                  <a:pt x="2303462" y="168014"/>
                </a:lnTo>
                <a:lnTo>
                  <a:pt x="2303462" y="1008062"/>
                </a:lnTo>
                <a:lnTo>
                  <a:pt x="0" y="1008062"/>
                </a:lnTo>
                <a:lnTo>
                  <a:pt x="0" y="0"/>
                </a:ln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nchor="ctr"/>
          <a:lstStyle/>
          <a:p>
            <a:endParaRPr lang="fr-FR"/>
          </a:p>
        </p:txBody>
      </p:sp>
      <p:sp>
        <p:nvSpPr>
          <p:cNvPr id="22" name="Line 29"/>
          <p:cNvSpPr>
            <a:spLocks noChangeShapeType="1"/>
          </p:cNvSpPr>
          <p:nvPr/>
        </p:nvSpPr>
        <p:spPr bwMode="auto">
          <a:xfrm flipH="1" flipV="1">
            <a:off x="4025901" y="3442791"/>
            <a:ext cx="668338" cy="0"/>
          </a:xfrm>
          <a:prstGeom prst="line">
            <a:avLst/>
          </a:prstGeom>
          <a:noFill/>
          <a:ln w="25400">
            <a:solidFill>
              <a:srgbClr val="BFBFBF"/>
            </a:solidFill>
            <a:round/>
            <a:headEnd/>
            <a:tailEnd type="arrow" w="med" len="med"/>
          </a:ln>
          <a:extLst>
            <a:ext uri="{909E8E84-426E-40DD-AFC4-6F175D3DCCD1}">
              <a14:hiddenFill xmlns:a14="http://schemas.microsoft.com/office/drawing/2010/main" xmlns="">
                <a:noFill/>
              </a14:hiddenFill>
            </a:ext>
          </a:extLst>
        </p:spPr>
        <p:txBody>
          <a:bodyPr/>
          <a:lstStyle/>
          <a:p>
            <a:endParaRPr lang="fr-FR"/>
          </a:p>
        </p:txBody>
      </p:sp>
      <p:sp>
        <p:nvSpPr>
          <p:cNvPr id="24" name="Espace réservé du pied de page 23"/>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19899272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Connecteur droit 18"/>
          <p:cNvCxnSpPr/>
          <p:nvPr/>
        </p:nvCxnSpPr>
        <p:spPr bwMode="auto">
          <a:xfrm flipH="1" flipV="1">
            <a:off x="6790840" y="4945816"/>
            <a:ext cx="462394" cy="145776"/>
          </a:xfrm>
          <a:prstGeom prst="line">
            <a:avLst/>
          </a:prstGeom>
          <a:solidFill>
            <a:schemeClr val="accent1"/>
          </a:solidFill>
          <a:ln w="2857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20" name="Connecteur droit 19"/>
          <p:cNvCxnSpPr/>
          <p:nvPr/>
        </p:nvCxnSpPr>
        <p:spPr bwMode="auto">
          <a:xfrm flipV="1">
            <a:off x="4660557" y="4945816"/>
            <a:ext cx="462394" cy="145776"/>
          </a:xfrm>
          <a:prstGeom prst="line">
            <a:avLst/>
          </a:prstGeom>
          <a:solidFill>
            <a:schemeClr val="accent1"/>
          </a:solidFill>
          <a:ln w="28575" cap="flat" cmpd="sng" algn="ctr">
            <a:solidFill>
              <a:srgbClr val="FFC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Connecteur droit 13"/>
          <p:cNvCxnSpPr/>
          <p:nvPr/>
        </p:nvCxnSpPr>
        <p:spPr bwMode="auto">
          <a:xfrm flipH="1" flipV="1">
            <a:off x="4450450" y="2410255"/>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Connecteur droit 15"/>
          <p:cNvCxnSpPr/>
          <p:nvPr/>
        </p:nvCxnSpPr>
        <p:spPr bwMode="auto">
          <a:xfrm flipV="1">
            <a:off x="4450450" y="3069840"/>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Connecteur droit 16"/>
          <p:cNvCxnSpPr/>
          <p:nvPr/>
        </p:nvCxnSpPr>
        <p:spPr bwMode="auto">
          <a:xfrm flipV="1">
            <a:off x="6949298" y="2410255"/>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Connecteur droit 17"/>
          <p:cNvCxnSpPr/>
          <p:nvPr/>
        </p:nvCxnSpPr>
        <p:spPr bwMode="auto">
          <a:xfrm flipH="1" flipV="1">
            <a:off x="7104113" y="3069840"/>
            <a:ext cx="462394" cy="145776"/>
          </a:xfrm>
          <a:prstGeom prst="line">
            <a:avLst/>
          </a:prstGeom>
          <a:solidFill>
            <a:schemeClr val="accent1"/>
          </a:solidFill>
          <a:ln w="28575" cap="flat" cmpd="sng" algn="ctr">
            <a:solidFill>
              <a:srgbClr val="92D05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5601" name="Titre 1"/>
          <p:cNvSpPr>
            <a:spLocks noGrp="1"/>
          </p:cNvSpPr>
          <p:nvPr>
            <p:ph type="title"/>
          </p:nvPr>
        </p:nvSpPr>
        <p:spPr/>
        <p:txBody>
          <a:bodyPr/>
          <a:lstStyle/>
          <a:p>
            <a:pPr algn="l"/>
            <a:r>
              <a:rPr lang="fr-FR" dirty="0" smtClean="0"/>
              <a:t>Évolution des instances pédagogiques</a:t>
            </a:r>
          </a:p>
        </p:txBody>
      </p:sp>
      <p:sp>
        <p:nvSpPr>
          <p:cNvPr id="2" name="Ellipse 1"/>
          <p:cNvSpPr/>
          <p:nvPr/>
        </p:nvSpPr>
        <p:spPr bwMode="auto">
          <a:xfrm>
            <a:off x="4666084" y="2361570"/>
            <a:ext cx="2592288" cy="995422"/>
          </a:xfrm>
          <a:prstGeom prst="ellipse">
            <a:avLst/>
          </a:prstGeom>
          <a:solidFill>
            <a:srgbClr val="A3A62A"/>
          </a:solidFill>
          <a:ln w="9525" cap="flat" cmpd="sng" algn="ctr">
            <a:noFill/>
            <a:prstDash val="solid"/>
            <a:round/>
            <a:headEnd type="none" w="med" len="med"/>
            <a:tailEnd type="none" w="med" len="med"/>
          </a:ln>
          <a:effectLst/>
          <a:extLst/>
        </p:spPr>
        <p:txBody>
          <a:bodyPr vert="horz" wrap="square" lIns="72000" tIns="45720" rIns="72000" bIns="45720" numCol="1" rtlCol="0" anchor="ctr" anchorCtr="0" compatLnSpc="1">
            <a:prstTxWarp prst="textNoShape">
              <a:avLst/>
            </a:prstTxWarp>
            <a:spAutoFit/>
          </a:bodyPr>
          <a:lstStyle/>
          <a:p>
            <a:pPr algn="ctr" fontAlgn="base">
              <a:spcBef>
                <a:spcPct val="0"/>
              </a:spcBef>
              <a:spcAft>
                <a:spcPct val="0"/>
              </a:spcAft>
            </a:pPr>
            <a:r>
              <a:rPr lang="fr-FR" sz="2000" b="1" dirty="0">
                <a:solidFill>
                  <a:schemeClr val="bg1"/>
                </a:solidFill>
                <a:latin typeface="Arial" pitchFamily="34" charset="0"/>
              </a:rPr>
              <a:t>Le conseil pédagogique</a:t>
            </a:r>
          </a:p>
        </p:txBody>
      </p:sp>
      <p:sp>
        <p:nvSpPr>
          <p:cNvPr id="5" name="Ellipse 4"/>
          <p:cNvSpPr/>
          <p:nvPr/>
        </p:nvSpPr>
        <p:spPr bwMode="auto">
          <a:xfrm>
            <a:off x="7032464" y="1512646"/>
            <a:ext cx="3240000" cy="1168539"/>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fr-FR" sz="1600" dirty="0">
                <a:latin typeface="Arial" pitchFamily="34" charset="0"/>
              </a:rPr>
              <a:t>Propose des modalités d’accompagnement pédagogique</a:t>
            </a:r>
          </a:p>
        </p:txBody>
      </p:sp>
      <p:sp>
        <p:nvSpPr>
          <p:cNvPr id="7" name="Ellipse 6"/>
          <p:cNvSpPr/>
          <p:nvPr/>
        </p:nvSpPr>
        <p:spPr bwMode="auto">
          <a:xfrm>
            <a:off x="2105854" y="2854587"/>
            <a:ext cx="2520000" cy="1168539"/>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fr-FR" sz="1600" dirty="0">
                <a:latin typeface="Arial" pitchFamily="34" charset="0"/>
              </a:rPr>
              <a:t>Coordination relative au suivi des élèves</a:t>
            </a:r>
          </a:p>
        </p:txBody>
      </p:sp>
      <p:sp>
        <p:nvSpPr>
          <p:cNvPr id="8" name="Ellipse 7"/>
          <p:cNvSpPr/>
          <p:nvPr/>
        </p:nvSpPr>
        <p:spPr bwMode="auto">
          <a:xfrm>
            <a:off x="1847529" y="1512645"/>
            <a:ext cx="2952000" cy="1168539"/>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fr-FR" sz="1600" dirty="0">
                <a:latin typeface="Arial" pitchFamily="34" charset="0"/>
              </a:rPr>
              <a:t>Prend en compte des travaux du conseil école-collège</a:t>
            </a:r>
          </a:p>
        </p:txBody>
      </p:sp>
      <p:sp>
        <p:nvSpPr>
          <p:cNvPr id="9" name="Ellipse 8"/>
          <p:cNvSpPr/>
          <p:nvPr/>
        </p:nvSpPr>
        <p:spPr bwMode="auto">
          <a:xfrm>
            <a:off x="7392464" y="2854587"/>
            <a:ext cx="2520000" cy="1168539"/>
          </a:xfrm>
          <a:prstGeom prst="ellipse">
            <a:avLst/>
          </a:prstGeom>
          <a:solidFill>
            <a:srgbClr val="92D05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fr-FR" sz="1600" dirty="0">
                <a:latin typeface="Arial" pitchFamily="34" charset="0"/>
              </a:rPr>
              <a:t>Modalités d’évaluation des acquis</a:t>
            </a:r>
          </a:p>
        </p:txBody>
      </p:sp>
      <p:sp>
        <p:nvSpPr>
          <p:cNvPr id="11" name="Ellipse 10"/>
          <p:cNvSpPr/>
          <p:nvPr/>
        </p:nvSpPr>
        <p:spPr bwMode="auto">
          <a:xfrm>
            <a:off x="4666084" y="4096170"/>
            <a:ext cx="2592288" cy="995422"/>
          </a:xfrm>
          <a:prstGeom prst="ellipse">
            <a:avLst/>
          </a:prstGeom>
          <a:solidFill>
            <a:srgbClr val="FDA403"/>
          </a:solidFill>
          <a:ln w="9525" cap="flat" cmpd="sng" algn="ctr">
            <a:noFill/>
            <a:prstDash val="solid"/>
            <a:round/>
            <a:headEnd type="none" w="med" len="med"/>
            <a:tailEnd type="none" w="med" len="med"/>
          </a:ln>
          <a:effectLst/>
          <a:extLst/>
        </p:spPr>
        <p:txBody>
          <a:bodyPr vert="horz" wrap="square" lIns="72000" tIns="45720" rIns="72000" bIns="45720" numCol="1" rtlCol="0" anchor="ctr" anchorCtr="0" compatLnSpc="1">
            <a:prstTxWarp prst="textNoShape">
              <a:avLst/>
            </a:prstTxWarp>
            <a:spAutoFit/>
          </a:bodyPr>
          <a:lstStyle/>
          <a:p>
            <a:pPr algn="ctr" fontAlgn="base">
              <a:spcBef>
                <a:spcPct val="0"/>
              </a:spcBef>
              <a:spcAft>
                <a:spcPct val="0"/>
              </a:spcAft>
            </a:pPr>
            <a:r>
              <a:rPr lang="fr-FR" sz="2000" b="1" dirty="0">
                <a:solidFill>
                  <a:schemeClr val="bg1"/>
                </a:solidFill>
                <a:latin typeface="Arial" pitchFamily="34" charset="0"/>
              </a:rPr>
              <a:t>Le conseil de classe</a:t>
            </a:r>
          </a:p>
        </p:txBody>
      </p:sp>
      <p:sp>
        <p:nvSpPr>
          <p:cNvPr id="12" name="Ellipse 11"/>
          <p:cNvSpPr/>
          <p:nvPr/>
        </p:nvSpPr>
        <p:spPr bwMode="auto">
          <a:xfrm>
            <a:off x="7032464" y="4708737"/>
            <a:ext cx="3240000" cy="1168539"/>
          </a:xfrm>
          <a:prstGeom prst="ellipse">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fr-FR" sz="1600" dirty="0">
                <a:latin typeface="Arial" pitchFamily="34" charset="0"/>
              </a:rPr>
              <a:t>Présence de professeurs des écoles volontaires en 6</a:t>
            </a:r>
            <a:r>
              <a:rPr lang="fr-FR" sz="1600" baseline="30000" dirty="0">
                <a:latin typeface="Arial" pitchFamily="34" charset="0"/>
              </a:rPr>
              <a:t>e</a:t>
            </a:r>
          </a:p>
        </p:txBody>
      </p:sp>
      <p:sp>
        <p:nvSpPr>
          <p:cNvPr id="13" name="Ellipse 12"/>
          <p:cNvSpPr/>
          <p:nvPr/>
        </p:nvSpPr>
        <p:spPr bwMode="auto">
          <a:xfrm>
            <a:off x="1871854" y="4753006"/>
            <a:ext cx="2988000" cy="1168539"/>
          </a:xfrm>
          <a:prstGeom prst="ellipse">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algn="ctr" fontAlgn="base">
              <a:spcBef>
                <a:spcPct val="0"/>
              </a:spcBef>
              <a:spcAft>
                <a:spcPct val="0"/>
              </a:spcAft>
            </a:pPr>
            <a:r>
              <a:rPr lang="fr-FR" sz="1600" dirty="0">
                <a:latin typeface="Arial" pitchFamily="34" charset="0"/>
              </a:rPr>
              <a:t>Précise les modalités d’accompagnement pédagogique</a:t>
            </a:r>
          </a:p>
        </p:txBody>
      </p:sp>
      <p:sp>
        <p:nvSpPr>
          <p:cNvPr id="22" name="Espace réservé du pied de page 21"/>
          <p:cNvSpPr>
            <a:spLocks noGrp="1"/>
          </p:cNvSpPr>
          <p:nvPr>
            <p:ph type="ftr" sz="quarter" idx="11"/>
          </p:nvPr>
        </p:nvSpPr>
        <p:spPr/>
        <p:txBody>
          <a:bodyPr/>
          <a:lstStyle/>
          <a:p>
            <a:r>
              <a:rPr lang="fr-FR" smtClean="0"/>
              <a:t>Formation disciplinaire EPS - Ac Dijon</a:t>
            </a:r>
            <a:endParaRPr lang="fr-FR"/>
          </a:p>
        </p:txBody>
      </p:sp>
    </p:spTree>
    <p:extLst>
      <p:ext uri="{BB962C8B-B14F-4D97-AF65-F5344CB8AC3E}">
        <p14:creationId xmlns:p14="http://schemas.microsoft.com/office/powerpoint/2010/main" xmlns="" val="19240725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2391508" y="260350"/>
            <a:ext cx="9512626" cy="1225550"/>
          </a:xfrm>
        </p:spPr>
        <p:txBody>
          <a:bodyPr/>
          <a:lstStyle/>
          <a:p>
            <a:pPr algn="l"/>
            <a:r>
              <a:rPr lang="fr-FR" sz="3600" dirty="0" smtClean="0"/>
              <a:t>Les trois formes de l’enseignement obligatoire</a:t>
            </a:r>
          </a:p>
        </p:txBody>
      </p:sp>
      <p:sp>
        <p:nvSpPr>
          <p:cNvPr id="6" name="Rectangle 5"/>
          <p:cNvSpPr/>
          <p:nvPr/>
        </p:nvSpPr>
        <p:spPr>
          <a:xfrm>
            <a:off x="3636434" y="1214438"/>
            <a:ext cx="4897967" cy="10795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2800" b="1" dirty="0">
                <a:solidFill>
                  <a:srgbClr val="1C1850"/>
                </a:solidFill>
                <a:effectLst>
                  <a:outerShdw blurRad="38100" dist="38100" dir="2700000" algn="tl">
                    <a:srgbClr val="000000">
                      <a:alpha val="43137"/>
                    </a:srgbClr>
                  </a:outerShdw>
                </a:effectLst>
                <a:cs typeface="Calibri"/>
              </a:rPr>
              <a:t>Enseignements communs</a:t>
            </a:r>
          </a:p>
          <a:p>
            <a:pPr algn="ctr">
              <a:defRPr/>
            </a:pPr>
            <a:r>
              <a:rPr lang="fr-FR" sz="2800" b="1" dirty="0" smtClean="0">
                <a:solidFill>
                  <a:srgbClr val="1C1850"/>
                </a:solidFill>
                <a:effectLst>
                  <a:outerShdw blurRad="38100" dist="38100" dir="2700000" algn="tl">
                    <a:srgbClr val="000000">
                      <a:alpha val="43137"/>
                    </a:srgbClr>
                  </a:outerShdw>
                </a:effectLst>
                <a:cs typeface="Calibri"/>
              </a:rPr>
              <a:t>26 </a:t>
            </a:r>
            <a:r>
              <a:rPr lang="fr-FR" sz="2800" b="1" dirty="0">
                <a:solidFill>
                  <a:srgbClr val="1C1850"/>
                </a:solidFill>
                <a:effectLst>
                  <a:outerShdw blurRad="38100" dist="38100" dir="2700000" algn="tl">
                    <a:srgbClr val="000000">
                      <a:alpha val="43137"/>
                    </a:srgbClr>
                  </a:outerShdw>
                </a:effectLst>
                <a:cs typeface="Calibri"/>
              </a:rPr>
              <a:t>h en 6</a:t>
            </a:r>
            <a:r>
              <a:rPr lang="fr-FR" sz="2800" b="1" baseline="30000" dirty="0">
                <a:solidFill>
                  <a:srgbClr val="1C1850"/>
                </a:solidFill>
                <a:effectLst>
                  <a:outerShdw blurRad="38100" dist="38100" dir="2700000" algn="tl">
                    <a:srgbClr val="000000">
                      <a:alpha val="43137"/>
                    </a:srgbClr>
                  </a:outerShdw>
                </a:effectLst>
                <a:cs typeface="Calibri"/>
              </a:rPr>
              <a:t>e</a:t>
            </a:r>
            <a:r>
              <a:rPr lang="fr-FR" sz="2800" b="1" dirty="0">
                <a:solidFill>
                  <a:srgbClr val="1C1850"/>
                </a:solidFill>
                <a:effectLst>
                  <a:outerShdw blurRad="38100" dist="38100" dir="2700000" algn="tl">
                    <a:srgbClr val="000000">
                      <a:alpha val="43137"/>
                    </a:srgbClr>
                  </a:outerShdw>
                </a:effectLst>
                <a:cs typeface="Calibri"/>
              </a:rPr>
              <a:t> </a:t>
            </a:r>
            <a:r>
              <a:rPr lang="fr-FR" sz="2800" b="1" dirty="0" smtClean="0">
                <a:solidFill>
                  <a:srgbClr val="1C1850"/>
                </a:solidFill>
                <a:effectLst>
                  <a:outerShdw blurRad="38100" dist="38100" dir="2700000" algn="tl">
                    <a:srgbClr val="000000">
                      <a:alpha val="43137"/>
                    </a:srgbClr>
                  </a:outerShdw>
                </a:effectLst>
                <a:cs typeface="Calibri"/>
              </a:rPr>
              <a:t>/5</a:t>
            </a:r>
            <a:r>
              <a:rPr lang="fr-FR" sz="2800" b="1" baseline="30000" dirty="0" smtClean="0">
                <a:solidFill>
                  <a:srgbClr val="1C1850"/>
                </a:solidFill>
                <a:effectLst>
                  <a:outerShdw blurRad="38100" dist="38100" dir="2700000" algn="tl">
                    <a:srgbClr val="000000">
                      <a:alpha val="43137"/>
                    </a:srgbClr>
                  </a:outerShdw>
                </a:effectLst>
                <a:cs typeface="Calibri"/>
              </a:rPr>
              <a:t>e</a:t>
            </a:r>
            <a:r>
              <a:rPr lang="fr-FR" sz="2800" b="1" dirty="0" smtClean="0">
                <a:solidFill>
                  <a:srgbClr val="1C1850"/>
                </a:solidFill>
                <a:effectLst>
                  <a:outerShdw blurRad="38100" dist="38100" dir="2700000" algn="tl">
                    <a:srgbClr val="000000">
                      <a:alpha val="43137"/>
                    </a:srgbClr>
                  </a:outerShdw>
                </a:effectLst>
                <a:cs typeface="Calibri"/>
              </a:rPr>
              <a:t> </a:t>
            </a:r>
            <a:r>
              <a:rPr lang="fr-FR" sz="2800" b="1" dirty="0">
                <a:solidFill>
                  <a:srgbClr val="1C1850"/>
                </a:solidFill>
                <a:effectLst>
                  <a:outerShdw blurRad="38100" dist="38100" dir="2700000" algn="tl">
                    <a:srgbClr val="000000">
                      <a:alpha val="43137"/>
                    </a:srgbClr>
                  </a:outerShdw>
                </a:effectLst>
                <a:cs typeface="Calibri"/>
              </a:rPr>
              <a:t>/ 4</a:t>
            </a:r>
            <a:r>
              <a:rPr lang="fr-FR" sz="2800" b="1" baseline="30000" dirty="0">
                <a:solidFill>
                  <a:srgbClr val="1C1850"/>
                </a:solidFill>
                <a:effectLst>
                  <a:outerShdw blurRad="38100" dist="38100" dir="2700000" algn="tl">
                    <a:srgbClr val="000000">
                      <a:alpha val="43137"/>
                    </a:srgbClr>
                  </a:outerShdw>
                </a:effectLst>
                <a:cs typeface="Calibri"/>
              </a:rPr>
              <a:t>e</a:t>
            </a:r>
            <a:r>
              <a:rPr lang="fr-FR" sz="2800" b="1" dirty="0">
                <a:solidFill>
                  <a:srgbClr val="1C1850"/>
                </a:solidFill>
                <a:effectLst>
                  <a:outerShdw blurRad="38100" dist="38100" dir="2700000" algn="tl">
                    <a:srgbClr val="000000">
                      <a:alpha val="43137"/>
                    </a:srgbClr>
                  </a:outerShdw>
                </a:effectLst>
                <a:cs typeface="Calibri"/>
              </a:rPr>
              <a:t> / 3</a:t>
            </a:r>
            <a:r>
              <a:rPr lang="fr-FR" sz="2800" b="1" baseline="30000" dirty="0">
                <a:solidFill>
                  <a:srgbClr val="1C1850"/>
                </a:solidFill>
                <a:effectLst>
                  <a:outerShdw blurRad="38100" dist="38100" dir="2700000" algn="tl">
                    <a:srgbClr val="000000">
                      <a:alpha val="43137"/>
                    </a:srgbClr>
                  </a:outerShdw>
                </a:effectLst>
                <a:cs typeface="Calibri"/>
              </a:rPr>
              <a:t>e</a:t>
            </a:r>
            <a:r>
              <a:rPr lang="fr-FR" sz="2800" b="1" dirty="0">
                <a:solidFill>
                  <a:srgbClr val="1C1850"/>
                </a:solidFill>
                <a:effectLst>
                  <a:outerShdw blurRad="38100" dist="38100" dir="2700000" algn="tl">
                    <a:srgbClr val="000000">
                      <a:alpha val="43137"/>
                    </a:srgbClr>
                  </a:outerShdw>
                </a:effectLst>
                <a:cs typeface="Calibri"/>
              </a:rPr>
              <a:t> </a:t>
            </a:r>
          </a:p>
        </p:txBody>
      </p:sp>
      <p:sp>
        <p:nvSpPr>
          <p:cNvPr id="8" name="Rectangle 7"/>
          <p:cNvSpPr/>
          <p:nvPr/>
        </p:nvSpPr>
        <p:spPr>
          <a:xfrm>
            <a:off x="6491818" y="4346046"/>
            <a:ext cx="4895849" cy="1258887"/>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sz="2400" b="1" dirty="0">
                <a:solidFill>
                  <a:srgbClr val="1C1850"/>
                </a:solidFill>
                <a:effectLst>
                  <a:outerShdw blurRad="38100" dist="38100" dir="2700000" algn="tl">
                    <a:srgbClr val="000000">
                      <a:alpha val="43137"/>
                    </a:srgbClr>
                  </a:outerShdw>
                </a:effectLst>
                <a:cs typeface="Calibri"/>
              </a:rPr>
              <a:t>Enseignements pratiques interdisciplinaires (EPI)</a:t>
            </a:r>
          </a:p>
          <a:p>
            <a:pPr algn="ctr">
              <a:defRPr/>
            </a:pPr>
            <a:r>
              <a:rPr lang="fr-FR" sz="2400" b="1" dirty="0">
                <a:solidFill>
                  <a:srgbClr val="1C1850"/>
                </a:solidFill>
                <a:effectLst>
                  <a:outerShdw blurRad="38100" dist="38100" dir="2700000" algn="tl">
                    <a:srgbClr val="000000">
                      <a:alpha val="43137"/>
                    </a:srgbClr>
                  </a:outerShdw>
                </a:effectLst>
                <a:cs typeface="Calibri"/>
              </a:rPr>
              <a:t>3 ou 2 h en 5</a:t>
            </a:r>
            <a:r>
              <a:rPr lang="fr-FR" sz="2400" b="1" baseline="30000" dirty="0">
                <a:solidFill>
                  <a:srgbClr val="1C1850"/>
                </a:solidFill>
                <a:effectLst>
                  <a:outerShdw blurRad="38100" dist="38100" dir="2700000" algn="tl">
                    <a:srgbClr val="000000">
                      <a:alpha val="43137"/>
                    </a:srgbClr>
                  </a:outerShdw>
                </a:effectLst>
                <a:cs typeface="Calibri"/>
              </a:rPr>
              <a:t>e</a:t>
            </a:r>
            <a:r>
              <a:rPr lang="fr-FR" sz="2400" b="1" dirty="0">
                <a:solidFill>
                  <a:srgbClr val="1C1850"/>
                </a:solidFill>
                <a:effectLst>
                  <a:outerShdw blurRad="38100" dist="38100" dir="2700000" algn="tl">
                    <a:srgbClr val="000000">
                      <a:alpha val="43137"/>
                    </a:srgbClr>
                  </a:outerShdw>
                </a:effectLst>
                <a:cs typeface="Calibri"/>
              </a:rPr>
              <a:t> / 4</a:t>
            </a:r>
            <a:r>
              <a:rPr lang="fr-FR" sz="2400" b="1" baseline="30000" dirty="0">
                <a:solidFill>
                  <a:srgbClr val="1C1850"/>
                </a:solidFill>
                <a:effectLst>
                  <a:outerShdw blurRad="38100" dist="38100" dir="2700000" algn="tl">
                    <a:srgbClr val="000000">
                      <a:alpha val="43137"/>
                    </a:srgbClr>
                  </a:outerShdw>
                </a:effectLst>
                <a:cs typeface="Calibri"/>
              </a:rPr>
              <a:t>e</a:t>
            </a:r>
            <a:r>
              <a:rPr lang="fr-FR" sz="2400" b="1" dirty="0">
                <a:solidFill>
                  <a:srgbClr val="1C1850"/>
                </a:solidFill>
                <a:effectLst>
                  <a:outerShdw blurRad="38100" dist="38100" dir="2700000" algn="tl">
                    <a:srgbClr val="000000">
                      <a:alpha val="43137"/>
                    </a:srgbClr>
                  </a:outerShdw>
                </a:effectLst>
                <a:cs typeface="Calibri"/>
              </a:rPr>
              <a:t> / 3</a:t>
            </a:r>
            <a:r>
              <a:rPr lang="fr-FR" sz="2400" b="1" baseline="30000" dirty="0">
                <a:solidFill>
                  <a:srgbClr val="1C1850"/>
                </a:solidFill>
                <a:effectLst>
                  <a:outerShdw blurRad="38100" dist="38100" dir="2700000" algn="tl">
                    <a:srgbClr val="000000">
                      <a:alpha val="43137"/>
                    </a:srgbClr>
                  </a:outerShdw>
                </a:effectLst>
                <a:cs typeface="Calibri"/>
              </a:rPr>
              <a:t>e</a:t>
            </a:r>
            <a:r>
              <a:rPr lang="fr-FR" sz="2400" b="1" dirty="0">
                <a:solidFill>
                  <a:srgbClr val="1C1850"/>
                </a:solidFill>
                <a:effectLst>
                  <a:outerShdw blurRad="38100" dist="38100" dir="2700000" algn="tl">
                    <a:srgbClr val="000000">
                      <a:alpha val="43137"/>
                    </a:srgbClr>
                  </a:outerShdw>
                </a:effectLst>
                <a:cs typeface="Calibri"/>
              </a:rPr>
              <a:t> </a:t>
            </a:r>
          </a:p>
        </p:txBody>
      </p:sp>
      <p:sp>
        <p:nvSpPr>
          <p:cNvPr id="9" name="Rectangle 8"/>
          <p:cNvSpPr/>
          <p:nvPr/>
        </p:nvSpPr>
        <p:spPr>
          <a:xfrm>
            <a:off x="732367" y="4346046"/>
            <a:ext cx="4895851" cy="127582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FR" altLang="fr-FR" sz="2400" b="1" dirty="0">
                <a:solidFill>
                  <a:srgbClr val="1C1850"/>
                </a:solidFill>
                <a:effectLst>
                  <a:outerShdw blurRad="38100" dist="38100" dir="2700000" algn="tl">
                    <a:srgbClr val="000000">
                      <a:alpha val="43137"/>
                    </a:srgbClr>
                  </a:outerShdw>
                </a:effectLst>
              </a:rPr>
              <a:t>Accompagnement personnalisé</a:t>
            </a:r>
          </a:p>
          <a:p>
            <a:pPr algn="ctr">
              <a:defRPr/>
            </a:pPr>
            <a:r>
              <a:rPr lang="fr-FR" altLang="fr-FR" sz="2400" b="1" dirty="0">
                <a:solidFill>
                  <a:srgbClr val="1C1850"/>
                </a:solidFill>
                <a:effectLst>
                  <a:outerShdw blurRad="38100" dist="38100" dir="2700000" algn="tl">
                    <a:srgbClr val="000000">
                      <a:alpha val="43137"/>
                    </a:srgbClr>
                  </a:outerShdw>
                </a:effectLst>
              </a:rPr>
              <a:t>3 h en 6</a:t>
            </a:r>
            <a:r>
              <a:rPr lang="fr-FR" altLang="fr-FR" sz="2400" b="1" baseline="30000" dirty="0">
                <a:solidFill>
                  <a:srgbClr val="1C1850"/>
                </a:solidFill>
                <a:effectLst>
                  <a:outerShdw blurRad="38100" dist="38100" dir="2700000" algn="tl">
                    <a:srgbClr val="000000">
                      <a:alpha val="43137"/>
                    </a:srgbClr>
                  </a:outerShdw>
                </a:effectLst>
              </a:rPr>
              <a:t>e</a:t>
            </a:r>
            <a:endParaRPr lang="fr-FR" altLang="fr-FR" sz="2400" b="1" dirty="0">
              <a:solidFill>
                <a:srgbClr val="1C1850"/>
              </a:solidFill>
              <a:effectLst>
                <a:outerShdw blurRad="38100" dist="38100" dir="2700000" algn="tl">
                  <a:srgbClr val="000000">
                    <a:alpha val="43137"/>
                  </a:srgbClr>
                </a:outerShdw>
              </a:effectLst>
            </a:endParaRPr>
          </a:p>
          <a:p>
            <a:pPr algn="ctr">
              <a:defRPr/>
            </a:pPr>
            <a:r>
              <a:rPr lang="fr-FR" altLang="fr-FR" sz="2400" b="1" dirty="0">
                <a:solidFill>
                  <a:srgbClr val="1C1850"/>
                </a:solidFill>
                <a:effectLst>
                  <a:outerShdw blurRad="38100" dist="38100" dir="2700000" algn="tl">
                    <a:srgbClr val="000000">
                      <a:alpha val="43137"/>
                    </a:srgbClr>
                  </a:outerShdw>
                </a:effectLst>
              </a:rPr>
              <a:t>1 ou 2 h en 5</a:t>
            </a:r>
            <a:r>
              <a:rPr lang="fr-FR" altLang="fr-FR" sz="2400" b="1" baseline="30000" dirty="0">
                <a:solidFill>
                  <a:srgbClr val="1C1850"/>
                </a:solidFill>
                <a:effectLst>
                  <a:outerShdw blurRad="38100" dist="38100" dir="2700000" algn="tl">
                    <a:srgbClr val="000000">
                      <a:alpha val="43137"/>
                    </a:srgbClr>
                  </a:outerShdw>
                </a:effectLst>
              </a:rPr>
              <a:t>e</a:t>
            </a:r>
            <a:r>
              <a:rPr lang="fr-FR" altLang="fr-FR" sz="2400" b="1" dirty="0">
                <a:solidFill>
                  <a:srgbClr val="1C1850"/>
                </a:solidFill>
                <a:effectLst>
                  <a:outerShdw blurRad="38100" dist="38100" dir="2700000" algn="tl">
                    <a:srgbClr val="000000">
                      <a:alpha val="43137"/>
                    </a:srgbClr>
                  </a:outerShdw>
                </a:effectLst>
              </a:rPr>
              <a:t> / 4</a:t>
            </a:r>
            <a:r>
              <a:rPr lang="fr-FR" altLang="fr-FR" sz="2400" b="1" baseline="30000" dirty="0">
                <a:solidFill>
                  <a:srgbClr val="1C1850"/>
                </a:solidFill>
                <a:effectLst>
                  <a:outerShdw blurRad="38100" dist="38100" dir="2700000" algn="tl">
                    <a:srgbClr val="000000">
                      <a:alpha val="43137"/>
                    </a:srgbClr>
                  </a:outerShdw>
                </a:effectLst>
              </a:rPr>
              <a:t>e</a:t>
            </a:r>
            <a:r>
              <a:rPr lang="fr-FR" altLang="fr-FR" sz="2400" b="1" dirty="0">
                <a:solidFill>
                  <a:srgbClr val="1C1850"/>
                </a:solidFill>
                <a:effectLst>
                  <a:outerShdw blurRad="38100" dist="38100" dir="2700000" algn="tl">
                    <a:srgbClr val="000000">
                      <a:alpha val="43137"/>
                    </a:srgbClr>
                  </a:outerShdw>
                </a:effectLst>
              </a:rPr>
              <a:t> / 3</a:t>
            </a:r>
            <a:r>
              <a:rPr lang="fr-FR" altLang="fr-FR" sz="2400" b="1" baseline="30000" dirty="0">
                <a:solidFill>
                  <a:srgbClr val="1C1850"/>
                </a:solidFill>
                <a:effectLst>
                  <a:outerShdw blurRad="38100" dist="38100" dir="2700000" algn="tl">
                    <a:srgbClr val="000000">
                      <a:alpha val="43137"/>
                    </a:srgbClr>
                  </a:outerShdw>
                </a:effectLst>
              </a:rPr>
              <a:t>e</a:t>
            </a:r>
            <a:r>
              <a:rPr lang="fr-FR" altLang="fr-FR" sz="2400" b="1" dirty="0">
                <a:solidFill>
                  <a:srgbClr val="1C1850"/>
                </a:solidFill>
                <a:effectLst>
                  <a:outerShdw blurRad="38100" dist="38100" dir="2700000" algn="tl">
                    <a:srgbClr val="000000">
                      <a:alpha val="43137"/>
                    </a:srgbClr>
                  </a:outerShdw>
                </a:effectLst>
              </a:rPr>
              <a:t> </a:t>
            </a:r>
          </a:p>
        </p:txBody>
      </p:sp>
      <p:sp>
        <p:nvSpPr>
          <p:cNvPr id="13320" name="ZoneTexte 1"/>
          <p:cNvSpPr txBox="1">
            <a:spLocks noChangeArrowheads="1"/>
          </p:cNvSpPr>
          <p:nvPr/>
        </p:nvSpPr>
        <p:spPr bwMode="auto">
          <a:xfrm>
            <a:off x="1475317" y="3234267"/>
            <a:ext cx="9745133" cy="1384995"/>
          </a:xfrm>
          <a:prstGeom prst="rect">
            <a:avLst/>
          </a:prstGeom>
          <a:noFill/>
          <a:ln w="9525">
            <a:noFill/>
            <a:miter lim="800000"/>
            <a:headEnd/>
            <a:tailEnd/>
          </a:ln>
        </p:spPr>
        <p:txBody>
          <a:bodyPr wrap="square">
            <a:spAutoFit/>
          </a:bodyPr>
          <a:lstStyle/>
          <a:p>
            <a:pPr algn="ctr"/>
            <a:r>
              <a:rPr lang="fr-FR" altLang="fr-FR" sz="2400" b="1" i="1" dirty="0">
                <a:ea typeface="ＭＳ Ｐゴシック" pitchFamily="34" charset="-128"/>
              </a:rPr>
              <a:t>Enseignements </a:t>
            </a:r>
            <a:r>
              <a:rPr lang="fr-FR" altLang="fr-FR" sz="2400" b="1" i="1" dirty="0" smtClean="0">
                <a:ea typeface="ＭＳ Ｐゴシック" pitchFamily="34" charset="-128"/>
              </a:rPr>
              <a:t>complémentaires</a:t>
            </a:r>
          </a:p>
          <a:p>
            <a:pPr algn="ctr"/>
            <a:r>
              <a:rPr lang="fr-FR" altLang="fr-FR" sz="2400" b="1" i="1" dirty="0" smtClean="0">
                <a:ea typeface="ＭＳ Ｐゴシック" pitchFamily="34" charset="-128"/>
              </a:rPr>
              <a:t>3 h hebdomadaires en 6</a:t>
            </a:r>
            <a:r>
              <a:rPr lang="fr-FR" altLang="fr-FR" sz="2400" b="1" i="1" baseline="30000" dirty="0" smtClean="0">
                <a:ea typeface="ＭＳ Ｐゴシック" pitchFamily="34" charset="-128"/>
              </a:rPr>
              <a:t>e</a:t>
            </a:r>
            <a:r>
              <a:rPr lang="fr-FR" altLang="fr-FR" sz="2400" b="1" i="1" dirty="0" smtClean="0">
                <a:ea typeface="ＭＳ Ｐゴシック" pitchFamily="34" charset="-128"/>
              </a:rPr>
              <a:t> et 4 h hebdomadaires en 5</a:t>
            </a:r>
            <a:r>
              <a:rPr lang="fr-FR" altLang="fr-FR" sz="2400" b="1" i="1" baseline="30000" dirty="0" smtClean="0">
                <a:ea typeface="ＭＳ Ｐゴシック" pitchFamily="34" charset="-128"/>
              </a:rPr>
              <a:t>e</a:t>
            </a:r>
            <a:r>
              <a:rPr lang="fr-FR" altLang="fr-FR" sz="2400" b="1" i="1" dirty="0" smtClean="0">
                <a:ea typeface="ＭＳ Ｐゴシック" pitchFamily="34" charset="-128"/>
              </a:rPr>
              <a:t>, 4</a:t>
            </a:r>
            <a:r>
              <a:rPr lang="fr-FR" altLang="fr-FR" sz="2400" b="1" i="1" baseline="30000" dirty="0" smtClean="0">
                <a:ea typeface="ＭＳ Ｐゴシック" pitchFamily="34" charset="-128"/>
              </a:rPr>
              <a:t>e</a:t>
            </a:r>
            <a:r>
              <a:rPr lang="fr-FR" altLang="fr-FR" sz="2400" b="1" i="1" dirty="0" smtClean="0">
                <a:ea typeface="ＭＳ Ｐゴシック" pitchFamily="34" charset="-128"/>
              </a:rPr>
              <a:t> et 3</a:t>
            </a:r>
            <a:r>
              <a:rPr lang="fr-FR" altLang="fr-FR" sz="2400" b="1" i="1" baseline="30000" dirty="0" smtClean="0">
                <a:ea typeface="ＭＳ Ｐゴシック" pitchFamily="34" charset="-128"/>
              </a:rPr>
              <a:t>e</a:t>
            </a:r>
          </a:p>
          <a:p>
            <a:pPr algn="ctr"/>
            <a:r>
              <a:rPr lang="fr-FR" altLang="fr-FR" sz="3600" b="1" i="1" baseline="30000" dirty="0" smtClean="0">
                <a:ea typeface="ＭＳ Ｐゴシック" pitchFamily="34" charset="-128"/>
              </a:rPr>
              <a:t>Répartis en </a:t>
            </a:r>
            <a:r>
              <a:rPr lang="fr-FR" altLang="fr-FR" sz="3600" b="1" i="1" dirty="0" smtClean="0">
                <a:ea typeface="ＭＳ Ｐゴシック" pitchFamily="34" charset="-128"/>
              </a:rPr>
              <a:t> </a:t>
            </a:r>
            <a:endParaRPr lang="fr-FR" altLang="fr-FR" sz="3600" b="1" i="1" dirty="0">
              <a:ea typeface="ＭＳ Ｐゴシック" pitchFamily="34" charset="-128"/>
            </a:endParaRPr>
          </a:p>
        </p:txBody>
      </p:sp>
      <p:sp>
        <p:nvSpPr>
          <p:cNvPr id="12" name="Rectangle 11"/>
          <p:cNvSpPr/>
          <p:nvPr/>
        </p:nvSpPr>
        <p:spPr>
          <a:xfrm>
            <a:off x="594785" y="4019023"/>
            <a:ext cx="11040533" cy="2085975"/>
          </a:xfrm>
          <a:prstGeom prst="rect">
            <a:avLst/>
          </a:prstGeom>
          <a:noFill/>
          <a:ln>
            <a:solidFill>
              <a:srgbClr val="ADBB1F"/>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10" name="Ellipse 9"/>
          <p:cNvSpPr/>
          <p:nvPr/>
        </p:nvSpPr>
        <p:spPr>
          <a:xfrm>
            <a:off x="5672667" y="2353732"/>
            <a:ext cx="108373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ysClr val="windowText" lastClr="000000"/>
                </a:solidFill>
                <a:effectLst>
                  <a:outerShdw blurRad="38100" dist="38100" dir="2700000" algn="tl">
                    <a:srgbClr val="000000">
                      <a:alpha val="43137"/>
                    </a:srgbClr>
                  </a:outerShdw>
                </a:effectLst>
              </a:rPr>
              <a:t>DONT</a:t>
            </a:r>
            <a:endParaRPr lang="fr-FR" b="1" dirty="0">
              <a:solidFill>
                <a:sysClr val="windowText" lastClr="000000"/>
              </a:solidFill>
              <a:effectLst>
                <a:outerShdw blurRad="38100" dist="38100" dir="2700000" algn="tl">
                  <a:srgbClr val="000000">
                    <a:alpha val="43137"/>
                  </a:srgbClr>
                </a:outerShdw>
              </a:effectLst>
            </a:endParaRPr>
          </a:p>
        </p:txBody>
      </p:sp>
      <p:cxnSp>
        <p:nvCxnSpPr>
          <p:cNvPr id="13" name="Connecteur droit avec flèche 12"/>
          <p:cNvCxnSpPr/>
          <p:nvPr/>
        </p:nvCxnSpPr>
        <p:spPr>
          <a:xfrm flipH="1">
            <a:off x="4521201" y="4233333"/>
            <a:ext cx="1015999" cy="1693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a:off x="7145867" y="4233332"/>
            <a:ext cx="1083733" cy="2032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0"/>
</p:tagLst>
</file>

<file path=ppt/tags/tag11.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NUM" val="12"/>
</p:tagLst>
</file>

<file path=ppt/tags/tag13.xml><?xml version="1.0" encoding="utf-8"?>
<p:tagLst xmlns:a="http://schemas.openxmlformats.org/drawingml/2006/main" xmlns:r="http://schemas.openxmlformats.org/officeDocument/2006/relationships" xmlns:p="http://schemas.openxmlformats.org/presentationml/2006/main">
  <p:tag name="NUM" val="13"/>
</p:tagLst>
</file>

<file path=ppt/tags/tag14.xml><?xml version="1.0" encoding="utf-8"?>
<p:tagLst xmlns:a="http://schemas.openxmlformats.org/drawingml/2006/main" xmlns:r="http://schemas.openxmlformats.org/officeDocument/2006/relationships" xmlns:p="http://schemas.openxmlformats.org/presentationml/2006/main">
  <p:tag name="NUM" val="14"/>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Page_de_garde_Dijon">
  <a:themeElements>
    <a:clrScheme name="rectorat color scheme">
      <a:dk1>
        <a:sysClr val="windowText" lastClr="000000"/>
      </a:dk1>
      <a:lt1>
        <a:sysClr val="window" lastClr="FFFFFF"/>
      </a:lt1>
      <a:dk2>
        <a:srgbClr val="754595"/>
      </a:dk2>
      <a:lt2>
        <a:srgbClr val="A0A0A0"/>
      </a:lt2>
      <a:accent1>
        <a:srgbClr val="FE19FF"/>
      </a:accent1>
      <a:accent2>
        <a:srgbClr val="92D050"/>
      </a:accent2>
      <a:accent3>
        <a:srgbClr val="FF0000"/>
      </a:accent3>
      <a:accent4>
        <a:srgbClr val="00B0F0"/>
      </a:accent4>
      <a:accent5>
        <a:srgbClr val="FFC000"/>
      </a:accent5>
      <a:accent6>
        <a:srgbClr val="00FF99"/>
      </a:accent6>
      <a:hlink>
        <a:srgbClr val="0000FF"/>
      </a:hlink>
      <a:folHlink>
        <a:srgbClr val="9E009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Page_de_garde_Dijon</Template>
  <TotalTime>3085</TotalTime>
  <Words>1966</Words>
  <Application>Microsoft Office PowerPoint</Application>
  <PresentationFormat>Personnalisé</PresentationFormat>
  <Paragraphs>327</Paragraphs>
  <Slides>18</Slides>
  <Notes>15</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Page_de_garde_Dijon</vt:lpstr>
      <vt:lpstr>La réforme du collège</vt:lpstr>
      <vt:lpstr>Le nouveau socle commun</vt:lpstr>
      <vt:lpstr>Les évolutions au collège  </vt:lpstr>
      <vt:lpstr>L’enseignement moral et civique  Un programme de cycle</vt:lpstr>
      <vt:lpstr>Le parcours Avenir</vt:lpstr>
      <vt:lpstr>Le parcours d’éducation artistique et culturelle</vt:lpstr>
      <vt:lpstr>L’accompagnement pédagogique</vt:lpstr>
      <vt:lpstr>Évolution des instances pédagogiques</vt:lpstr>
      <vt:lpstr>Les trois formes de l’enseignement obligatoire</vt:lpstr>
      <vt:lpstr>1. LES ENSEIGNEMENTS COMMUNS</vt:lpstr>
      <vt:lpstr>Les enseignements complémentaires : L’AP  1. accompagnement personnalisé</vt:lpstr>
      <vt:lpstr>Les enseignements complémentaires : EPI 2. Enseignements pratiques interdisciplinaires EPI  1/2</vt:lpstr>
      <vt:lpstr>Les Thèmes des EPI</vt:lpstr>
      <vt:lpstr>Les EPI ne sont pas de nouveaux IDD</vt:lpstr>
      <vt:lpstr>Les enseignements de complément</vt:lpstr>
      <vt:lpstr>La dotation horaire supplémentaire</vt:lpstr>
      <vt:lpstr>le DNB session 2017 - arrêté du 31/12/2015</vt:lpstr>
      <vt:lpstr>PRÉPARATION DE LA RÉFORME AU SEIN D’UN COLLÈGE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nouveaux programmes</dc:title>
  <cp:lastModifiedBy>Battois-Locatelli</cp:lastModifiedBy>
  <cp:revision>149</cp:revision>
  <dcterms:created xsi:type="dcterms:W3CDTF">2015-09-19T09:03:56Z</dcterms:created>
  <dcterms:modified xsi:type="dcterms:W3CDTF">2016-01-06T21:29:22Z</dcterms:modified>
</cp:coreProperties>
</file>