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8" r:id="rId3"/>
    <p:sldId id="257" r:id="rId4"/>
    <p:sldId id="289" r:id="rId5"/>
    <p:sldId id="258" r:id="rId6"/>
    <p:sldId id="260" r:id="rId7"/>
    <p:sldId id="259" r:id="rId8"/>
    <p:sldId id="266" r:id="rId9"/>
    <p:sldId id="267" r:id="rId10"/>
    <p:sldId id="268" r:id="rId11"/>
    <p:sldId id="269" r:id="rId12"/>
    <p:sldId id="271" r:id="rId13"/>
    <p:sldId id="274" r:id="rId14"/>
    <p:sldId id="275" r:id="rId15"/>
    <p:sldId id="317" r:id="rId16"/>
    <p:sldId id="292" r:id="rId17"/>
    <p:sldId id="313" r:id="rId18"/>
    <p:sldId id="309" r:id="rId19"/>
    <p:sldId id="312" r:id="rId20"/>
    <p:sldId id="310" r:id="rId21"/>
    <p:sldId id="272" r:id="rId22"/>
    <p:sldId id="318" r:id="rId23"/>
    <p:sldId id="282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mille" initials="" lastIdx="1" clrIdx="0"/>
  <p:cmAuthor id="1" name="VALERIE MILLET" initials="V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AC483-11F8-4987-BA21-194DAE1EA65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B964-55FC-4971-B374-EA83F1AFF3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3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EB755-41CF-4115-B2C7-78495FC7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0314F8-4DE4-47DC-9F9C-4AB0B96EB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140F4-6112-441A-98F0-9C1509A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DA93-9140-423F-9746-02172D40CB23}" type="datetime1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23F4A-266D-4919-92E6-78CBAE4C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E359-D985-41A2-837B-851792F1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4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12E1-3A38-4513-9E56-2B464991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A31748-DF4C-477C-852C-D69A51AD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6240-56C6-489F-9F37-58FE63C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5D1-C1B0-4158-AF78-653E29C27983}" type="datetime1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C8F5F-56BC-4A39-92DB-BE78BE7B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5B94-A4E4-4823-B5D5-F78D248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49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A3117F-32C4-47D5-8CAB-F52CB1EC7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D8A264-023E-4D4B-A2D6-DE19F897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71990-B12D-44A5-A645-018FF110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CF08-CD2D-4313-9396-E605A13D77FB}" type="datetime1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F105-D159-41AF-A54C-DD4D85E5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0D2DE-F626-4CD2-8AA1-711213A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64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90FF-0079-407E-B626-BEE81D8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BBBD3-3E2D-4A68-A43B-1030B25E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334A9-4AE9-4855-AFEB-6357CF9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44A-B329-4690-8A7F-7C944C43E45E}" type="datetime1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EE59-9F79-4A08-BEBB-DA98A92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2A41A-8336-472E-98F3-AFDE7F22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5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6084F-C78A-415B-ABF8-8C9B083C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33CD7-BB3B-423A-B76E-913F5ADE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13DC6-46B7-48C3-B7FB-E947A73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852-D1D0-4D4D-974C-3BDFB37767CA}" type="datetime1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D91E-89AA-47F6-A29B-EC70443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23D4B-6CD5-49A4-876D-90455F4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03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37E93-D875-43EB-A69E-17195121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913A-7318-4836-BFD3-4E4F1E44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FE0D7-B971-4A4F-A934-AD51B29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21CBF-CA7E-463C-9BA4-F7403A5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2A93-3590-4799-B2E5-44B354E9AEA6}" type="datetime1">
              <a:rPr lang="fr-FR" smtClean="0"/>
              <a:t>30/01/2023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F92ED-14C9-4AE6-A942-7FEC629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FC777-1144-427B-BA66-B8E58C8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29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2F1C-A5F1-45FE-A63E-676B8D2C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31C02-C10B-4707-A079-83AA14FA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0545-4FA0-4729-8F51-26A41EDC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0EEEC-5CE5-4B65-9BEE-952106ECD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F26D87-776A-4ECA-93A2-D5EE610B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9BEA53-5BA8-4BD4-9804-AAC28AD9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F82-D94F-4BDB-82C6-66BABE5D8D2D}" type="datetime1">
              <a:rPr lang="fr-FR" smtClean="0"/>
              <a:t>30/01/2023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C5E86B-BFAD-4021-AB38-A31B925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87467F-9D71-4095-8E4D-8516592C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76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631F5-61EE-45AE-A243-3A61843E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F99AF3-6BB2-4A4A-A584-AC6A497A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54C8-2309-417C-9A29-BED59D05BBD3}" type="datetime1">
              <a:rPr lang="fr-FR" smtClean="0"/>
              <a:t>30/01/2023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130CBB-8993-4225-A71C-E2AC47B6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41F96-A7DB-410D-B50B-D30B927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4DD982-12CA-4435-915F-831FC4A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57AA-8375-4F83-85C2-8BA8BED5ED1B}" type="datetime1">
              <a:rPr lang="fr-FR" smtClean="0"/>
              <a:t>30/01/2023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9E2949-70CA-415A-8DC3-8165B5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8E50CC-A596-4F46-ADD4-88354A44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8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1397E-471F-4E39-B0EA-6E64C98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DC2C8-8DA3-4A31-AEC1-8F4C5FC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A60F1-089C-4AAB-A0E9-A12D6B20C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07A37C-571F-4B26-953B-090C230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96CF-7656-4298-AE39-F3BF6B332BED}" type="datetime1">
              <a:rPr lang="fr-FR" smtClean="0"/>
              <a:t>30/01/2023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71CBD9-2272-45BB-B63A-FFF8195B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DCF85F-2B87-4F24-933B-1D0631D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6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9688B-2352-4F4F-BD64-92AB8BA7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82177B-210F-4C3F-9B6B-7431589A7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5B8E8-A7DA-4E9C-A44A-26018D4D5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51F6E-1B68-4152-BAD6-5266863A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90CC-C1FB-439B-8C60-8EFFF8F6E6BF}" type="datetime1">
              <a:rPr lang="fr-FR" smtClean="0"/>
              <a:t>30/01/2023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AD198-FE46-42CF-AC56-68E74C3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0107-1174-4F02-8108-1F7D6205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A74734-58DF-4D63-91BF-F4D04356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F20430-DFD9-47FB-9207-61646B18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38EDB-1EE7-44EA-93A9-D8DB5B69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DD6F-5820-46A6-9BE7-A675ED816624}" type="datetime1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B7F52-C577-4941-AB2E-E5049D2A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697C9-0AAE-4F92-8912-A4FE9C23A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dijon.fr/spip.php?article38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ducation.gouv.fr/pid285/bulletin_officiel.html?cid_bo=5792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ps.ac-dijon.fr/spip.php?article38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B4F693-12DC-4627-B004-ED5F37BB5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6629" y="406400"/>
            <a:ext cx="9524411" cy="2387600"/>
          </a:xfrm>
        </p:spPr>
        <p:txBody>
          <a:bodyPr>
            <a:normAutofit/>
          </a:bodyPr>
          <a:lstStyle/>
          <a:p>
            <a:r>
              <a:rPr lang="fr-FR" dirty="0"/>
              <a:t>LE PROJET PEDAGOGIQUE D’EPS</a:t>
            </a:r>
            <a:br>
              <a:rPr lang="fr-FR" dirty="0"/>
            </a:b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C35C93-46AB-4AC6-ADA9-7BA8E4B61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9311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NOM  DE L’ETABLISSEMENT 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VILLE 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Date  :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E0F8A-9A36-4A07-9496-0533F407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Inspection Pédagogique Régionale d'EPS -  Académie de Dijon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C77FE8-0DC9-A5DC-AC93-FB8DF173BD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78" y="406400"/>
            <a:ext cx="2274541" cy="2289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5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20C0C9-203E-4196-904C-11AFF5790195}"/>
              </a:ext>
            </a:extLst>
          </p:cNvPr>
          <p:cNvSpPr/>
          <p:nvPr/>
        </p:nvSpPr>
        <p:spPr>
          <a:xfrm>
            <a:off x="1989141" y="501134"/>
            <a:ext cx="8855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/>
              <a:t>3.5 EBEP suite : outils spécifiques utilisés (observations, évaluation) </a:t>
            </a:r>
          </a:p>
          <a:p>
            <a:pPr algn="ctr"/>
            <a:r>
              <a:rPr lang="fr-FR" sz="2400" b="1" i="1" dirty="0">
                <a:solidFill>
                  <a:srgbClr val="FF0000"/>
                </a:solidFill>
              </a:rPr>
              <a:t>                                                                      </a:t>
            </a:r>
            <a:endParaRPr lang="fr-FR" sz="2400" b="1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E2585C-F578-4B86-AC58-DB293361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FFAABFD-88E5-4A55-8BFE-D846816C9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2"/>
            <a:ext cx="1273040" cy="1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2AC3A24-F470-4DDB-AC89-E7C8FEC9350C}"/>
              </a:ext>
            </a:extLst>
          </p:cNvPr>
          <p:cNvSpPr txBox="1"/>
          <p:nvPr/>
        </p:nvSpPr>
        <p:spPr>
          <a:xfrm>
            <a:off x="3416300" y="487283"/>
            <a:ext cx="4679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  </a:t>
            </a:r>
            <a:r>
              <a:rPr lang="fr-FR" sz="2800" b="1" dirty="0"/>
              <a:t>3.6    Les certificats médicaux</a:t>
            </a:r>
          </a:p>
          <a:p>
            <a:r>
              <a:rPr lang="fr-FR" sz="2400" b="1" i="1" dirty="0">
                <a:solidFill>
                  <a:srgbClr val="FF0000"/>
                </a:solidFill>
              </a:rPr>
              <a:t>                                                             </a:t>
            </a:r>
            <a:endParaRPr lang="fr-FR" b="1" i="1" dirty="0">
              <a:solidFill>
                <a:srgbClr val="FF0000"/>
              </a:solidFill>
            </a:endParaRPr>
          </a:p>
          <a:p>
            <a:endParaRPr lang="fr-FR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6378238-C578-42E8-B82E-40F3D7CC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33899"/>
              </p:ext>
            </p:extLst>
          </p:nvPr>
        </p:nvGraphicFramePr>
        <p:xfrm>
          <a:off x="711200" y="2036650"/>
          <a:ext cx="11252200" cy="368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584">
                  <a:extLst>
                    <a:ext uri="{9D8B030D-6E8A-4147-A177-3AD203B41FA5}">
                      <a16:colId xmlns:a16="http://schemas.microsoft.com/office/drawing/2014/main" val="1128106187"/>
                    </a:ext>
                  </a:extLst>
                </a:gridCol>
                <a:gridCol w="2079650">
                  <a:extLst>
                    <a:ext uri="{9D8B030D-6E8A-4147-A177-3AD203B41FA5}">
                      <a16:colId xmlns:a16="http://schemas.microsoft.com/office/drawing/2014/main" val="1835675919"/>
                    </a:ext>
                  </a:extLst>
                </a:gridCol>
                <a:gridCol w="5222966">
                  <a:extLst>
                    <a:ext uri="{9D8B030D-6E8A-4147-A177-3AD203B41FA5}">
                      <a16:colId xmlns:a16="http://schemas.microsoft.com/office/drawing/2014/main" val="1423177092"/>
                    </a:ext>
                  </a:extLst>
                </a:gridCol>
              </a:tblGrid>
              <a:tr h="1492372">
                <a:tc>
                  <a:txBody>
                    <a:bodyPr/>
                    <a:lstStyle/>
                    <a:p>
                      <a:r>
                        <a:rPr lang="fr-FR" dirty="0"/>
                        <a:t>Responsable de l’archivage (professeur d’EPS, infirmière, vie scolaire…)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Certificat</a:t>
                      </a:r>
                      <a:r>
                        <a:rPr lang="fr-FR" baseline="0" dirty="0"/>
                        <a:t> médical</a:t>
                      </a:r>
                      <a:r>
                        <a:rPr lang="fr-FR" dirty="0"/>
                        <a:t> académique</a:t>
                      </a:r>
                      <a:r>
                        <a:rPr lang="fr-FR" baseline="0" dirty="0"/>
                        <a:t> exigé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Circuit</a:t>
                      </a:r>
                      <a:r>
                        <a:rPr lang="fr-FR" baseline="0" dirty="0"/>
                        <a:t> des certificats médicaux au sein de l’établissement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93582"/>
                  </a:ext>
                </a:extLst>
              </a:tr>
              <a:tr h="21897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9343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1A51E88-8B55-46A4-BD16-B53891344FB5}"/>
              </a:ext>
            </a:extLst>
          </p:cNvPr>
          <p:cNvSpPr txBox="1"/>
          <p:nvPr/>
        </p:nvSpPr>
        <p:spPr>
          <a:xfrm>
            <a:off x="515075" y="1604292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Taux d’inaptitudes totales garçons et filles aux examens de la session 2019 :</a:t>
            </a:r>
            <a:r>
              <a:rPr lang="fr-FR" dirty="0"/>
              <a:t> G:     %            F:      %              Total:   </a:t>
            </a:r>
            <a:r>
              <a:rPr lang="fr-FR" b="1" dirty="0"/>
              <a:t> %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4BEFF9-6767-4BC6-8675-9A337D96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EC7EF0A-EA38-460F-AA32-D9FD0BA57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3"/>
            <a:ext cx="1155065" cy="133126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6651" y="5718770"/>
            <a:ext cx="1046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>
                <a:hlinkClick r:id="rId3"/>
              </a:rPr>
              <a:t>Se référer au vadémécum EPS adaptée sur le site académique EPS</a:t>
            </a:r>
          </a:p>
          <a:p>
            <a:pPr lvl="0" algn="ctr"/>
            <a:r>
              <a:rPr lang="fr-FR" b="1" dirty="0">
                <a:solidFill>
                  <a:prstClr val="white"/>
                </a:solidFill>
                <a:hlinkClick r:id="rId3"/>
              </a:rPr>
              <a:t>http://eps.ac-dijon.fr/spip.php?article380</a:t>
            </a:r>
            <a:endParaRPr lang="fr-F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5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1C78F45-CD45-47BB-8EC6-0CD0C8C21738}"/>
              </a:ext>
            </a:extLst>
          </p:cNvPr>
          <p:cNvSpPr txBox="1"/>
          <p:nvPr/>
        </p:nvSpPr>
        <p:spPr>
          <a:xfrm>
            <a:off x="2155371" y="596900"/>
            <a:ext cx="9935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3.7 L’EPS dans la dynamique de l'établissement</a:t>
            </a:r>
          </a:p>
          <a:p>
            <a:pPr algn="r"/>
            <a:r>
              <a:rPr lang="fr-FR" sz="2800" b="1" dirty="0"/>
              <a:t>		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86CCEE5-642A-45A8-8776-0D870E067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45214"/>
              </p:ext>
            </p:extLst>
          </p:nvPr>
        </p:nvGraphicFramePr>
        <p:xfrm>
          <a:off x="304800" y="1651801"/>
          <a:ext cx="11887200" cy="480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66">
                  <a:extLst>
                    <a:ext uri="{9D8B030D-6E8A-4147-A177-3AD203B41FA5}">
                      <a16:colId xmlns:a16="http://schemas.microsoft.com/office/drawing/2014/main" val="569131948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1320450983"/>
                    </a:ext>
                  </a:extLst>
                </a:gridCol>
                <a:gridCol w="1773770">
                  <a:extLst>
                    <a:ext uri="{9D8B030D-6E8A-4147-A177-3AD203B41FA5}">
                      <a16:colId xmlns:a16="http://schemas.microsoft.com/office/drawing/2014/main" val="1960568895"/>
                    </a:ext>
                  </a:extLst>
                </a:gridCol>
                <a:gridCol w="904947">
                  <a:extLst>
                    <a:ext uri="{9D8B030D-6E8A-4147-A177-3AD203B41FA5}">
                      <a16:colId xmlns:a16="http://schemas.microsoft.com/office/drawing/2014/main" val="3241912839"/>
                    </a:ext>
                  </a:extLst>
                </a:gridCol>
                <a:gridCol w="1793134">
                  <a:extLst>
                    <a:ext uri="{9D8B030D-6E8A-4147-A177-3AD203B41FA5}">
                      <a16:colId xmlns:a16="http://schemas.microsoft.com/office/drawing/2014/main" val="390759685"/>
                    </a:ext>
                  </a:extLst>
                </a:gridCol>
              </a:tblGrid>
              <a:tr h="1664103">
                <a:tc>
                  <a:txBody>
                    <a:bodyPr/>
                    <a:lstStyle/>
                    <a:p>
                      <a:r>
                        <a:rPr lang="fr-FR" sz="1800" b="1" dirty="0"/>
                        <a:t>ACTIONS PARTICULIERES</a:t>
                      </a:r>
                      <a:r>
                        <a:rPr lang="fr-FR" sz="1800" b="1" baseline="0" dirty="0"/>
                        <a:t> : m</a:t>
                      </a:r>
                      <a:r>
                        <a:rPr lang="fr-FR" dirty="0"/>
                        <a:t>anifestations, spectacles, évènements, partenariats culturels, cross, accueil des secondes, sorties, séjours…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Disciplinaires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Intégrés à l’établissement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Liés à l’AS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Lien avec les parcours éducatifs (Santé, artistique et culturel,  avenir, citoyen)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019241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r>
                        <a:rPr lang="fr-FR" sz="1600" dirty="0"/>
                        <a:t>EX: 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PS  PC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8504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51320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79043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56307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140309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512350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19750BE-B814-465D-9677-005E4E34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27039FD-6535-47C3-BC00-A1AAD6132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3"/>
            <a:ext cx="1155065" cy="133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7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BA2E0E9-F8C3-42FA-B4C7-B88C0EEAD436}"/>
              </a:ext>
            </a:extLst>
          </p:cNvPr>
          <p:cNvSpPr txBox="1"/>
          <p:nvPr/>
        </p:nvSpPr>
        <p:spPr>
          <a:xfrm>
            <a:off x="3187700" y="533400"/>
            <a:ext cx="8934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3.8 Liaisons inter-degrés</a:t>
            </a:r>
          </a:p>
          <a:p>
            <a:r>
              <a:rPr lang="fr-FR" sz="2800" dirty="0"/>
              <a:t>                                                               </a:t>
            </a:r>
            <a:endParaRPr lang="fr-FR" b="1" i="1" dirty="0">
              <a:solidFill>
                <a:srgbClr val="FF0000"/>
              </a:solidFill>
            </a:endParaRPr>
          </a:p>
          <a:p>
            <a:r>
              <a:rPr lang="fr-FR" sz="2800" b="1" dirty="0">
                <a:solidFill>
                  <a:srgbClr val="FF0000"/>
                </a:solidFill>
              </a:rPr>
              <a:t> 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17DC1F55-909F-4434-9C52-EE29E344C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400719"/>
              </p:ext>
            </p:extLst>
          </p:nvPr>
        </p:nvGraphicFramePr>
        <p:xfrm>
          <a:off x="69850" y="2015066"/>
          <a:ext cx="12052300" cy="325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68577017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3337875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3481716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1298382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5050296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611907651"/>
                    </a:ext>
                  </a:extLst>
                </a:gridCol>
              </a:tblGrid>
              <a:tr h="1240886">
                <a:tc>
                  <a:txBody>
                    <a:bodyPr/>
                    <a:lstStyle/>
                    <a:p>
                      <a:r>
                        <a:rPr lang="fr-FR" dirty="0"/>
                        <a:t>Liens avec les projets</a:t>
                      </a:r>
                    </a:p>
                    <a:p>
                      <a:r>
                        <a:rPr lang="fr-FR" dirty="0"/>
                        <a:t>(établissement, EPS…)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Objectifs recherchés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Niveaux de liaison concernés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Moments de concertation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Actions concrètes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Suivi du dispositif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340340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51967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20397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502258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460808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04B54A-57DF-49EE-A385-C2540112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3B94AB7-A2A6-4F9A-8041-2EB9A894E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2"/>
            <a:ext cx="1273040" cy="1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2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EDBB42-6FE4-4C71-BBE1-010398DA063A}"/>
              </a:ext>
            </a:extLst>
          </p:cNvPr>
          <p:cNvSpPr txBox="1"/>
          <p:nvPr/>
        </p:nvSpPr>
        <p:spPr>
          <a:xfrm>
            <a:off x="4368800" y="584200"/>
            <a:ext cx="3413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3.9 EPS et Numérique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F2CEC18F-B966-4E4B-A11E-0585493DA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2937"/>
              </p:ext>
            </p:extLst>
          </p:nvPr>
        </p:nvGraphicFramePr>
        <p:xfrm>
          <a:off x="340965" y="1845720"/>
          <a:ext cx="11644206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77">
                  <a:extLst>
                    <a:ext uri="{9D8B030D-6E8A-4147-A177-3AD203B41FA5}">
                      <a16:colId xmlns:a16="http://schemas.microsoft.com/office/drawing/2014/main" val="288340839"/>
                    </a:ext>
                  </a:extLst>
                </a:gridCol>
                <a:gridCol w="1848224">
                  <a:extLst>
                    <a:ext uri="{9D8B030D-6E8A-4147-A177-3AD203B41FA5}">
                      <a16:colId xmlns:a16="http://schemas.microsoft.com/office/drawing/2014/main" val="3804339656"/>
                    </a:ext>
                  </a:extLst>
                </a:gridCol>
                <a:gridCol w="1391565">
                  <a:extLst>
                    <a:ext uri="{9D8B030D-6E8A-4147-A177-3AD203B41FA5}">
                      <a16:colId xmlns:a16="http://schemas.microsoft.com/office/drawing/2014/main" val="1183432728"/>
                    </a:ext>
                  </a:extLst>
                </a:gridCol>
                <a:gridCol w="1447227">
                  <a:extLst>
                    <a:ext uri="{9D8B030D-6E8A-4147-A177-3AD203B41FA5}">
                      <a16:colId xmlns:a16="http://schemas.microsoft.com/office/drawing/2014/main" val="1721109622"/>
                    </a:ext>
                  </a:extLst>
                </a:gridCol>
                <a:gridCol w="2727467">
                  <a:extLst>
                    <a:ext uri="{9D8B030D-6E8A-4147-A177-3AD203B41FA5}">
                      <a16:colId xmlns:a16="http://schemas.microsoft.com/office/drawing/2014/main" val="766385641"/>
                    </a:ext>
                  </a:extLst>
                </a:gridCol>
                <a:gridCol w="2532646">
                  <a:extLst>
                    <a:ext uri="{9D8B030D-6E8A-4147-A177-3AD203B41FA5}">
                      <a16:colId xmlns:a16="http://schemas.microsoft.com/office/drawing/2014/main" val="3500213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Outils numériques à disposition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Objectifs recherchés dans l’usage du numérique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Champs d’apprentissages </a:t>
                      </a:r>
                      <a:r>
                        <a:rPr lang="fr-FR" dirty="0"/>
                        <a:t>concernés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Champs d’apprentissages </a:t>
                      </a:r>
                      <a:r>
                        <a:rPr lang="fr-FR" i="1" dirty="0"/>
                        <a:t>privilégiés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Archivage des données recueillies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Gestion du droit à l’image, de la voix (fiche, autorisation, règlement intérieur…)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915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89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3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57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370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6FA6006-7CCF-45BF-B507-1DE6A07B1FB1}"/>
              </a:ext>
            </a:extLst>
          </p:cNvPr>
          <p:cNvSpPr txBox="1"/>
          <p:nvPr/>
        </p:nvSpPr>
        <p:spPr>
          <a:xfrm>
            <a:off x="1333500" y="5283200"/>
            <a:ext cx="467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Document utilisable : droit à l’image et à la voix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0DE511-1DF9-4C1A-A11E-4A7F1EAC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84F6FD8-FA31-4F3F-92F2-57819601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3"/>
            <a:ext cx="1155065" cy="133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3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14D3A42D-17BE-4ADD-88C3-60B1519A5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5719"/>
              </p:ext>
            </p:extLst>
          </p:nvPr>
        </p:nvGraphicFramePr>
        <p:xfrm>
          <a:off x="158750" y="1316567"/>
          <a:ext cx="11874500" cy="502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202348508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val="2791818654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757314137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462176909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1593232461"/>
                    </a:ext>
                  </a:extLst>
                </a:gridCol>
              </a:tblGrid>
              <a:tr h="1204441">
                <a:tc rowSpan="2">
                  <a:txBody>
                    <a:bodyPr/>
                    <a:lstStyle/>
                    <a:p>
                      <a:r>
                        <a:rPr lang="fr-FR" dirty="0"/>
                        <a:t>Axes du projet d’EPS au service des parcours PS/PA/PC/PEAC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sante (PS)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avenir (PA)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citoyen (PC)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éducatif artistique et culturel (PEAC)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33148"/>
                  </a:ext>
                </a:extLst>
              </a:tr>
              <a:tr h="92563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Actions particulières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24984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88133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89723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81844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63116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97083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6077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87859F45-3287-4F81-B360-740622D71144}"/>
              </a:ext>
            </a:extLst>
          </p:cNvPr>
          <p:cNvSpPr txBox="1"/>
          <p:nvPr/>
        </p:nvSpPr>
        <p:spPr>
          <a:xfrm>
            <a:off x="4292600" y="157202"/>
            <a:ext cx="77406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3.10 Contribution aux parcours éducatifs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57E5574-656F-4AC4-A333-C9C06209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32B489F-12CF-4255-AF97-FBDA8D26B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5466"/>
            <a:ext cx="1081435" cy="12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0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708448" y="1099340"/>
            <a:ext cx="93819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/>
              <a:t>ETAPE 4  </a:t>
            </a:r>
            <a:r>
              <a:rPr lang="fr-FR" dirty="0"/>
              <a:t>: </a:t>
            </a:r>
            <a:r>
              <a:rPr lang="fr-FR" b="1" dirty="0">
                <a:solidFill>
                  <a:prstClr val="black"/>
                </a:solidFill>
              </a:rPr>
              <a:t>DETERMINER DES INDICATEURS D’EVALUATION </a:t>
            </a:r>
            <a:r>
              <a:rPr lang="fr-FR" dirty="0">
                <a:solidFill>
                  <a:prstClr val="black"/>
                </a:solidFill>
              </a:rPr>
              <a:t>qui doivent permettre de mesurer, à une échéance donnée, l’atteinte ou non des objectifs fixés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944546A-BED9-47AA-ADB1-9827E8FC6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2"/>
            <a:ext cx="1273040" cy="146723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1328783" y="3250792"/>
            <a:ext cx="1078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INDICATEURS OBJECTIFS : résultats, %, acquisitions… </a:t>
            </a:r>
          </a:p>
          <a:p>
            <a:r>
              <a:rPr lang="fr-FR" dirty="0"/>
              <a:t>INDICATEURS SUBJECTIFS : climat de classe, estime de soi, relations entre les élèves ou entre les élèves et les personnels…</a:t>
            </a:r>
          </a:p>
        </p:txBody>
      </p:sp>
    </p:spTree>
    <p:extLst>
      <p:ext uri="{BB962C8B-B14F-4D97-AF65-F5344CB8AC3E}">
        <p14:creationId xmlns:p14="http://schemas.microsoft.com/office/powerpoint/2010/main" val="780929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882900" y="1635117"/>
            <a:ext cx="73025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1.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Etablir un diagnostic 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C2A4BA-4293-46E6-B6C7-95442D790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8" y="0"/>
            <a:ext cx="1273040" cy="14672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1672046" y="169817"/>
            <a:ext cx="10241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000" b="1" dirty="0">
                <a:solidFill>
                  <a:prstClr val="black"/>
                </a:solidFill>
              </a:rPr>
              <a:t>L’association sportive</a:t>
            </a:r>
          </a:p>
          <a:p>
            <a:pPr lvl="0"/>
            <a:r>
              <a:rPr lang="fr-FR" sz="1600" dirty="0">
                <a:solidFill>
                  <a:prstClr val="black"/>
                </a:solidFill>
              </a:rPr>
              <a:t>Les étapes d’élaboration du projet de développement de l’AS		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946400" y="2427561"/>
            <a:ext cx="715801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2.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Définir des objectifs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relation avec le projet d’établissement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946400" y="3502092"/>
            <a:ext cx="7239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3.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Formuler un plan d’action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946400" y="4450838"/>
            <a:ext cx="715801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Déterminer des indicateurs d’évaluation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doivent permettre de mesurer, à une échéance donnée, l’atteinte ou non des objectifs fixés</a:t>
            </a:r>
          </a:p>
        </p:txBody>
      </p:sp>
    </p:spTree>
    <p:extLst>
      <p:ext uri="{BB962C8B-B14F-4D97-AF65-F5344CB8AC3E}">
        <p14:creationId xmlns:p14="http://schemas.microsoft.com/office/powerpoint/2010/main" val="4005435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BA2E310-39A8-464E-93A5-4991ED73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A042E31-A921-4A0B-90C7-A7E74F74A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70956"/>
              </p:ext>
            </p:extLst>
          </p:nvPr>
        </p:nvGraphicFramePr>
        <p:xfrm>
          <a:off x="114300" y="1410789"/>
          <a:ext cx="12077700" cy="343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1631215224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4222493966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2974048827"/>
                    </a:ext>
                  </a:extLst>
                </a:gridCol>
              </a:tblGrid>
              <a:tr h="730743">
                <a:tc>
                  <a:txBody>
                    <a:bodyPr/>
                    <a:lstStyle/>
                    <a:p>
                      <a:r>
                        <a:rPr lang="fr-FR" dirty="0"/>
                        <a:t>Contexte d’enseignement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Caractéristiques des élèves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Besoins de formation des élèves                                 (moteur, méthodologique et social)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78910"/>
                  </a:ext>
                </a:extLst>
              </a:tr>
              <a:tr h="27047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8169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939AFA2-C770-40D6-A7C4-2EF423CBA911}"/>
              </a:ext>
            </a:extLst>
          </p:cNvPr>
          <p:cNvSpPr txBox="1"/>
          <p:nvPr/>
        </p:nvSpPr>
        <p:spPr>
          <a:xfrm>
            <a:off x="1567543" y="836022"/>
            <a:ext cx="574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Nombre de forfaits AS dans l’équipe EPS :           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11A61A-91D5-40D7-9C06-1F85FBA75519}"/>
              </a:ext>
            </a:extLst>
          </p:cNvPr>
          <p:cNvSpPr txBox="1"/>
          <p:nvPr/>
        </p:nvSpPr>
        <p:spPr>
          <a:xfrm>
            <a:off x="4167051" y="156754"/>
            <a:ext cx="4170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Etape 1 : DIAGNOSTIC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3167A5DB-4B38-423B-9979-933B09118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61533"/>
              </p:ext>
            </p:extLst>
          </p:nvPr>
        </p:nvGraphicFramePr>
        <p:xfrm>
          <a:off x="114301" y="5212080"/>
          <a:ext cx="12077698" cy="114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35">
                  <a:extLst>
                    <a:ext uri="{9D8B030D-6E8A-4147-A177-3AD203B41FA5}">
                      <a16:colId xmlns:a16="http://schemas.microsoft.com/office/drawing/2014/main" val="3693510086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512901471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3238499418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3209226206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2914670031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4187169308"/>
                    </a:ext>
                  </a:extLst>
                </a:gridCol>
                <a:gridCol w="1225506">
                  <a:extLst>
                    <a:ext uri="{9D8B030D-6E8A-4147-A177-3AD203B41FA5}">
                      <a16:colId xmlns:a16="http://schemas.microsoft.com/office/drawing/2014/main" val="217698292"/>
                    </a:ext>
                  </a:extLst>
                </a:gridCol>
                <a:gridCol w="1209382">
                  <a:extLst>
                    <a:ext uri="{9D8B030D-6E8A-4147-A177-3AD203B41FA5}">
                      <a16:colId xmlns:a16="http://schemas.microsoft.com/office/drawing/2014/main" val="2675674298"/>
                    </a:ext>
                  </a:extLst>
                </a:gridCol>
              </a:tblGrid>
              <a:tr h="371516">
                <a:tc gridSpan="2">
                  <a:txBody>
                    <a:bodyPr/>
                    <a:lstStyle/>
                    <a:p>
                      <a:r>
                        <a:rPr lang="fr-FR" dirty="0"/>
                        <a:t>TAUX DE LICENCIES ANNEE 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    ANNEE N-1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ANNEE N-2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ANNEE N-3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68011"/>
                  </a:ext>
                </a:extLst>
              </a:tr>
              <a:tr h="386377"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88483"/>
                  </a:ext>
                </a:extLst>
              </a:tr>
              <a:tr h="386377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71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4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BFB5151-32C2-48C1-9F25-D1BEEA69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6DE9AF4-3AA2-4255-947E-11CD42024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49592"/>
              </p:ext>
            </p:extLst>
          </p:nvPr>
        </p:nvGraphicFramePr>
        <p:xfrm>
          <a:off x="277130" y="1684019"/>
          <a:ext cx="11637740" cy="441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48">
                  <a:extLst>
                    <a:ext uri="{9D8B030D-6E8A-4147-A177-3AD203B41FA5}">
                      <a16:colId xmlns:a16="http://schemas.microsoft.com/office/drawing/2014/main" val="458312932"/>
                    </a:ext>
                  </a:extLst>
                </a:gridCol>
                <a:gridCol w="2327548">
                  <a:extLst>
                    <a:ext uri="{9D8B030D-6E8A-4147-A177-3AD203B41FA5}">
                      <a16:colId xmlns:a16="http://schemas.microsoft.com/office/drawing/2014/main" val="1885543200"/>
                    </a:ext>
                  </a:extLst>
                </a:gridCol>
                <a:gridCol w="1837255">
                  <a:extLst>
                    <a:ext uri="{9D8B030D-6E8A-4147-A177-3AD203B41FA5}">
                      <a16:colId xmlns:a16="http://schemas.microsoft.com/office/drawing/2014/main" val="894911062"/>
                    </a:ext>
                  </a:extLst>
                </a:gridCol>
                <a:gridCol w="2817841">
                  <a:extLst>
                    <a:ext uri="{9D8B030D-6E8A-4147-A177-3AD203B41FA5}">
                      <a16:colId xmlns:a16="http://schemas.microsoft.com/office/drawing/2014/main" val="4268234638"/>
                    </a:ext>
                  </a:extLst>
                </a:gridCol>
                <a:gridCol w="2327548">
                  <a:extLst>
                    <a:ext uri="{9D8B030D-6E8A-4147-A177-3AD203B41FA5}">
                      <a16:colId xmlns:a16="http://schemas.microsoft.com/office/drawing/2014/main" val="259831103"/>
                    </a:ext>
                  </a:extLst>
                </a:gridCol>
              </a:tblGrid>
              <a:tr h="635838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                                                    ENCADREMENT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421481"/>
                  </a:ext>
                </a:extLst>
              </a:tr>
              <a:tr h="113315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NOMS PROFESSEURS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ACTIVITES ENCADREES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 DUREE ET JOURS CONCERNES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 FONCTIONS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PARTICULIERES :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trésorier, secrétaire, autres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Gestion des absences                   à l’AS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76244"/>
                  </a:ext>
                </a:extLst>
              </a:tr>
              <a:tr h="4758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69449"/>
                  </a:ext>
                </a:extLst>
              </a:tr>
              <a:tr h="4758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47045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5049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35218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439217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3068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31930D6-F7BD-4661-A32C-8BBDFF162739}"/>
              </a:ext>
            </a:extLst>
          </p:cNvPr>
          <p:cNvSpPr/>
          <p:nvPr/>
        </p:nvSpPr>
        <p:spPr>
          <a:xfrm>
            <a:off x="4638188" y="816432"/>
            <a:ext cx="3515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Etape 1 DIAGNOSTIC (suite)</a:t>
            </a:r>
          </a:p>
        </p:txBody>
      </p:sp>
    </p:spTree>
    <p:extLst>
      <p:ext uri="{BB962C8B-B14F-4D97-AF65-F5344CB8AC3E}">
        <p14:creationId xmlns:p14="http://schemas.microsoft.com/office/powerpoint/2010/main" val="111357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946400" y="1427716"/>
            <a:ext cx="73025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1. </a:t>
            </a:r>
            <a:r>
              <a:rPr lang="fr-FR" b="1" dirty="0"/>
              <a:t>Etablir un diagnostic : </a:t>
            </a:r>
            <a:r>
              <a:rPr lang="fr-FR" dirty="0"/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C2A4BA-4293-46E6-B6C7-95442D790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8" y="0"/>
            <a:ext cx="1273040" cy="14672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2946400" y="502783"/>
            <a:ext cx="7759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Les 4 étapes d’élaboration du projet pédagogique d’EPS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946400" y="2427562"/>
            <a:ext cx="7239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2. </a:t>
            </a:r>
            <a:r>
              <a:rPr lang="fr-FR" b="1" dirty="0"/>
              <a:t>Définir des objectifs </a:t>
            </a:r>
            <a:r>
              <a:rPr lang="fr-FR" dirty="0"/>
              <a:t>en relation avec le projet d’établissement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946400" y="3502092"/>
            <a:ext cx="7239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3. </a:t>
            </a:r>
            <a:r>
              <a:rPr lang="fr-FR" b="1" dirty="0"/>
              <a:t>Formuler un plan d’action </a:t>
            </a:r>
            <a:r>
              <a:rPr lang="fr-FR" dirty="0"/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865410" y="4450838"/>
            <a:ext cx="7239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4. </a:t>
            </a:r>
            <a:r>
              <a:rPr lang="fr-FR" b="1" dirty="0"/>
              <a:t>Déterminer des indicateurs d’évaluation </a:t>
            </a:r>
            <a:r>
              <a:rPr lang="fr-FR" dirty="0"/>
              <a:t>qui doivent permettre de mesurer, à une échéance donnée, l’atteinte ou non des objectifs fixés</a:t>
            </a:r>
          </a:p>
        </p:txBody>
      </p:sp>
    </p:spTree>
    <p:extLst>
      <p:ext uri="{BB962C8B-B14F-4D97-AF65-F5344CB8AC3E}">
        <p14:creationId xmlns:p14="http://schemas.microsoft.com/office/powerpoint/2010/main" val="3259386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FC90CBA-B74A-4761-B2A2-D2A81B1E4D76}"/>
              </a:ext>
            </a:extLst>
          </p:cNvPr>
          <p:cNvSpPr txBox="1"/>
          <p:nvPr/>
        </p:nvSpPr>
        <p:spPr>
          <a:xfrm>
            <a:off x="3100333" y="521724"/>
            <a:ext cx="7654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ETAPE 2 </a:t>
            </a:r>
            <a:r>
              <a:rPr lang="fr-FR" dirty="0"/>
              <a:t>: </a:t>
            </a:r>
            <a:r>
              <a:rPr lang="fr-FR" b="1" dirty="0"/>
              <a:t>FIXER DES OBJECTIFS </a:t>
            </a:r>
            <a:r>
              <a:rPr lang="fr-FR" dirty="0"/>
              <a:t>en lien avec les projets d’EPS et d’établissement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E8D53E68-2746-4FC4-B349-ACE0E0AE8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18119"/>
              </p:ext>
            </p:extLst>
          </p:nvPr>
        </p:nvGraphicFramePr>
        <p:xfrm>
          <a:off x="723900" y="1824566"/>
          <a:ext cx="11201400" cy="434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200">
                  <a:extLst>
                    <a:ext uri="{9D8B030D-6E8A-4147-A177-3AD203B41FA5}">
                      <a16:colId xmlns:a16="http://schemas.microsoft.com/office/drawing/2014/main" val="1645863130"/>
                    </a:ext>
                  </a:extLst>
                </a:gridCol>
                <a:gridCol w="7569200">
                  <a:extLst>
                    <a:ext uri="{9D8B030D-6E8A-4147-A177-3AD203B41FA5}">
                      <a16:colId xmlns:a16="http://schemas.microsoft.com/office/drawing/2014/main" val="1391019529"/>
                    </a:ext>
                  </a:extLst>
                </a:gridCol>
              </a:tblGrid>
              <a:tr h="118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Objectifs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Justifications</a:t>
                      </a:r>
                    </a:p>
                    <a:p>
                      <a:r>
                        <a:rPr lang="fr-FR" dirty="0"/>
                        <a:t>(en</a:t>
                      </a:r>
                      <a:r>
                        <a:rPr lang="fr-FR" baseline="0" dirty="0"/>
                        <a:t> rapport au </a:t>
                      </a:r>
                      <a:r>
                        <a:rPr lang="fr-FR" dirty="0"/>
                        <a:t>diagnostic et au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projet</a:t>
                      </a:r>
                      <a:r>
                        <a:rPr lang="fr-FR" baseline="0" dirty="0"/>
                        <a:t> d’</a:t>
                      </a:r>
                      <a:r>
                        <a:rPr lang="fr-FR" dirty="0"/>
                        <a:t>établissement </a:t>
                      </a:r>
                      <a:r>
                        <a:rPr lang="fr-FR" baseline="0" dirty="0"/>
                        <a:t>et au projet d’</a:t>
                      </a:r>
                      <a:r>
                        <a:rPr lang="fr-FR" dirty="0"/>
                        <a:t>EPS)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765578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006650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51718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28178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92CA2-45B0-471E-9B98-1BC95CAE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4EACCBD-CBB3-4744-9F63-73C0D8411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3"/>
            <a:ext cx="1155065" cy="133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03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3AE5F99-81B4-4561-995D-867B30FD2F13}"/>
              </a:ext>
            </a:extLst>
          </p:cNvPr>
          <p:cNvSpPr txBox="1"/>
          <p:nvPr/>
        </p:nvSpPr>
        <p:spPr>
          <a:xfrm>
            <a:off x="5257800" y="1066800"/>
            <a:ext cx="336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L’Association sportive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A48EACB-C69C-4C31-9104-7EECDDBBE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51344"/>
              </p:ext>
            </p:extLst>
          </p:nvPr>
        </p:nvGraphicFramePr>
        <p:xfrm>
          <a:off x="115943" y="1056424"/>
          <a:ext cx="11566148" cy="45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438">
                  <a:extLst>
                    <a:ext uri="{9D8B030D-6E8A-4147-A177-3AD203B41FA5}">
                      <a16:colId xmlns:a16="http://schemas.microsoft.com/office/drawing/2014/main" val="2791577111"/>
                    </a:ext>
                  </a:extLst>
                </a:gridCol>
                <a:gridCol w="3422636">
                  <a:extLst>
                    <a:ext uri="{9D8B030D-6E8A-4147-A177-3AD203B41FA5}">
                      <a16:colId xmlns:a16="http://schemas.microsoft.com/office/drawing/2014/main" val="97791609"/>
                    </a:ext>
                  </a:extLst>
                </a:gridCol>
                <a:gridCol w="2891537">
                  <a:extLst>
                    <a:ext uri="{9D8B030D-6E8A-4147-A177-3AD203B41FA5}">
                      <a16:colId xmlns:a16="http://schemas.microsoft.com/office/drawing/2014/main" val="2139847617"/>
                    </a:ext>
                  </a:extLst>
                </a:gridCol>
                <a:gridCol w="2891537">
                  <a:extLst>
                    <a:ext uri="{9D8B030D-6E8A-4147-A177-3AD203B41FA5}">
                      <a16:colId xmlns:a16="http://schemas.microsoft.com/office/drawing/2014/main" val="2027010487"/>
                    </a:ext>
                  </a:extLst>
                </a:gridCol>
              </a:tblGrid>
              <a:tr h="631579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ASSOCIATION SPORTIVE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20708"/>
                  </a:ext>
                </a:extLst>
              </a:tr>
              <a:tr h="989101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Offre d’APSA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Moments de pratique (pause méridienne, soirée, mercredis…)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Formes de pratiques (compétition</a:t>
                      </a:r>
                      <a:r>
                        <a:rPr lang="fr-FR" sz="1600"/>
                        <a:t>, promotionnelle, </a:t>
                      </a:r>
                      <a:r>
                        <a:rPr lang="fr-FR" sz="1600" dirty="0"/>
                        <a:t>autres….)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TEMPS FORTS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34773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38770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15039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27242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4352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70270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99587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B4953F65-91A5-4564-9C89-0B4070A4D88D}"/>
              </a:ext>
            </a:extLst>
          </p:cNvPr>
          <p:cNvSpPr txBox="1"/>
          <p:nvPr/>
        </p:nvSpPr>
        <p:spPr>
          <a:xfrm>
            <a:off x="3592286" y="-20479"/>
            <a:ext cx="5172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3</a:t>
            </a:r>
            <a:r>
              <a:rPr lang="fr-FR" sz="1600" b="1" dirty="0"/>
              <a:t>: FORMULER UN PLAN D’ACTION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98322C0-0C9D-4AD4-AAAC-9BA73A4F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5008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708448" y="1099340"/>
            <a:ext cx="9381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 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lang="fr-FR" noProof="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DETERMINER DES INDICATEURS D’EVALUATION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doivent permettre de mesurer, à une échéance donnée, l’atteinte ou non des objectifs fixés.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         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944546A-BED9-47AA-ADB1-9827E8FC6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2"/>
            <a:ext cx="1273040" cy="146723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1328783" y="3250792"/>
            <a:ext cx="1078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OBJECTIFS : résultats, %, acquisitions…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SUBJECTIFS : climat de classe, estime de soi, relations entre les élèves ou entre les élèves et les personnels…</a:t>
            </a:r>
          </a:p>
        </p:txBody>
      </p:sp>
    </p:spTree>
    <p:extLst>
      <p:ext uri="{BB962C8B-B14F-4D97-AF65-F5344CB8AC3E}">
        <p14:creationId xmlns:p14="http://schemas.microsoft.com/office/powerpoint/2010/main" val="3400346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A99F17-73D9-4C4E-BF4C-0BA49F0C8B9D}"/>
              </a:ext>
            </a:extLst>
          </p:cNvPr>
          <p:cNvSpPr txBox="1"/>
          <p:nvPr/>
        </p:nvSpPr>
        <p:spPr>
          <a:xfrm>
            <a:off x="3873500" y="571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848C5C6-DB28-4A3A-8646-8955B99B2926}"/>
              </a:ext>
            </a:extLst>
          </p:cNvPr>
          <p:cNvSpPr txBox="1"/>
          <p:nvPr/>
        </p:nvSpPr>
        <p:spPr>
          <a:xfrm>
            <a:off x="4572000" y="736600"/>
            <a:ext cx="4840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SECTIONS SPORTIVES SCOLAIRES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4293CD-4394-4056-AB30-16B9DBA73E1A}"/>
              </a:ext>
            </a:extLst>
          </p:cNvPr>
          <p:cNvSpPr/>
          <p:nvPr/>
        </p:nvSpPr>
        <p:spPr>
          <a:xfrm>
            <a:off x="1739900" y="4062383"/>
            <a:ext cx="9131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</a:p>
          <a:p>
            <a:r>
              <a:rPr lang="fr-FR" dirty="0">
                <a:hlinkClick r:id="rId2"/>
              </a:rPr>
              <a:t>https://www.education.gouv.fr/pid285/bulletin_officiel.html?cid_bo=57926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D37AC7-D1F4-4775-A727-3DC30CDB849A}"/>
              </a:ext>
            </a:extLst>
          </p:cNvPr>
          <p:cNvSpPr txBox="1"/>
          <p:nvPr/>
        </p:nvSpPr>
        <p:spPr>
          <a:xfrm>
            <a:off x="3189114" y="2103120"/>
            <a:ext cx="71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Déposer le projet de la section et la convention avec le partenaire  sportif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6EF8DD-F307-4FAD-9C35-493223C0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154326B-3138-468C-95DD-E8F495139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5" y="232273"/>
            <a:ext cx="1155065" cy="133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8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B0602-52C0-47A2-B667-C2705B9FE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BA65C5-EDA6-4637-BAC2-CEEBDB22F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BB7322F-BD57-4DBA-8772-228C2E791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80872"/>
              </p:ext>
            </p:extLst>
          </p:nvPr>
        </p:nvGraphicFramePr>
        <p:xfrm>
          <a:off x="897736" y="781024"/>
          <a:ext cx="10690923" cy="557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806">
                  <a:extLst>
                    <a:ext uri="{9D8B030D-6E8A-4147-A177-3AD203B41FA5}">
                      <a16:colId xmlns:a16="http://schemas.microsoft.com/office/drawing/2014/main" val="990888984"/>
                    </a:ext>
                  </a:extLst>
                </a:gridCol>
                <a:gridCol w="2680806">
                  <a:extLst>
                    <a:ext uri="{9D8B030D-6E8A-4147-A177-3AD203B41FA5}">
                      <a16:colId xmlns:a16="http://schemas.microsoft.com/office/drawing/2014/main" val="576699959"/>
                    </a:ext>
                  </a:extLst>
                </a:gridCol>
                <a:gridCol w="2680806">
                  <a:extLst>
                    <a:ext uri="{9D8B030D-6E8A-4147-A177-3AD203B41FA5}">
                      <a16:colId xmlns:a16="http://schemas.microsoft.com/office/drawing/2014/main" val="3529170745"/>
                    </a:ext>
                  </a:extLst>
                </a:gridCol>
                <a:gridCol w="2648505">
                  <a:extLst>
                    <a:ext uri="{9D8B030D-6E8A-4147-A177-3AD203B41FA5}">
                      <a16:colId xmlns:a16="http://schemas.microsoft.com/office/drawing/2014/main" val="1984648370"/>
                    </a:ext>
                  </a:extLst>
                </a:gridCol>
              </a:tblGrid>
              <a:tr h="236108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Public scolaire            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Effectif, répartition F/G, internes/externes, recrutement,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CSP,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élèves à besoins éducatifs particuliers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(élèves en situation de handicap 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précoces, allophones,, sportifs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haut niveau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…)</a:t>
                      </a:r>
                    </a:p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Spécificités        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Etablissement rural,  urbain, cité scolaire, sections sportives scolaires, accueil SHN, pôle, partenariats particuliers, ateliers artistiques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ou option danse,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spécialité ART – DANSE…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Ressources  humaines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Nombre de professeurs EPS, et fonctions particulières de chacun, éventuels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temps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partiels), missions particulières, statut (titulaires, TZR, PSTG, professeurs contractuels),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moments de concertation prévus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installations, numérique, transports , accès…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Contraintes matérielles</a:t>
                      </a:r>
                      <a:r>
                        <a:rPr lang="fr-FR" sz="2400" baseline="0" dirty="0">
                          <a:solidFill>
                            <a:schemeClr val="bg1"/>
                          </a:solidFill>
                        </a:rPr>
                        <a:t> et humaines</a:t>
                      </a:r>
                    </a:p>
                    <a:p>
                      <a:pPr algn="ctr"/>
                      <a:endParaRPr lang="fr-FR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85837"/>
                  </a:ext>
                </a:extLst>
              </a:tr>
              <a:tr h="3214239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941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3EE121F-91BC-44B0-AEC8-C01D02B033EE}"/>
              </a:ext>
            </a:extLst>
          </p:cNvPr>
          <p:cNvSpPr txBox="1"/>
          <p:nvPr/>
        </p:nvSpPr>
        <p:spPr>
          <a:xfrm>
            <a:off x="2170776" y="152996"/>
            <a:ext cx="9417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1 </a:t>
            </a:r>
            <a:r>
              <a:rPr lang="fr-FR" dirty="0"/>
              <a:t>: </a:t>
            </a:r>
            <a:r>
              <a:rPr lang="fr-FR" b="1" dirty="0"/>
              <a:t>ETABLIR UN DIAGNOSTIC</a:t>
            </a:r>
          </a:p>
          <a:p>
            <a:r>
              <a:rPr lang="fr-FR" b="1" dirty="0"/>
              <a:t>3.1 DESCRIPTION DU CONTEXTE LOCAL</a:t>
            </a:r>
            <a:r>
              <a:rPr lang="fr-FR" b="1" i="1" dirty="0">
                <a:solidFill>
                  <a:srgbClr val="FF0000"/>
                </a:solidFill>
              </a:rPr>
              <a:t>  		</a:t>
            </a:r>
          </a:p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A69B18-948D-44CF-8813-DA8DC709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23B7178-6C50-4054-86DB-977623A9F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3040" cy="1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7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99015C-C986-4441-B34D-4101E21A67B5}"/>
              </a:ext>
            </a:extLst>
          </p:cNvPr>
          <p:cNvSpPr txBox="1"/>
          <p:nvPr/>
        </p:nvSpPr>
        <p:spPr>
          <a:xfrm>
            <a:off x="3583740" y="812799"/>
            <a:ext cx="812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1.2</a:t>
            </a:r>
            <a:r>
              <a:rPr lang="fr-FR" b="1" i="1" dirty="0"/>
              <a:t> </a:t>
            </a:r>
            <a:r>
              <a:rPr lang="fr-FR" b="1" dirty="0"/>
              <a:t>DIAGNOSTIC – ANALYSE DES BESOINS DE FORMATION DES ELEVES                                       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F40AD3-25E3-483D-A7C4-A4752FB0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07D7F9-CB1F-4A75-8DC7-C52713FDC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8" y="79183"/>
            <a:ext cx="1273040" cy="1467233"/>
          </a:xfrm>
          <a:prstGeom prst="rect">
            <a:avLst/>
          </a:prstGeom>
        </p:spPr>
      </p:pic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3390D084-56BA-4790-80C3-6F10D8D5A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8474"/>
              </p:ext>
            </p:extLst>
          </p:nvPr>
        </p:nvGraphicFramePr>
        <p:xfrm>
          <a:off x="261627" y="1672046"/>
          <a:ext cx="11573324" cy="45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93">
                  <a:extLst>
                    <a:ext uri="{9D8B030D-6E8A-4147-A177-3AD203B41FA5}">
                      <a16:colId xmlns:a16="http://schemas.microsoft.com/office/drawing/2014/main" val="1387189146"/>
                    </a:ext>
                  </a:extLst>
                </a:gridCol>
                <a:gridCol w="9731831">
                  <a:extLst>
                    <a:ext uri="{9D8B030D-6E8A-4147-A177-3AD203B41FA5}">
                      <a16:colId xmlns:a16="http://schemas.microsoft.com/office/drawing/2014/main" val="1931259207"/>
                    </a:ext>
                  </a:extLst>
                </a:gridCol>
              </a:tblGrid>
              <a:tr h="8492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 des besoins de formation des élèves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33099"/>
                  </a:ext>
                </a:extLst>
              </a:tr>
              <a:tr h="1854848">
                <a:tc>
                  <a:txBody>
                    <a:bodyPr/>
                    <a:lstStyle/>
                    <a:p>
                      <a:r>
                        <a:rPr lang="fr-FR" baseline="0" dirty="0"/>
                        <a:t>D’un point de vue m</a:t>
                      </a:r>
                      <a:r>
                        <a:rPr lang="fr-FR" dirty="0"/>
                        <a:t>oteur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068693"/>
                  </a:ext>
                </a:extLst>
              </a:tr>
              <a:tr h="1854848">
                <a:tc>
                  <a:txBody>
                    <a:bodyPr/>
                    <a:lstStyle/>
                    <a:p>
                      <a:r>
                        <a:rPr lang="fr-FR" dirty="0"/>
                        <a:t>D’un point de vue méthodologique et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37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9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7772A50-B1EC-4FBE-B524-6D417D8D3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15562"/>
              </p:ext>
            </p:extLst>
          </p:nvPr>
        </p:nvGraphicFramePr>
        <p:xfrm>
          <a:off x="691798" y="527568"/>
          <a:ext cx="10979502" cy="567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5">
                  <a:extLst>
                    <a:ext uri="{9D8B030D-6E8A-4147-A177-3AD203B41FA5}">
                      <a16:colId xmlns:a16="http://schemas.microsoft.com/office/drawing/2014/main" val="2995739290"/>
                    </a:ext>
                  </a:extLst>
                </a:gridCol>
                <a:gridCol w="742357">
                  <a:extLst>
                    <a:ext uri="{9D8B030D-6E8A-4147-A177-3AD203B41FA5}">
                      <a16:colId xmlns:a16="http://schemas.microsoft.com/office/drawing/2014/main" val="3117929410"/>
                    </a:ext>
                  </a:extLst>
                </a:gridCol>
                <a:gridCol w="3312050">
                  <a:extLst>
                    <a:ext uri="{9D8B030D-6E8A-4147-A177-3AD203B41FA5}">
                      <a16:colId xmlns:a16="http://schemas.microsoft.com/office/drawing/2014/main" val="778600832"/>
                    </a:ext>
                  </a:extLst>
                </a:gridCol>
                <a:gridCol w="6624100">
                  <a:extLst>
                    <a:ext uri="{9D8B030D-6E8A-4147-A177-3AD203B41FA5}">
                      <a16:colId xmlns:a16="http://schemas.microsoft.com/office/drawing/2014/main" val="4011496763"/>
                    </a:ext>
                  </a:extLst>
                </a:gridCol>
              </a:tblGrid>
              <a:tr h="348758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 Eléments significatifs du contexte déclinés dans les projets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38287"/>
                  </a:ext>
                </a:extLst>
              </a:tr>
              <a:tr h="555573">
                <a:tc rowSpan="5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Objectifs</a:t>
                      </a:r>
                    </a:p>
                  </a:txBody>
                  <a:tcPr vert="vert270"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Projet établissement / contrat d’objectifs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Projet EPS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1117170"/>
                  </a:ext>
                </a:extLst>
              </a:tr>
              <a:tr h="95672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Axes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Nous retenons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Justification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1729894"/>
                  </a:ext>
                </a:extLst>
              </a:tr>
              <a:tr h="12543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34389"/>
                  </a:ext>
                </a:extLst>
              </a:tr>
              <a:tr h="12543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77179"/>
                  </a:ext>
                </a:extLst>
              </a:tr>
              <a:tr h="1254393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5212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F6A96E3-2577-4113-9DBA-8A1C4834DFBD}"/>
              </a:ext>
            </a:extLst>
          </p:cNvPr>
          <p:cNvSpPr txBox="1"/>
          <p:nvPr/>
        </p:nvSpPr>
        <p:spPr>
          <a:xfrm>
            <a:off x="4798842" y="174273"/>
            <a:ext cx="401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 ETAPE 2 </a:t>
            </a:r>
            <a:r>
              <a:rPr lang="fr-FR" dirty="0"/>
              <a:t>: </a:t>
            </a:r>
            <a:r>
              <a:rPr lang="fr-FR" sz="2000" b="1" dirty="0"/>
              <a:t>DEFINITION DES OBJECTIFS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7AC9962-6061-48D4-AE74-8165CDD5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DFF84E2-8415-4D92-8A74-9538B870E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8" y="0"/>
            <a:ext cx="1273040" cy="1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F6720B-F246-4410-BAFC-FE83A983A28B}"/>
              </a:ext>
            </a:extLst>
          </p:cNvPr>
          <p:cNvSpPr txBox="1"/>
          <p:nvPr/>
        </p:nvSpPr>
        <p:spPr>
          <a:xfrm>
            <a:off x="903654" y="780953"/>
            <a:ext cx="1070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. 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2C2FBA2C-1AB2-4C19-BE91-ADDAA5F13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4290"/>
              </p:ext>
            </p:extLst>
          </p:nvPr>
        </p:nvGraphicFramePr>
        <p:xfrm>
          <a:off x="1130788" y="1380323"/>
          <a:ext cx="9930424" cy="467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606">
                  <a:extLst>
                    <a:ext uri="{9D8B030D-6E8A-4147-A177-3AD203B41FA5}">
                      <a16:colId xmlns:a16="http://schemas.microsoft.com/office/drawing/2014/main" val="1390363884"/>
                    </a:ext>
                  </a:extLst>
                </a:gridCol>
                <a:gridCol w="2482606">
                  <a:extLst>
                    <a:ext uri="{9D8B030D-6E8A-4147-A177-3AD203B41FA5}">
                      <a16:colId xmlns:a16="http://schemas.microsoft.com/office/drawing/2014/main" val="1502166230"/>
                    </a:ext>
                  </a:extLst>
                </a:gridCol>
                <a:gridCol w="2482606">
                  <a:extLst>
                    <a:ext uri="{9D8B030D-6E8A-4147-A177-3AD203B41FA5}">
                      <a16:colId xmlns:a16="http://schemas.microsoft.com/office/drawing/2014/main" val="1798834974"/>
                    </a:ext>
                  </a:extLst>
                </a:gridCol>
                <a:gridCol w="2482606">
                  <a:extLst>
                    <a:ext uri="{9D8B030D-6E8A-4147-A177-3AD203B41FA5}">
                      <a16:colId xmlns:a16="http://schemas.microsoft.com/office/drawing/2014/main" val="1219629702"/>
                    </a:ext>
                  </a:extLst>
                </a:gridCol>
              </a:tblGrid>
              <a:tr h="668319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CHAMPS D’APPRENTISSAGE RETENUS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61247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  4E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40105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05554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818221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934280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99808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04858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4AB862A-DDCE-46D5-B56B-A62F66242A3D}"/>
              </a:ext>
            </a:extLst>
          </p:cNvPr>
          <p:cNvSpPr txBox="1"/>
          <p:nvPr/>
        </p:nvSpPr>
        <p:spPr>
          <a:xfrm>
            <a:off x="3314701" y="26900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3 :  FORMULER UN PLAN D’ACTION</a:t>
            </a:r>
          </a:p>
          <a:p>
            <a:r>
              <a:rPr lang="fr-FR" sz="2000" b="1" dirty="0"/>
              <a:t>3.1 OFFRE DE FORMATION PAR CHAMP D’APPRENTISSAGE</a:t>
            </a:r>
          </a:p>
          <a:p>
            <a:r>
              <a:rPr lang="fr-FR" sz="2000" b="1" i="1" dirty="0">
                <a:solidFill>
                  <a:srgbClr val="FF0000"/>
                </a:solidFill>
              </a:rPr>
              <a:t>                                                                                    </a:t>
            </a:r>
            <a:endParaRPr lang="fr-FR" b="1" dirty="0">
              <a:solidFill>
                <a:srgbClr val="FF0000"/>
              </a:solidFill>
            </a:endParaRPr>
          </a:p>
          <a:p>
            <a:pPr algn="ctr"/>
            <a:endParaRPr lang="fr-FR" sz="2000" b="1" dirty="0"/>
          </a:p>
          <a:p>
            <a:endParaRPr lang="fr-FR" sz="2000" b="1" dirty="0"/>
          </a:p>
          <a:p>
            <a:endParaRPr lang="fr-FR" sz="2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34AE9F-35B9-4624-AE9C-F8DFF711F25E}"/>
              </a:ext>
            </a:extLst>
          </p:cNvPr>
          <p:cNvSpPr/>
          <p:nvPr/>
        </p:nvSpPr>
        <p:spPr>
          <a:xfrm>
            <a:off x="1905000" y="590777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Nombre de champs d’apprentissage investis dans le cursus lycée pour toutes les classes:  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BB77F8-8FB6-40BD-BCAE-651F68CB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CCB8DB3-D449-4507-BCE6-3D945DB58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3" y="170446"/>
            <a:ext cx="1273040" cy="1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8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D94DD21-6A1E-4338-A67D-797FC4EF1E3C}"/>
              </a:ext>
            </a:extLst>
          </p:cNvPr>
          <p:cNvSpPr txBox="1"/>
          <p:nvPr/>
        </p:nvSpPr>
        <p:spPr>
          <a:xfrm>
            <a:off x="403275" y="118076"/>
            <a:ext cx="11788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3.2 PROGRAMMATION DETAILLEE               </a:t>
            </a:r>
          </a:p>
          <a:p>
            <a:pPr algn="ctr"/>
            <a:r>
              <a:rPr lang="fr-FR" b="1" dirty="0"/>
              <a:t> rappel : 4 séquences recommandées pour chaque niveau de classe</a:t>
            </a:r>
          </a:p>
          <a:p>
            <a:pPr algn="ctr"/>
            <a:endParaRPr lang="fr-FR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8C3D562-D1CB-48CA-AF45-20E4FD816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03791"/>
              </p:ext>
            </p:extLst>
          </p:nvPr>
        </p:nvGraphicFramePr>
        <p:xfrm>
          <a:off x="931773" y="1114385"/>
          <a:ext cx="10950527" cy="549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6987">
                  <a:extLst>
                    <a:ext uri="{9D8B030D-6E8A-4147-A177-3AD203B41FA5}">
                      <a16:colId xmlns:a16="http://schemas.microsoft.com/office/drawing/2014/main" val="1740097301"/>
                    </a:ext>
                  </a:extLst>
                </a:gridCol>
                <a:gridCol w="2448712">
                  <a:extLst>
                    <a:ext uri="{9D8B030D-6E8A-4147-A177-3AD203B41FA5}">
                      <a16:colId xmlns:a16="http://schemas.microsoft.com/office/drawing/2014/main" val="959169387"/>
                    </a:ext>
                  </a:extLst>
                </a:gridCol>
                <a:gridCol w="2454308">
                  <a:extLst>
                    <a:ext uri="{9D8B030D-6E8A-4147-A177-3AD203B41FA5}">
                      <a16:colId xmlns:a16="http://schemas.microsoft.com/office/drawing/2014/main" val="1533261847"/>
                    </a:ext>
                  </a:extLst>
                </a:gridCol>
                <a:gridCol w="2750260">
                  <a:extLst>
                    <a:ext uri="{9D8B030D-6E8A-4147-A177-3AD203B41FA5}">
                      <a16:colId xmlns:a16="http://schemas.microsoft.com/office/drawing/2014/main" val="3657132782"/>
                    </a:ext>
                  </a:extLst>
                </a:gridCol>
                <a:gridCol w="2750260">
                  <a:extLst>
                    <a:ext uri="{9D8B030D-6E8A-4147-A177-3AD203B41FA5}">
                      <a16:colId xmlns:a16="http://schemas.microsoft.com/office/drawing/2014/main" val="1543930572"/>
                    </a:ext>
                  </a:extLst>
                </a:gridCol>
              </a:tblGrid>
              <a:tr h="527326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7068" marR="9706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COLLEGE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6572695"/>
                  </a:ext>
                </a:extLst>
              </a:tr>
              <a:tr h="29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 APSA proposées  EN 6è</a:t>
                      </a:r>
                      <a:endParaRPr lang="fr-FR" sz="1200" b="1" baseline="30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 5E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en4E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 3è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427962"/>
                  </a:ext>
                </a:extLst>
              </a:tr>
              <a:tr h="410194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1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EPREUVE COMBINEE(saut/Course/lancer)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29090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821246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398421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2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27110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913743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17861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3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SEQUENCE ARTISTIQUE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339099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SEQUENCE ACROBATIQUE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60573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599842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4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831090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81554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86139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5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15553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886951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13841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F563978-F08F-41BD-903A-76B02860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9EAD5F4-AFED-4DA1-AA81-80C86031A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8" y="0"/>
            <a:ext cx="1273040" cy="1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5284788" y="11617325"/>
            <a:ext cx="400050" cy="2857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/>
              <a:t>N 1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5284788" y="12388850"/>
            <a:ext cx="400050" cy="2857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/>
              <a:t>N 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263" y="13122275"/>
            <a:ext cx="414337" cy="2984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688" y="14141450"/>
            <a:ext cx="414337" cy="2984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788" y="18208625"/>
            <a:ext cx="414337" cy="2984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213" y="19494500"/>
            <a:ext cx="414337" cy="2921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9A94CE-F4CA-4483-8290-582816526219}"/>
              </a:ext>
            </a:extLst>
          </p:cNvPr>
          <p:cNvSpPr/>
          <p:nvPr/>
        </p:nvSpPr>
        <p:spPr>
          <a:xfrm>
            <a:off x="3171949" y="99277"/>
            <a:ext cx="2711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/>
              <a:t>Etape 3.4    EVALUATION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E8A4BAAD-A88F-40D6-BB27-4AEB2396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ADAA2BE-B4E1-3890-CD32-3970E716EF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13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8877300" y="8302625"/>
            <a:ext cx="889000" cy="228600"/>
          </a:xfrm>
          <a:custGeom>
            <a:avLst/>
            <a:gdLst/>
            <a:ahLst/>
            <a:cxnLst/>
            <a:rect l="0" t="0" r="0" b="0"/>
            <a:pathLst>
              <a:path w="889000" h="228600">
                <a:moveTo>
                  <a:pt x="0" y="228600"/>
                </a:moveTo>
                <a:lnTo>
                  <a:pt x="889000" y="228600"/>
                </a:lnTo>
                <a:lnTo>
                  <a:pt x="889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E7B4AAB-B622-4FD3-B324-D0622A3FDBC2}"/>
              </a:ext>
            </a:extLst>
          </p:cNvPr>
          <p:cNvSpPr txBox="1"/>
          <p:nvPr/>
        </p:nvSpPr>
        <p:spPr>
          <a:xfrm>
            <a:off x="1110343" y="448478"/>
            <a:ext cx="108530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fr-FR" sz="2400" b="1" dirty="0"/>
              <a:t>  3.5 Les Elèves à Besoins Educatifs Particuliers (EBEP)</a:t>
            </a:r>
          </a:p>
          <a:p>
            <a:pPr algn="ctr" fontAlgn="t"/>
            <a:r>
              <a:rPr lang="fr-FR" b="1" dirty="0"/>
              <a:t> </a:t>
            </a:r>
          </a:p>
          <a:p>
            <a:pPr algn="ctr" fontAlgn="t"/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A renseigner pour le 20 juin 2020</a:t>
            </a:r>
          </a:p>
          <a:p>
            <a:pPr algn="ctr" fontAlgn="t"/>
            <a:r>
              <a:rPr lang="fr-FR" b="1" dirty="0"/>
              <a:t>)</a:t>
            </a:r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665D6374-CE3D-405D-BF7D-192B44E01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10657"/>
              </p:ext>
            </p:extLst>
          </p:nvPr>
        </p:nvGraphicFramePr>
        <p:xfrm>
          <a:off x="166659" y="1412416"/>
          <a:ext cx="11874499" cy="439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1933726075"/>
                    </a:ext>
                  </a:extLst>
                </a:gridCol>
                <a:gridCol w="6959599">
                  <a:extLst>
                    <a:ext uri="{9D8B030D-6E8A-4147-A177-3AD203B41FA5}">
                      <a16:colId xmlns:a16="http://schemas.microsoft.com/office/drawing/2014/main" val="1991431447"/>
                    </a:ext>
                  </a:extLst>
                </a:gridCol>
              </a:tblGrid>
              <a:tr h="1278865">
                <a:tc>
                  <a:txBody>
                    <a:bodyPr/>
                    <a:lstStyle/>
                    <a:p>
                      <a:r>
                        <a:rPr lang="fr-FR" dirty="0"/>
                        <a:t>Particularités (Sportifs de haut niveau, </a:t>
                      </a:r>
                      <a:r>
                        <a:rPr lang="fr-FR" dirty="0" err="1"/>
                        <a:t>dys</a:t>
                      </a:r>
                      <a:r>
                        <a:rPr lang="fr-FR" dirty="0"/>
                        <a:t>, autistes, précoces, allophones, en situation de handicap moteur, obèses,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autres…)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Aménagements prévus :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évaluations, règlements, gestion de classe, modes de groupements, autres…</a:t>
                      </a:r>
                    </a:p>
                    <a:p>
                      <a:r>
                        <a:rPr lang="fr-FR" dirty="0"/>
                        <a:t>(Voir le Vadémécum EPS adaptée</a:t>
                      </a:r>
                      <a:r>
                        <a:rPr lang="fr-FR" baseline="0" dirty="0"/>
                        <a:t> sur le site académique EPS</a:t>
                      </a:r>
                      <a:r>
                        <a:rPr lang="fr-FR" dirty="0"/>
                        <a:t>)</a:t>
                      </a:r>
                    </a:p>
                    <a:p>
                      <a:r>
                        <a:rPr lang="fr-FR" dirty="0">
                          <a:solidFill>
                            <a:schemeClr val="bg1"/>
                          </a:solidFill>
                          <a:hlinkClick r:id="rId2"/>
                        </a:rPr>
                        <a:t>http://eps.ac-dijon.fr/spip.php?article380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21977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62658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639369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957272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80206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963601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23928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45B2995-194E-4B5B-B819-F6EBACE9CB83}"/>
              </a:ext>
            </a:extLst>
          </p:cNvPr>
          <p:cNvSpPr txBox="1"/>
          <p:nvPr/>
        </p:nvSpPr>
        <p:spPr>
          <a:xfrm>
            <a:off x="298451" y="5882560"/>
            <a:ext cx="1159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FF0000"/>
                </a:solidFill>
              </a:rPr>
              <a:t>Rappel: L’adaptation doit être réalisée de manière individuelle et en lien avec l’équipe éducative</a:t>
            </a:r>
            <a:r>
              <a:rPr lang="fr-FR" b="1" dirty="0">
                <a:solidFill>
                  <a:srgbClr val="FF0000"/>
                </a:solidFill>
              </a:rPr>
              <a:t> (famille, équipe de direction, médecin scolaire, assistante sociale, vie scolaire, AESH, professeur référent, coordonnateur ULIS…)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9616B2-6E43-46FF-81F7-843452F9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450" y="6453644"/>
            <a:ext cx="4114800" cy="365125"/>
          </a:xfrm>
        </p:spPr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E798DC-782B-4211-9453-D38752CAC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52111"/>
            <a:ext cx="1022865" cy="117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6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1360</Words>
  <Application>Microsoft Office PowerPoint</Application>
  <PresentationFormat>Grand écran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Thème Office</vt:lpstr>
      <vt:lpstr>LE PROJET PEDAGOGIQUE D’EPS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MILLET</dc:creator>
  <cp:lastModifiedBy>VALERIE MILLET</cp:lastModifiedBy>
  <cp:revision>235</cp:revision>
  <dcterms:created xsi:type="dcterms:W3CDTF">2019-09-04T13:43:12Z</dcterms:created>
  <dcterms:modified xsi:type="dcterms:W3CDTF">2023-01-30T18:13:11Z</dcterms:modified>
</cp:coreProperties>
</file>