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75" r:id="rId2"/>
    <p:sldId id="335" r:id="rId3"/>
    <p:sldId id="338" r:id="rId4"/>
    <p:sldId id="339" r:id="rId5"/>
    <p:sldId id="343" r:id="rId6"/>
    <p:sldId id="345" r:id="rId7"/>
    <p:sldId id="348" r:id="rId8"/>
    <p:sldId id="341" r:id="rId9"/>
    <p:sldId id="350" r:id="rId10"/>
    <p:sldId id="336" r:id="rId11"/>
    <p:sldId id="262" r:id="rId12"/>
    <p:sldId id="347" r:id="rId13"/>
    <p:sldId id="289" r:id="rId14"/>
    <p:sldId id="263" r:id="rId15"/>
    <p:sldId id="352" r:id="rId16"/>
    <p:sldId id="330" r:id="rId17"/>
    <p:sldId id="271" r:id="rId18"/>
    <p:sldId id="260" r:id="rId19"/>
    <p:sldId id="290"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298" r:id="rId33"/>
    <p:sldId id="292" r:id="rId34"/>
    <p:sldId id="332" r:id="rId35"/>
    <p:sldId id="277" r:id="rId36"/>
    <p:sldId id="269" r:id="rId37"/>
    <p:sldId id="310" r:id="rId38"/>
    <p:sldId id="327" r:id="rId39"/>
    <p:sldId id="325" r:id="rId40"/>
    <p:sldId id="324" r:id="rId41"/>
    <p:sldId id="323" r:id="rId42"/>
    <p:sldId id="366" r:id="rId43"/>
    <p:sldId id="368" r:id="rId44"/>
    <p:sldId id="369" r:id="rId45"/>
    <p:sldId id="370" r:id="rId46"/>
    <p:sldId id="371" r:id="rId47"/>
    <p:sldId id="372" r:id="rId48"/>
    <p:sldId id="373" r:id="rId49"/>
    <p:sldId id="374" r:id="rId50"/>
    <p:sldId id="375" r:id="rId51"/>
    <p:sldId id="380" r:id="rId52"/>
    <p:sldId id="376" r:id="rId53"/>
    <p:sldId id="377" r:id="rId54"/>
    <p:sldId id="378" r:id="rId55"/>
    <p:sldId id="379"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1"/>
      </p:ext>
    </p:extLst>
  </p:showPr>
  <p:clrMru>
    <a:srgbClr val="CCFFFF"/>
    <a:srgbClr val="CFE9F1"/>
    <a:srgbClr val="315683"/>
    <a:srgbClr val="0066FF"/>
    <a:srgbClr val="3590A9"/>
    <a:srgbClr val="46DE80"/>
    <a:srgbClr val="CC0099"/>
    <a:srgbClr val="F648D5"/>
    <a:srgbClr val="DEF0F6"/>
    <a:srgbClr val="B2DB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6" autoAdjust="0"/>
    <p:restoredTop sz="80525" autoAdjust="0"/>
  </p:normalViewPr>
  <p:slideViewPr>
    <p:cSldViewPr>
      <p:cViewPr varScale="1">
        <p:scale>
          <a:sx n="54" d="100"/>
          <a:sy n="54" d="100"/>
        </p:scale>
        <p:origin x="-147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70833F-0477-46CD-ABDF-FD0FF48BDBD1}" type="datetimeFigureOut">
              <a:rPr lang="fr-FR" smtClean="0"/>
              <a:pPr/>
              <a:t>07/09/2016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9BD1F-9E54-4358-B18C-B2DF7F67386F}" type="slidenum">
              <a:rPr lang="fr-FR" smtClean="0"/>
              <a:pPr/>
              <a:t>‹N°›</a:t>
            </a:fld>
            <a:endParaRPr lang="fr-FR"/>
          </a:p>
        </p:txBody>
      </p:sp>
    </p:spTree>
    <p:extLst>
      <p:ext uri="{BB962C8B-B14F-4D97-AF65-F5344CB8AC3E}">
        <p14:creationId xmlns:p14="http://schemas.microsoft.com/office/powerpoint/2010/main" xmlns="" val="147947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lemonde.fr/m-design-deco-l-expo/"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lemonde.fr/projet/" TargetMode="External"/><Relationship Id="rId5" Type="http://schemas.openxmlformats.org/officeDocument/2006/relationships/hyperlink" Target="http://conjugaison.lemonde.fr/conjugaison/premier-groupe/pr%C3%A9senter/" TargetMode="External"/><Relationship Id="rId4" Type="http://schemas.openxmlformats.org/officeDocument/2006/relationships/hyperlink" Target="http://conjugaison.lemonde.fr/conjugaison/troisieme-groupe/permettr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Développer de nouvelles compétences</a:t>
            </a:r>
            <a:r>
              <a:rPr lang="fr-FR" baseline="0" dirty="0" smtClean="0"/>
              <a:t> à caractère transversal</a:t>
            </a:r>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a:t>
            </a:fld>
            <a:endParaRPr lang="fr-FR"/>
          </a:p>
        </p:txBody>
      </p:sp>
    </p:spTree>
    <p:extLst>
      <p:ext uri="{BB962C8B-B14F-4D97-AF65-F5344CB8AC3E}">
        <p14:creationId xmlns:p14="http://schemas.microsoft.com/office/powerpoint/2010/main" xmlns="" val="191191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tLang="fr-FR"/>
          </a:p>
        </p:txBody>
      </p:sp>
      <p:sp>
        <p:nvSpPr>
          <p:cNvPr id="77828"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fld id="{19CBA868-0610-CB41-8188-3713EAE8DD6A}" type="slidenum">
              <a:rPr lang="fr-FR" altLang="fr-FR"/>
              <a:pPr/>
              <a:t>25</a:t>
            </a:fld>
            <a:endParaRPr lang="fr-FR" altLang="fr-FR"/>
          </a:p>
        </p:txBody>
      </p:sp>
    </p:spTree>
    <p:extLst>
      <p:ext uri="{BB962C8B-B14F-4D97-AF65-F5344CB8AC3E}">
        <p14:creationId xmlns:p14="http://schemas.microsoft.com/office/powerpoint/2010/main" xmlns="" val="145056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nouvelle épreuve orale de 15 minutes – 10 minutes d’</a:t>
            </a:r>
            <a:r>
              <a:rPr lang="fr-FR" u="sng" dirty="0" smtClean="0">
                <a:hlinkClick r:id="rId3" tooltip="Toute l’actualité expos"/>
              </a:rPr>
              <a:t>expos</a:t>
            </a:r>
            <a:r>
              <a:rPr lang="fr-FR" dirty="0" smtClean="0"/>
              <a:t>é et 5 minutes d’entretien – doit </a:t>
            </a:r>
            <a:r>
              <a:rPr lang="fr-FR" u="sng" dirty="0" smtClean="0">
                <a:hlinkClick r:id="rId4" tooltip="Conjugaison du verbe permettre"/>
              </a:rPr>
              <a:t>permettre</a:t>
            </a:r>
            <a:r>
              <a:rPr lang="fr-FR" dirty="0" smtClean="0"/>
              <a:t> d’évaluer, entre autres, la qualité de </a:t>
            </a:r>
            <a:r>
              <a:rPr lang="fr-FR" b="1" dirty="0" smtClean="0"/>
              <a:t>l’expression orale</a:t>
            </a:r>
            <a:r>
              <a:rPr lang="fr-FR" dirty="0" smtClean="0"/>
              <a:t> de l’élève, </a:t>
            </a:r>
            <a:r>
              <a:rPr lang="fr-FR" b="1" dirty="0" smtClean="0"/>
              <a:t>sa conduite</a:t>
            </a:r>
            <a:r>
              <a:rPr lang="fr-FR" dirty="0" smtClean="0"/>
              <a:t> </a:t>
            </a:r>
            <a:r>
              <a:rPr lang="fr-FR" b="1" dirty="0" smtClean="0"/>
              <a:t>de projet</a:t>
            </a:r>
            <a:r>
              <a:rPr lang="fr-FR" dirty="0" smtClean="0"/>
              <a:t>, </a:t>
            </a:r>
            <a:r>
              <a:rPr lang="fr-FR" b="1" dirty="0" smtClean="0"/>
              <a:t>son travail en équipe et son autonomie</a:t>
            </a:r>
            <a:r>
              <a:rPr lang="fr-FR" dirty="0" smtClean="0"/>
              <a:t>. Ce dernier devra </a:t>
            </a:r>
            <a:r>
              <a:rPr lang="fr-FR" u="sng" dirty="0" smtClean="0">
                <a:hlinkClick r:id="rId5" tooltip="Conjugaison du verbe présenter"/>
              </a:rPr>
              <a:t>présenter</a:t>
            </a:r>
            <a:r>
              <a:rPr lang="fr-FR" dirty="0" smtClean="0"/>
              <a:t> un </a:t>
            </a:r>
            <a:r>
              <a:rPr lang="fr-FR" u="sng" dirty="0" smtClean="0">
                <a:hlinkClick r:id="rId6" tooltip="Toute l’actualité projet"/>
              </a:rPr>
              <a:t>projet</a:t>
            </a:r>
            <a:r>
              <a:rPr lang="fr-FR" dirty="0" smtClean="0"/>
              <a:t> qu’il a conduit </a:t>
            </a:r>
            <a:r>
              <a:rPr lang="fr-FR" u="sng" dirty="0" smtClean="0"/>
              <a:t>dans le cadre des nouveaux enseignements pratiques</a:t>
            </a:r>
            <a:r>
              <a:rPr lang="fr-FR" dirty="0" smtClean="0"/>
              <a:t> interdisciplinaires (EPI), ou </a:t>
            </a:r>
            <a:r>
              <a:rPr lang="fr-FR" u="sng" dirty="0" smtClean="0"/>
              <a:t>des parcours « d’éducation artistique et culturelle » ou encore « avenir et citoyen</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32</a:t>
            </a:fld>
            <a:endParaRPr lang="fr-FR"/>
          </a:p>
        </p:txBody>
      </p:sp>
    </p:spTree>
    <p:extLst>
      <p:ext uri="{BB962C8B-B14F-4D97-AF65-F5344CB8AC3E}">
        <p14:creationId xmlns:p14="http://schemas.microsoft.com/office/powerpoint/2010/main" xmlns="" val="210858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FR" dirty="0" smtClean="0"/>
              <a:t>La maîtrise de chaque domaine ne peut être compensée par la maîtrise d’un autre domaine.</a:t>
            </a:r>
          </a:p>
          <a:p>
            <a:pPr eaLnBrk="1" hangingPunct="1">
              <a:spcBef>
                <a:spcPct val="0"/>
              </a:spcBef>
            </a:pPr>
            <a:r>
              <a:rPr lang="fr-FR" dirty="0" smtClean="0"/>
              <a:t>Les quatre « objectifs de connaissances et de compétences pour la maîtrise du socle commun » du domaine 1 ne sont pas compensables entre eux.</a:t>
            </a:r>
          </a:p>
          <a:p>
            <a:pPr eaLnBrk="1" hangingPunct="1">
              <a:spcBef>
                <a:spcPct val="0"/>
              </a:spcBef>
            </a:pPr>
            <a:r>
              <a:rPr lang="fr-FR" b="1" dirty="0" smtClean="0"/>
              <a:t>Bilans de fin de cycle</a:t>
            </a:r>
            <a:r>
              <a:rPr lang="fr-FR" dirty="0" smtClean="0"/>
              <a:t>  qui comprennent « une évaluation du niveau de maîtrise de chacun des domaines et de chacune des composantes du premier domaine du socle commun de connaissances, de compétences et de culture », c'est-à-dire des 4 composantes du domaine 1 </a:t>
            </a:r>
            <a:r>
              <a:rPr lang="fr-FR" i="1" dirty="0" smtClean="0"/>
              <a:t>les langages pour penser et communiquer</a:t>
            </a:r>
            <a:r>
              <a:rPr lang="fr-FR" dirty="0" smtClean="0"/>
              <a:t>.</a:t>
            </a:r>
          </a:p>
          <a:p>
            <a:pPr eaLnBrk="1" hangingPunct="1">
              <a:spcBef>
                <a:spcPct val="0"/>
              </a:spcBef>
            </a:pPr>
            <a:r>
              <a:rPr lang="fr-FR" b="1" dirty="0" smtClean="0"/>
              <a:t>D’où les huit domaines dont parle la ministre.</a:t>
            </a:r>
            <a:endParaRPr lang="fr-FR" b="1" smtClean="0"/>
          </a:p>
          <a:p>
            <a:endParaRPr lang="fr-FR"/>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34</a:t>
            </a:fld>
            <a:endParaRPr lang="fr-FR"/>
          </a:p>
        </p:txBody>
      </p:sp>
    </p:spTree>
    <p:extLst>
      <p:ext uri="{BB962C8B-B14F-4D97-AF65-F5344CB8AC3E}">
        <p14:creationId xmlns:p14="http://schemas.microsoft.com/office/powerpoint/2010/main" xmlns="" val="64494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EPI contribuent à</a:t>
            </a:r>
            <a:r>
              <a:rPr lang="fr-FR" baseline="0" dirty="0" smtClean="0"/>
              <a:t> la mise en œuvre des parcours éducatifs de l’élève.</a:t>
            </a:r>
            <a:endParaRPr lang="fr-FR" dirty="0" smtClean="0"/>
          </a:p>
          <a:p>
            <a:r>
              <a:rPr lang="fr-FR" dirty="0" smtClean="0"/>
              <a:t>Le numérique</a:t>
            </a:r>
            <a:r>
              <a:rPr lang="fr-FR" baseline="0" dirty="0" smtClean="0"/>
              <a:t> et les langues , l’ouverture sur le monde – Point de vigilance : croiser les thématiques et les parcours afin de donner de la cohérence aux dispositifs. UTILISATION DE FOLIOS </a:t>
            </a:r>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37</a:t>
            </a:fld>
            <a:endParaRPr lang="fr-FR"/>
          </a:p>
        </p:txBody>
      </p:sp>
    </p:spTree>
    <p:extLst>
      <p:ext uri="{BB962C8B-B14F-4D97-AF65-F5344CB8AC3E}">
        <p14:creationId xmlns:p14="http://schemas.microsoft.com/office/powerpoint/2010/main" xmlns="" val="129540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Les thématiques ne sont pas des intitulés d</a:t>
            </a:r>
            <a:r>
              <a:rPr lang="ja-JP" altLang="fr-FR">
                <a:ea typeface="MS PGothic" charset="-128"/>
              </a:rPr>
              <a:t>’</a:t>
            </a:r>
            <a:r>
              <a:rPr lang="fr-FR" altLang="ja-JP">
                <a:ea typeface="MS PGothic" charset="-128"/>
              </a:rPr>
              <a:t>EPI : « Création d</a:t>
            </a:r>
            <a:r>
              <a:rPr lang="ja-JP" altLang="fr-FR">
                <a:ea typeface="MS PGothic" charset="-128"/>
              </a:rPr>
              <a:t>’</a:t>
            </a:r>
            <a:r>
              <a:rPr lang="fr-FR" altLang="ja-JP">
                <a:ea typeface="MS PGothic" charset="-128"/>
              </a:rPr>
              <a:t>une pièce de théâtre historique » et « Influence réciproque des arts et de la technologie dans l</a:t>
            </a:r>
            <a:r>
              <a:rPr lang="ja-JP" altLang="fr-FR">
                <a:ea typeface="MS PGothic" charset="-128"/>
              </a:rPr>
              <a:t>’</a:t>
            </a:r>
            <a:r>
              <a:rPr lang="fr-FR" altLang="ja-JP">
                <a:ea typeface="MS PGothic" charset="-128"/>
              </a:rPr>
              <a:t>architecture contemporaine » portent tous deux sur la thématique « Culture et création artistiques ». Le deuxième EPI peut aussi porter sur « Sciences, technologie et société » : c</a:t>
            </a:r>
            <a:r>
              <a:rPr lang="ja-JP" altLang="fr-FR">
                <a:ea typeface="MS PGothic" charset="-128"/>
              </a:rPr>
              <a:t>’</a:t>
            </a:r>
            <a:r>
              <a:rPr lang="fr-FR" altLang="ja-JP">
                <a:ea typeface="MS PGothic" charset="-128"/>
              </a:rPr>
              <a:t>est son contenu détaillé qui déterminera dans quelle thématique il sera classé.</a:t>
            </a:r>
            <a:endParaRPr lang="fr-FR" altLang="fr-FR"/>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fld id="{351F0FFE-0E89-2B4A-8EB9-06E01FF00C64}" type="slidenum">
              <a:rPr lang="fr-FR" altLang="fr-FR">
                <a:solidFill>
                  <a:srgbClr val="000000"/>
                </a:solidFill>
                <a:ea typeface="MS PGothic" charset="-128"/>
              </a:rPr>
              <a:pPr/>
              <a:t>8</a:t>
            </a:fld>
            <a:endParaRPr lang="fr-FR" altLang="fr-FR">
              <a:solidFill>
                <a:srgbClr val="000000"/>
              </a:solidFill>
              <a:ea typeface="MS PGothic" charset="-128"/>
            </a:endParaRPr>
          </a:p>
        </p:txBody>
      </p:sp>
    </p:spTree>
    <p:extLst>
      <p:ext uri="{BB962C8B-B14F-4D97-AF65-F5344CB8AC3E}">
        <p14:creationId xmlns:p14="http://schemas.microsoft.com/office/powerpoint/2010/main" xmlns="" val="33665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Il faut 4 h d</a:t>
            </a:r>
            <a:r>
              <a:rPr lang="ja-JP" altLang="fr-FR">
                <a:ea typeface="MS PGothic" charset="-128"/>
              </a:rPr>
              <a:t>’</a:t>
            </a:r>
            <a:r>
              <a:rPr lang="fr-FR" altLang="ja-JP">
                <a:ea typeface="MS PGothic" charset="-128"/>
              </a:rPr>
              <a:t>enseignements complémentaires (cumul de l</a:t>
            </a:r>
            <a:r>
              <a:rPr lang="ja-JP" altLang="fr-FR">
                <a:ea typeface="MS PGothic" charset="-128"/>
              </a:rPr>
              <a:t>’</a:t>
            </a:r>
            <a:r>
              <a:rPr lang="fr-FR" altLang="ja-JP">
                <a:ea typeface="MS PGothic" charset="-128"/>
              </a:rPr>
              <a:t>AP et des EPI) : 1 h AP + 3 h EPI ou 2 h AP + 2 h EPI. La répartition AP-EPI doit être identique pour tous les élèves d</a:t>
            </a:r>
            <a:r>
              <a:rPr lang="ja-JP" altLang="fr-FR">
                <a:ea typeface="MS PGothic" charset="-128"/>
              </a:rPr>
              <a:t>’</a:t>
            </a:r>
            <a:r>
              <a:rPr lang="fr-FR" altLang="ja-JP">
                <a:ea typeface="MS PGothic" charset="-128"/>
              </a:rPr>
              <a:t>un même niveau de classe.</a:t>
            </a:r>
          </a:p>
          <a:p>
            <a:pPr eaLnBrk="1" hangingPunct="1">
              <a:spcBef>
                <a:spcPct val="0"/>
              </a:spcBef>
            </a:pPr>
            <a:r>
              <a:rPr lang="fr-FR" altLang="fr-FR"/>
              <a:t>Un exposé pourra être la réalisation finale d</a:t>
            </a:r>
            <a:r>
              <a:rPr lang="ja-JP" altLang="fr-FR">
                <a:ea typeface="MS PGothic" charset="-128"/>
              </a:rPr>
              <a:t>’</a:t>
            </a:r>
            <a:r>
              <a:rPr lang="fr-FR" altLang="ja-JP">
                <a:ea typeface="MS PGothic" charset="-128"/>
              </a:rPr>
              <a:t>un EPI.</a:t>
            </a:r>
          </a:p>
          <a:p>
            <a:pPr eaLnBrk="1" hangingPunct="1">
              <a:spcBef>
                <a:spcPct val="0"/>
              </a:spcBef>
            </a:pPr>
            <a:r>
              <a:rPr lang="fr-FR" altLang="fr-FR"/>
              <a:t>Pour rappel, pas d</a:t>
            </a:r>
            <a:r>
              <a:rPr lang="ja-JP" altLang="fr-FR">
                <a:ea typeface="MS PGothic" charset="-128"/>
              </a:rPr>
              <a:t>’</a:t>
            </a:r>
            <a:r>
              <a:rPr lang="fr-FR" altLang="ja-JP">
                <a:ea typeface="MS PGothic" charset="-128"/>
              </a:rPr>
              <a:t>EPI en 6</a:t>
            </a:r>
            <a:r>
              <a:rPr lang="fr-FR" altLang="ja-JP" baseline="30000">
                <a:ea typeface="MS PGothic" charset="-128"/>
              </a:rPr>
              <a:t>e</a:t>
            </a:r>
            <a:r>
              <a:rPr lang="fr-FR" altLang="ja-JP">
                <a:ea typeface="MS PGothic" charset="-128"/>
              </a:rPr>
              <a:t>.</a:t>
            </a:r>
            <a:endParaRPr lang="fr-FR" altLang="fr-FR"/>
          </a:p>
        </p:txBody>
      </p:sp>
      <p:sp>
        <p:nvSpPr>
          <p:cNvPr id="40964"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fld id="{6A788888-BAE9-3A4F-96D2-CF3841ACBDB2}" type="slidenum">
              <a:rPr lang="fr-FR" altLang="fr-FR">
                <a:solidFill>
                  <a:srgbClr val="000000"/>
                </a:solidFill>
                <a:ea typeface="MS PGothic" charset="-128"/>
              </a:rPr>
              <a:pPr/>
              <a:t>9</a:t>
            </a:fld>
            <a:endParaRPr lang="fr-FR" altLang="fr-FR">
              <a:solidFill>
                <a:srgbClr val="000000"/>
              </a:solidFill>
              <a:ea typeface="MS PGothic" charset="-128"/>
            </a:endParaRPr>
          </a:p>
        </p:txBody>
      </p:sp>
    </p:spTree>
    <p:extLst>
      <p:ext uri="{BB962C8B-B14F-4D97-AF65-F5344CB8AC3E}">
        <p14:creationId xmlns:p14="http://schemas.microsoft.com/office/powerpoint/2010/main" xmlns="" val="81543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dirty="0" smtClean="0"/>
              <a:t>Méthode rigoureuse gage de réussite </a:t>
            </a:r>
            <a:r>
              <a:rPr lang="fr-FR" cap="all" dirty="0" smtClean="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rPr>
              <a:t>DES ETAPES CLAIREMENT Identifiées par </a:t>
            </a:r>
            <a:r>
              <a:rPr lang="fr-FR" cap="all" dirty="0" err="1" smtClean="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rPr>
              <a:t>profeSseurs</a:t>
            </a:r>
            <a:r>
              <a:rPr lang="fr-FR" cap="all" dirty="0" smtClean="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rPr>
              <a:t> et </a:t>
            </a:r>
            <a:r>
              <a:rPr lang="fr-FR" cap="all" dirty="0" err="1" smtClean="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rPr>
              <a:t>eleves</a:t>
            </a:r>
            <a:r>
              <a:rPr lang="fr-FR" cap="all" dirty="0" smtClean="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rPr>
              <a:t>   CONTRIBUANT A L’ATTEINTE DE LA REALISATION FINALE</a:t>
            </a:r>
            <a:endParaRPr lang="fr-FR" cap="all" dirty="0">
              <a:ln w="9000" cmpd="sng">
                <a:solidFill>
                  <a:schemeClr val="accent4">
                    <a:shade val="50000"/>
                    <a:satMod val="120000"/>
                  </a:schemeClr>
                </a:solidFill>
                <a:prstDash val="solid"/>
              </a:ln>
              <a:solidFill>
                <a:srgbClr val="B628B6"/>
              </a:solidFill>
              <a:effectLst>
                <a:reflection blurRad="12700" stA="28000" endPos="45000" dist="1000" dir="5400000" sy="-100000" algn="bl" rotWithShape="0"/>
              </a:effectLst>
              <a:latin typeface="Baskerville Old Face" pitchFamily="18" charset="0"/>
              <a:ea typeface="Arial Unicode MS" pitchFamily="34" charset="-128"/>
              <a:cs typeface="Arial Unicode MS" pitchFamily="34" charset="-128"/>
            </a:endParaRPr>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11</a:t>
            </a:fld>
            <a:endParaRPr lang="fr-FR"/>
          </a:p>
        </p:txBody>
      </p:sp>
    </p:spTree>
    <p:extLst>
      <p:ext uri="{BB962C8B-B14F-4D97-AF65-F5344CB8AC3E}">
        <p14:creationId xmlns:p14="http://schemas.microsoft.com/office/powerpoint/2010/main" xmlns="" val="117869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Baskerville Old Face" pitchFamily="18" charset="0"/>
              </a:rPr>
              <a:t>DOMAINE 2 -</a:t>
            </a:r>
            <a:r>
              <a:rPr lang="fr-FR" sz="1600" b="1" baseline="0" dirty="0" smtClean="0">
                <a:latin typeface="Baskerville Old Face" pitchFamily="18" charset="0"/>
              </a:rPr>
              <a:t> </a:t>
            </a:r>
            <a:r>
              <a:rPr lang="fr-FR" sz="1600" b="1" dirty="0" smtClean="0">
                <a:latin typeface="Baskerville Old Face" pitchFamily="18" charset="0"/>
              </a:rPr>
              <a:t>L’élève apprend </a:t>
            </a:r>
            <a:r>
              <a:rPr lang="fr-FR" sz="1200" b="1" dirty="0" smtClean="0">
                <a:latin typeface="Baskerville Old Face" pitchFamily="18" charset="0"/>
              </a:rPr>
              <a:t>à </a:t>
            </a:r>
            <a:r>
              <a:rPr lang="fr-FR" sz="1400" b="1" dirty="0" smtClean="0">
                <a:solidFill>
                  <a:schemeClr val="tx2"/>
                </a:solidFill>
                <a:latin typeface="Baskerville Old Face" pitchFamily="18" charset="0"/>
              </a:rPr>
              <a:t>gérer un projet</a:t>
            </a:r>
            <a:r>
              <a:rPr lang="fr-FR" sz="1400" b="1" dirty="0" smtClean="0">
                <a:latin typeface="Baskerville Old Face" pitchFamily="18" charset="0"/>
              </a:rPr>
              <a:t>, </a:t>
            </a:r>
            <a:r>
              <a:rPr lang="fr-FR" sz="1200" b="1" dirty="0" smtClean="0">
                <a:latin typeface="Baskerville Old Face" pitchFamily="18" charset="0"/>
              </a:rPr>
              <a:t>qu’il soit individuel ou collectif. Il en planifie les tâches, en fixe les étapes et évalue l’atteinte des objectifs. </a:t>
            </a:r>
            <a:r>
              <a:rPr lang="fr-FR" sz="1600" b="1" dirty="0" smtClean="0">
                <a:latin typeface="Baskerville Old Face" pitchFamily="18" charset="0"/>
              </a:rPr>
              <a:t>L’élève sait </a:t>
            </a:r>
            <a:r>
              <a:rPr lang="fr-FR" sz="1200" b="1" dirty="0" smtClean="0">
                <a:latin typeface="Baskerville Old Face" pitchFamily="18" charset="0"/>
              </a:rPr>
              <a:t>que la classe, l’école, l’établissement sont des lieux de collaboration, d’entraide de mutualisation des savoirs.</a:t>
            </a:r>
            <a:r>
              <a:rPr lang="fr-FR" dirty="0" smtClean="0"/>
              <a:t> La pédagogie</a:t>
            </a:r>
            <a:r>
              <a:rPr lang="fr-FR" baseline="0" dirty="0" smtClean="0"/>
              <a:t> de projet développe l’autonomie des élèves car c’est une pédagogie participative qui met les compétences de l’élève au cœur de la résolution de problème.les compétences des élèves ne peuvent se développer que lors d’une recherche leur laissant de l’autonomie</a:t>
            </a:r>
            <a:endParaRPr lang="fr-FR" dirty="0" smtClean="0"/>
          </a:p>
          <a:p>
            <a:endParaRPr lang="fr-FR" sz="1200" b="1" dirty="0" smtClean="0">
              <a:latin typeface="Baskerville Old Face"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14</a:t>
            </a:fld>
            <a:endParaRPr lang="fr-FR"/>
          </a:p>
        </p:txBody>
      </p:sp>
    </p:spTree>
    <p:extLst>
      <p:ext uri="{BB962C8B-B14F-4D97-AF65-F5344CB8AC3E}">
        <p14:creationId xmlns:p14="http://schemas.microsoft.com/office/powerpoint/2010/main" xmlns="" val="731391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Un EPI ne peut se limiter à la juxtaposition de séances disciplinaires ; il porte en lui-même une logique intégrative inédite, car il invite l’équipe pédagogique à observer, non pas en périphérie mais au cœur même des enseignements disciplinaires, </a:t>
            </a:r>
            <a:r>
              <a:rPr lang="fr-FR" sz="1200" b="1" kern="1200" dirty="0" smtClean="0">
                <a:solidFill>
                  <a:schemeClr val="tx1"/>
                </a:solidFill>
                <a:latin typeface="+mn-lt"/>
                <a:ea typeface="+mn-ea"/>
                <a:cs typeface="+mn-cs"/>
              </a:rPr>
              <a:t>comment l’élève sédimente et structure l’ensemble des connaissances abordées, comment il manifeste sa maitrise des différents langages dans des contextes </a:t>
            </a:r>
            <a:r>
              <a:rPr lang="fr-FR" sz="1200" b="1" kern="1200" dirty="0" err="1" smtClean="0">
                <a:solidFill>
                  <a:schemeClr val="tx1"/>
                </a:solidFill>
                <a:latin typeface="+mn-lt"/>
                <a:ea typeface="+mn-ea"/>
                <a:cs typeface="+mn-cs"/>
              </a:rPr>
              <a:t>variés.</a:t>
            </a:r>
            <a:r>
              <a:rPr lang="fr-FR" sz="1200" kern="1200" dirty="0" err="1" smtClean="0">
                <a:solidFill>
                  <a:schemeClr val="tx1"/>
                </a:solidFill>
                <a:latin typeface="+mn-lt"/>
                <a:ea typeface="+mn-ea"/>
                <a:cs typeface="+mn-cs"/>
              </a:rPr>
              <a:t>L’</a:t>
            </a:r>
            <a:r>
              <a:rPr lang="fr-FR" sz="1200" kern="1200" dirty="0" smtClean="0">
                <a:solidFill>
                  <a:schemeClr val="tx1"/>
                </a:solidFill>
                <a:latin typeface="+mn-lt"/>
                <a:ea typeface="+mn-ea"/>
                <a:cs typeface="+mn-cs"/>
              </a:rPr>
              <a:t>EPI peut ainsi être apparenté à un </a:t>
            </a:r>
            <a:r>
              <a:rPr lang="fr-FR" sz="1200" b="1" kern="1200" dirty="0" smtClean="0">
                <a:solidFill>
                  <a:schemeClr val="tx1"/>
                </a:solidFill>
                <a:latin typeface="+mn-lt"/>
                <a:ea typeface="+mn-ea"/>
                <a:cs typeface="+mn-cs"/>
              </a:rPr>
              <a:t>véritable laboratoire d’appropriation pédagogique du socle commun. </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16</a:t>
            </a:fld>
            <a:endParaRPr lang="fr-FR"/>
          </a:p>
        </p:txBody>
      </p:sp>
    </p:spTree>
    <p:extLst>
      <p:ext uri="{BB962C8B-B14F-4D97-AF65-F5344CB8AC3E}">
        <p14:creationId xmlns:p14="http://schemas.microsoft.com/office/powerpoint/2010/main" xmlns="" val="203470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18</a:t>
            </a:fld>
            <a:endParaRPr lang="fr-FR"/>
          </a:p>
        </p:txBody>
      </p:sp>
    </p:spTree>
    <p:extLst>
      <p:ext uri="{BB962C8B-B14F-4D97-AF65-F5344CB8AC3E}">
        <p14:creationId xmlns:p14="http://schemas.microsoft.com/office/powerpoint/2010/main" xmlns="" val="749289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il est essentiel d’intégrer la dimension « évaluation positive », en retenant les indicateurs de réussite les plus à l’avantage des élèves : faut-il évaluer la production finale de l’EPI ? Les démarches individualisées des élèves ? Les compétences liées à une ou plusieurs disciplines ? L’individu ou le</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collectif ? Les objectifs prioritairement assignés aux EPI imposent que leur évaluation remplisse </a:t>
            </a:r>
            <a:r>
              <a:rPr lang="fr-FR" sz="1200" b="1" kern="1200" dirty="0" smtClean="0">
                <a:solidFill>
                  <a:schemeClr val="tx1"/>
                </a:solidFill>
                <a:latin typeface="+mn-lt"/>
                <a:ea typeface="+mn-ea"/>
                <a:cs typeface="+mn-cs"/>
              </a:rPr>
              <a:t>deux fonctions</a:t>
            </a:r>
            <a:r>
              <a:rPr lang="fr-FR" sz="1200" kern="1200" dirty="0" smtClean="0">
                <a:solidFill>
                  <a:schemeClr val="tx1"/>
                </a:solidFill>
                <a:latin typeface="+mn-lt"/>
                <a:ea typeface="+mn-ea"/>
                <a:cs typeface="+mn-cs"/>
              </a:rPr>
              <a:t> : </a:t>
            </a:r>
            <a:r>
              <a:rPr lang="fr-FR" sz="1200" b="1" kern="1200" dirty="0" smtClean="0">
                <a:solidFill>
                  <a:schemeClr val="tx1"/>
                </a:solidFill>
                <a:latin typeface="+mn-lt"/>
                <a:ea typeface="+mn-ea"/>
                <a:cs typeface="+mn-cs"/>
              </a:rPr>
              <a:t>une dimension formative pour un meilleur apprentissage des élèves</a:t>
            </a:r>
            <a:r>
              <a:rPr lang="fr-FR" sz="1200" kern="1200" dirty="0" smtClean="0">
                <a:solidFill>
                  <a:schemeClr val="tx1"/>
                </a:solidFill>
                <a:latin typeface="+mn-lt"/>
                <a:ea typeface="+mn-ea"/>
                <a:cs typeface="+mn-cs"/>
              </a:rPr>
              <a:t> ;</a:t>
            </a:r>
          </a:p>
          <a:p>
            <a:r>
              <a:rPr lang="fr-FR" sz="1200" b="1" kern="1200" dirty="0" smtClean="0">
                <a:solidFill>
                  <a:schemeClr val="tx1"/>
                </a:solidFill>
                <a:latin typeface="+mn-lt"/>
                <a:ea typeface="+mn-ea"/>
                <a:cs typeface="+mn-cs"/>
              </a:rPr>
              <a:t>une dimension prospective</a:t>
            </a:r>
            <a:r>
              <a:rPr lang="fr-FR" sz="1200" kern="1200" dirty="0" smtClean="0">
                <a:solidFill>
                  <a:schemeClr val="tx1"/>
                </a:solidFill>
                <a:latin typeface="+mn-lt"/>
                <a:ea typeface="+mn-ea"/>
                <a:cs typeface="+mn-cs"/>
              </a:rPr>
              <a:t> sur la qualité de l’action pour améliorer le dispositif de l’année suivante.</a:t>
            </a:r>
          </a:p>
          <a:p>
            <a:r>
              <a:rPr lang="fr-FR" sz="1200" kern="1200" dirty="0" smtClean="0">
                <a:solidFill>
                  <a:schemeClr val="tx1"/>
                </a:solidFill>
                <a:latin typeface="+mn-lt"/>
                <a:ea typeface="+mn-ea"/>
                <a:cs typeface="+mn-cs"/>
              </a:rPr>
              <a:t>L’évaluation formative peut être développée autour de trois stratégies</a:t>
            </a:r>
          </a:p>
          <a:p>
            <a:r>
              <a:rPr lang="fr-FR" sz="1200" kern="1200" dirty="0" smtClean="0">
                <a:solidFill>
                  <a:schemeClr val="tx1"/>
                </a:solidFill>
                <a:latin typeface="+mn-lt"/>
                <a:ea typeface="+mn-ea"/>
                <a:cs typeface="+mn-cs"/>
              </a:rPr>
              <a:t>: communiquer clairement les buts et les objectifs des projets pour donner du sens ; impliquer en </a:t>
            </a:r>
            <a:r>
              <a:rPr lang="fr-FR" sz="1200" kern="1200" dirty="0" err="1" smtClean="0">
                <a:solidFill>
                  <a:schemeClr val="tx1"/>
                </a:solidFill>
                <a:latin typeface="+mn-lt"/>
                <a:ea typeface="+mn-ea"/>
                <a:cs typeface="+mn-cs"/>
              </a:rPr>
              <a:t>coélaborant</a:t>
            </a:r>
            <a:r>
              <a:rPr lang="fr-FR" sz="1200" kern="1200" dirty="0" smtClean="0">
                <a:solidFill>
                  <a:schemeClr val="tx1"/>
                </a:solidFill>
                <a:latin typeface="+mn-lt"/>
                <a:ea typeface="+mn-ea"/>
                <a:cs typeface="+mn-cs"/>
              </a:rPr>
              <a:t> les critères de fonctionnement (rythme, types d’activités, modalités de travail, etc.) et de réalisation (nature de la production, intérêt, pertinence, etc.) ;</a:t>
            </a:r>
          </a:p>
          <a:p>
            <a:r>
              <a:rPr lang="fr-FR" sz="1200" kern="1200" dirty="0" smtClean="0">
                <a:solidFill>
                  <a:schemeClr val="tx1"/>
                </a:solidFill>
                <a:latin typeface="+mn-lt"/>
                <a:ea typeface="+mn-ea"/>
                <a:cs typeface="+mn-cs"/>
              </a:rPr>
              <a:t> Favoriser l’autoévaluation et la </a:t>
            </a:r>
            <a:r>
              <a:rPr lang="fr-FR" sz="1200" kern="1200" dirty="0" err="1" smtClean="0">
                <a:solidFill>
                  <a:schemeClr val="tx1"/>
                </a:solidFill>
                <a:latin typeface="+mn-lt"/>
                <a:ea typeface="+mn-ea"/>
                <a:cs typeface="+mn-cs"/>
              </a:rPr>
              <a:t>coévaluation</a:t>
            </a:r>
            <a:r>
              <a:rPr lang="fr-FR" sz="1200" kern="1200" dirty="0" smtClean="0">
                <a:solidFill>
                  <a:schemeClr val="tx1"/>
                </a:solidFill>
                <a:latin typeface="+mn-lt"/>
                <a:ea typeface="+mn-ea"/>
                <a:cs typeface="+mn-cs"/>
              </a:rPr>
              <a:t>.</a:t>
            </a:r>
          </a:p>
          <a:p>
            <a:r>
              <a:rPr lang="fr-FR" sz="1200" kern="1200" dirty="0" smtClean="0">
                <a:solidFill>
                  <a:schemeClr val="tx1"/>
                </a:solidFill>
                <a:latin typeface="+mn-lt"/>
                <a:ea typeface="+mn-ea"/>
                <a:cs typeface="+mn-cs"/>
              </a:rPr>
              <a:t>Mais il s’agit aussi de mesurer les effets obtenus sur les élèves comme sur les enseignants. Cette mesure est</a:t>
            </a:r>
          </a:p>
          <a:p>
            <a:r>
              <a:rPr lang="fr-FR" sz="1200" kern="1200" dirty="0" smtClean="0">
                <a:solidFill>
                  <a:schemeClr val="tx1"/>
                </a:solidFill>
                <a:latin typeface="+mn-lt"/>
                <a:ea typeface="+mn-ea"/>
                <a:cs typeface="+mn-cs"/>
              </a:rPr>
              <a:t>d’ordre qualitatif, recherchant des caractéristiques significatives de ce qui s’est passé en regard des objectifs</a:t>
            </a:r>
          </a:p>
          <a:p>
            <a:r>
              <a:rPr lang="fr-FR" sz="1200" kern="1200" dirty="0" smtClean="0">
                <a:solidFill>
                  <a:schemeClr val="tx1"/>
                </a:solidFill>
                <a:latin typeface="+mn-lt"/>
                <a:ea typeface="+mn-ea"/>
                <a:cs typeface="+mn-cs"/>
              </a:rPr>
              <a:t>visés, et elle permet d’identifier les effets dans et hors de l’EPI.</a:t>
            </a:r>
          </a:p>
          <a:p>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2D9BD1F-9E54-4358-B18C-B2DF7F67386F}" type="slidenum">
              <a:rPr lang="fr-FR" smtClean="0"/>
              <a:pPr/>
              <a:t>19</a:t>
            </a:fld>
            <a:endParaRPr lang="fr-FR"/>
          </a:p>
        </p:txBody>
      </p:sp>
    </p:spTree>
    <p:extLst>
      <p:ext uri="{BB962C8B-B14F-4D97-AF65-F5344CB8AC3E}">
        <p14:creationId xmlns:p14="http://schemas.microsoft.com/office/powerpoint/2010/main" xmlns="" val="34766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3"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tLang="fr-FR"/>
          </a:p>
        </p:txBody>
      </p:sp>
      <p:sp>
        <p:nvSpPr>
          <p:cNvPr id="71684"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fld id="{FD5A986E-C541-964A-8CCC-96A60A4FA445}" type="slidenum">
              <a:rPr lang="fr-FR" altLang="fr-FR"/>
              <a:pPr/>
              <a:t>21</a:t>
            </a:fld>
            <a:endParaRPr lang="fr-FR" altLang="fr-FR"/>
          </a:p>
        </p:txBody>
      </p:sp>
    </p:spTree>
    <p:extLst>
      <p:ext uri="{BB962C8B-B14F-4D97-AF65-F5344CB8AC3E}">
        <p14:creationId xmlns:p14="http://schemas.microsoft.com/office/powerpoint/2010/main" xmlns="" val="207179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0AF52A6-B56B-4A28-9ECB-ABCC7D129080}" type="datetime1">
              <a:rPr lang="fr-FR" smtClean="0"/>
              <a:t>07/09/2016</a:t>
            </a:fld>
            <a:endParaRPr lang="fr-F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
        <p:nvSpPr>
          <p:cNvPr id="6" name="Espace réservé du numéro de diapositive 5"/>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C081C9F-5F85-4D3D-BBBA-99C8C0C493E3}" type="datetime1">
              <a:rPr lang="fr-FR" smtClean="0"/>
              <a:t>07/09/2016</a:t>
            </a:fld>
            <a:endParaRPr lang="fr-F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
        <p:nvSpPr>
          <p:cNvPr id="6" name="Espace réservé du numéro de diapositive 5"/>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AF7B50-8854-4774-82ED-12B7D0CD2D8F}" type="datetime1">
              <a:rPr lang="fr-FR" smtClean="0"/>
              <a:t>07/09/2016</a:t>
            </a:fld>
            <a:endParaRPr lang="fr-F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
        <p:nvSpPr>
          <p:cNvPr id="6" name="Espace réservé du numéro de diapositive 5"/>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00443CD-6DF5-411A-8FD1-0E0D9B723EAF}" type="datetime1">
              <a:rPr lang="fr-FR" smtClean="0"/>
              <a:t>07/09/2016</a:t>
            </a:fld>
            <a:endParaRPr lang="fr-F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
        <p:nvSpPr>
          <p:cNvPr id="6" name="Espace réservé du numéro de diapositive 5"/>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56923DC-2B50-4159-9CE5-9C6271E6E1E4}" type="datetime1">
              <a:rPr lang="fr-FR" smtClean="0"/>
              <a:t>07/09/2016</a:t>
            </a:fld>
            <a:endParaRPr lang="fr-F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
        <p:nvSpPr>
          <p:cNvPr id="6" name="Espace réservé du numéro de diapositive 5"/>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1EC993F-AC6F-4EFB-B580-75277B05B203}" type="datetime1">
              <a:rPr lang="fr-FR" smtClean="0"/>
              <a:t>07/09/2016</a:t>
            </a:fld>
            <a:endParaRPr lang="fr-FR"/>
          </a:p>
        </p:txBody>
      </p:sp>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
        <p:nvSpPr>
          <p:cNvPr id="7" name="Espace réservé du numéro de diapositive 6"/>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DD9957F-D1FB-4C22-973E-48A652AA0EA0}" type="datetime1">
              <a:rPr lang="fr-FR" smtClean="0"/>
              <a:t>07/09/2016</a:t>
            </a:fld>
            <a:endParaRPr lang="fr-FR"/>
          </a:p>
        </p:txBody>
      </p:sp>
      <p:sp>
        <p:nvSpPr>
          <p:cNvPr id="8" name="Espace réservé du pied de page 7"/>
          <p:cNvSpPr>
            <a:spLocks noGrp="1"/>
          </p:cNvSpPr>
          <p:nvPr>
            <p:ph type="ftr" sz="quarter" idx="11"/>
          </p:nvPr>
        </p:nvSpPr>
        <p:spPr/>
        <p:txBody>
          <a:bodyPr/>
          <a:lstStyle/>
          <a:p>
            <a:r>
              <a:rPr lang="fr-FR" smtClean="0"/>
              <a:t>Virginie Fauchait - Collège J.Ferry - 21 Beaune</a:t>
            </a:r>
            <a:endParaRPr lang="fr-FR"/>
          </a:p>
        </p:txBody>
      </p:sp>
      <p:sp>
        <p:nvSpPr>
          <p:cNvPr id="9" name="Espace réservé du numéro de diapositive 8"/>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0220CB9-B7D8-4736-AF9B-9E71D2986285}" type="datetime1">
              <a:rPr lang="fr-FR" smtClean="0"/>
              <a:t>07/09/2016</a:t>
            </a:fld>
            <a:endParaRPr lang="fr-F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
        <p:nvSpPr>
          <p:cNvPr id="5" name="Espace réservé du numéro de diapositive 4"/>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E2D52D-531E-4B69-804B-5E43A7E18A10}" type="datetime1">
              <a:rPr lang="fr-FR" smtClean="0"/>
              <a:t>07/09/2016</a:t>
            </a:fld>
            <a:endParaRPr lang="fr-FR"/>
          </a:p>
        </p:txBody>
      </p:sp>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
        <p:nvSpPr>
          <p:cNvPr id="4" name="Espace réservé du numéro de diapositive 3"/>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57A868-219B-460B-BBB1-E741EDD729DC}" type="datetime1">
              <a:rPr lang="fr-FR" smtClean="0"/>
              <a:t>07/09/2016</a:t>
            </a:fld>
            <a:endParaRPr lang="fr-FR"/>
          </a:p>
        </p:txBody>
      </p:sp>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
        <p:nvSpPr>
          <p:cNvPr id="7" name="Espace réservé du numéro de diapositive 6"/>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91F32EA-8802-424A-80EC-67DE1E8BFCBC}" type="datetime1">
              <a:rPr lang="fr-FR" smtClean="0"/>
              <a:t>07/09/2016</a:t>
            </a:fld>
            <a:endParaRPr lang="fr-FR"/>
          </a:p>
        </p:txBody>
      </p:sp>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
        <p:nvSpPr>
          <p:cNvPr id="7" name="Espace réservé du numéro de diapositive 6"/>
          <p:cNvSpPr>
            <a:spLocks noGrp="1"/>
          </p:cNvSpPr>
          <p:nvPr>
            <p:ph type="sldNum" sz="quarter" idx="12"/>
          </p:nvPr>
        </p:nvSpPr>
        <p:spPr/>
        <p:txBody>
          <a:bodyPr/>
          <a:lstStyle/>
          <a:p>
            <a:fld id="{500C13B3-DBC5-446C-9F40-D68D10A1941F}"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DF71E-0B4B-465B-A9F4-369AF8621E9B}" type="datetime1">
              <a:rPr lang="fr-FR" smtClean="0"/>
              <a:t>07/09/2016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Virginie Fauchait - Collège J.Ferry - 21 Beaune</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C13B3-DBC5-446C-9F40-D68D10A1941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iFrbLOryGjU" TargetMode="External"/><Relationship Id="rId2" Type="http://schemas.openxmlformats.org/officeDocument/2006/relationships/hyperlink" Target="https://www.youtube.com/watch?v=DHF_bXfoThw" TargetMode="External"/><Relationship Id="rId1" Type="http://schemas.openxmlformats.org/officeDocument/2006/relationships/slideLayout" Target="../slideLayouts/slideLayout1.xml"/><Relationship Id="rId6" Type="http://schemas.openxmlformats.org/officeDocument/2006/relationships/hyperlink" Target="https://www.youtube.com/watch?v=2QV9-l-rXOE" TargetMode="External"/><Relationship Id="rId5" Type="http://schemas.openxmlformats.org/officeDocument/2006/relationships/hyperlink" Target="https://www.youtube.com/watch?v=-Rot9uaVO8s" TargetMode="External"/><Relationship Id="rId4" Type="http://schemas.openxmlformats.org/officeDocument/2006/relationships/hyperlink" Target="https://www.youtube.com/watch?v=7exajMfNiFQ"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Document_Microsoft_Office_Word_97_-_20031.doc"/><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pr%C3%A9sentation%20dun%20EPI.doc" TargetMode="External"/><Relationship Id="rId2" Type="http://schemas.openxmlformats.org/officeDocument/2006/relationships/hyperlink" Target="pr%C3%A9sentation_epi_vf.doc"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education.gouv.fr/pid25535/bulletin_officiel.html?cid_bo=8916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ducation.gouv.fr/pid25535/bulletin_officiel.html?cid_bo=9091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ducation.gouv.fr/pid25535/bulletin_officiel.html?cid_bo=8916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ducation.gouv.fr/pid25535/bulletin_officiel.html?cid_bo=909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p:spPr>
      </p:pic>
      <p:grpSp>
        <p:nvGrpSpPr>
          <p:cNvPr id="5" name="Groupe 15"/>
          <p:cNvGrpSpPr/>
          <p:nvPr/>
        </p:nvGrpSpPr>
        <p:grpSpPr>
          <a:xfrm>
            <a:off x="539552" y="0"/>
            <a:ext cx="8388424" cy="6336704"/>
            <a:chOff x="-1" y="0"/>
            <a:chExt cx="3499943" cy="2089360"/>
          </a:xfrm>
        </p:grpSpPr>
        <p:pic>
          <p:nvPicPr>
            <p:cNvPr id="17"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 y="0"/>
              <a:ext cx="3499943" cy="208936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ZoneTexte 17"/>
            <p:cNvSpPr txBox="1"/>
            <p:nvPr/>
          </p:nvSpPr>
          <p:spPr>
            <a:xfrm>
              <a:off x="703102" y="649058"/>
              <a:ext cx="1924483" cy="830997"/>
            </a:xfrm>
            <a:prstGeom prst="rect">
              <a:avLst/>
            </a:prstGeom>
            <a:solidFill>
              <a:schemeClr val="bg1"/>
            </a:solidFill>
          </p:spPr>
          <p:txBody>
            <a:bodyPr wrap="square" rtlCol="0">
              <a:spAutoFit/>
            </a:bodyPr>
            <a:lstStyle/>
            <a:p>
              <a:pPr algn="ctr"/>
              <a:r>
                <a:rPr lang="fr-FR" sz="4800" dirty="0" smtClean="0">
                  <a:solidFill>
                    <a:srgbClr val="0070C0"/>
                  </a:solidFill>
                  <a:latin typeface="Baskerville Old Face" pitchFamily="18" charset="0"/>
                </a:rPr>
                <a:t>EPI</a:t>
              </a:r>
              <a:endParaRPr lang="fr-FR" sz="4800" dirty="0">
                <a:solidFill>
                  <a:srgbClr val="0070C0"/>
                </a:solidFill>
                <a:latin typeface="Baskerville Old Face" pitchFamily="18" charset="0"/>
              </a:endParaRPr>
            </a:p>
          </p:txBody>
        </p:sp>
      </p:grpSp>
      <p:sp>
        <p:nvSpPr>
          <p:cNvPr id="20" name="ZoneTexte 19"/>
          <p:cNvSpPr txBox="1"/>
          <p:nvPr/>
        </p:nvSpPr>
        <p:spPr>
          <a:xfrm>
            <a:off x="3563888" y="3140968"/>
            <a:ext cx="3384376" cy="584775"/>
          </a:xfrm>
          <a:prstGeom prst="rect">
            <a:avLst/>
          </a:prstGeom>
          <a:noFill/>
        </p:spPr>
        <p:txBody>
          <a:bodyPr wrap="square" rtlCol="0">
            <a:spAutoFit/>
          </a:bodyPr>
          <a:lstStyle/>
          <a:p>
            <a:pPr algn="ctr"/>
            <a:r>
              <a:rPr lang="fr-FR" sz="3200" b="1" dirty="0" smtClean="0">
                <a:solidFill>
                  <a:schemeClr val="bg1"/>
                </a:solidFill>
                <a:latin typeface="Baskerville Old Face" pitchFamily="18" charset="0"/>
              </a:rPr>
              <a:t>L’interdisciplinarité</a:t>
            </a:r>
            <a:r>
              <a:rPr lang="fr-FR" sz="3200" dirty="0" smtClean="0">
                <a:latin typeface="Baskerville Old Face" pitchFamily="18" charset="0"/>
              </a:rPr>
              <a:t> </a:t>
            </a:r>
            <a:endParaRPr lang="fr-FR" sz="3200" dirty="0">
              <a:latin typeface="Baskerville Old Face" pitchFamily="18" charset="0"/>
            </a:endParaRPr>
          </a:p>
        </p:txBody>
      </p:sp>
      <p:sp>
        <p:nvSpPr>
          <p:cNvPr id="19" name="ZoneTexte 18"/>
          <p:cNvSpPr txBox="1"/>
          <p:nvPr/>
        </p:nvSpPr>
        <p:spPr>
          <a:xfrm>
            <a:off x="1547664" y="2636912"/>
            <a:ext cx="5869160" cy="1938992"/>
          </a:xfrm>
          <a:prstGeom prst="rect">
            <a:avLst/>
          </a:prstGeom>
          <a:noFill/>
          <a:ln w="19050">
            <a:noFill/>
          </a:ln>
        </p:spPr>
        <p:txBody>
          <a:bodyPr wrap="square" rtlCol="0">
            <a:spAutoFit/>
          </a:bodyPr>
          <a:lstStyle/>
          <a:p>
            <a:pPr algn="ctr"/>
            <a:r>
              <a:rPr lang="fr-FR" sz="28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Baskerville Old Face" pitchFamily="18" charset="0"/>
              </a:rPr>
              <a:t>Une façon d’enseigner fondée sur la construction des compétences transversales du socle</a:t>
            </a:r>
          </a:p>
          <a:p>
            <a:pPr algn="ctr"/>
            <a:r>
              <a:rPr lang="fr-FR" sz="28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Baskerville Old Face" pitchFamily="18" charset="0"/>
              </a:rPr>
              <a:t> par </a:t>
            </a:r>
            <a:r>
              <a:rPr lang="fr-FR" sz="36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askerville Old Face" pitchFamily="18" charset="0"/>
              </a:rPr>
              <a:t>une démarche de projet</a:t>
            </a:r>
            <a:endParaRPr lang="fr-FR"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askerville Old Face" pitchFamily="18" charset="0"/>
            </a:endParaRPr>
          </a:p>
        </p:txBody>
      </p:sp>
      <p:sp>
        <p:nvSpPr>
          <p:cNvPr id="10" name="Espace réservé du pied de page 9"/>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1166177" y="1"/>
            <a:ext cx="6718191" cy="6858000"/>
          </a:xfrm>
          <a:prstGeom prst="rect">
            <a:avLst/>
          </a:prstGeom>
          <a:noFill/>
          <a:ln w="9525">
            <a:noFill/>
            <a:miter lim="800000"/>
            <a:headEnd/>
            <a:tailEnd/>
          </a:ln>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678142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p:spPr>
      </p:pic>
      <p:sp>
        <p:nvSpPr>
          <p:cNvPr id="5" name="ZoneTexte 4"/>
          <p:cNvSpPr txBox="1"/>
          <p:nvPr/>
        </p:nvSpPr>
        <p:spPr>
          <a:xfrm rot="21027308">
            <a:off x="511710" y="1607853"/>
            <a:ext cx="8280920" cy="646331"/>
          </a:xfrm>
          <a:prstGeom prst="rect">
            <a:avLst/>
          </a:prstGeom>
          <a:noFill/>
        </p:spPr>
        <p:txBody>
          <a:bodyPr wrap="square" rtlCol="0">
            <a:spAutoFit/>
          </a:bodyPr>
          <a:lstStyle/>
          <a:p>
            <a:r>
              <a:rPr lang="fr-F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Etapes du projet</a:t>
            </a:r>
            <a:endParaRPr lang="fr-F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pic>
        <p:nvPicPr>
          <p:cNvPr id="2053" name="Picture 5"/>
          <p:cNvPicPr>
            <a:picLocks noChangeAspect="1" noChangeArrowheads="1"/>
          </p:cNvPicPr>
          <p:nvPr/>
        </p:nvPicPr>
        <p:blipFill>
          <a:blip r:embed="rId4" cstate="print"/>
          <a:srcRect/>
          <a:stretch>
            <a:fillRect/>
          </a:stretch>
        </p:blipFill>
        <p:spPr bwMode="auto">
          <a:xfrm>
            <a:off x="160338" y="2924944"/>
            <a:ext cx="8983662" cy="2216646"/>
          </a:xfrm>
          <a:prstGeom prst="rect">
            <a:avLst/>
          </a:prstGeom>
          <a:noFill/>
          <a:ln w="9525">
            <a:noFill/>
            <a:miter lim="800000"/>
            <a:headEnd/>
            <a:tailEnd/>
          </a:ln>
        </p:spPr>
      </p:pic>
      <p:sp>
        <p:nvSpPr>
          <p:cNvPr id="6" name="ZoneTexte 5"/>
          <p:cNvSpPr txBox="1"/>
          <p:nvPr/>
        </p:nvSpPr>
        <p:spPr>
          <a:xfrm>
            <a:off x="515443" y="404664"/>
            <a:ext cx="8016997" cy="1200329"/>
          </a:xfrm>
          <a:prstGeom prst="rect">
            <a:avLst/>
          </a:prstGeom>
          <a:noFill/>
        </p:spPr>
        <p:txBody>
          <a:bodyPr wrap="square" rtlCol="0">
            <a:spAutoFit/>
          </a:bodyPr>
          <a:lstStyle/>
          <a:p>
            <a:r>
              <a:rPr lang="fr-FR" sz="2400" dirty="0" smtClean="0"/>
              <a:t>Définition </a:t>
            </a:r>
            <a:r>
              <a:rPr lang="fr-FR" sz="2400" dirty="0" smtClean="0">
                <a:solidFill>
                  <a:srgbClr val="FF0000"/>
                </a:solidFill>
              </a:rPr>
              <a:t>démarche de projet </a:t>
            </a:r>
            <a:r>
              <a:rPr lang="fr-FR" sz="2400" dirty="0" smtClean="0"/>
              <a:t>: situation qui place le collégien devant 1 forme d’obligation d’exploiter des compétences construites dans plusieurs disciplines. </a:t>
            </a:r>
            <a:endParaRPr lang="fr-FR" sz="2400" dirty="0"/>
          </a:p>
        </p:txBody>
      </p:sp>
      <p:sp>
        <p:nvSpPr>
          <p:cNvPr id="8" name="Espace réservé du pied de page 7"/>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xmlns="" val="1036593070"/>
              </p:ext>
            </p:extLst>
          </p:nvPr>
        </p:nvGraphicFramePr>
        <p:xfrm>
          <a:off x="239617" y="332656"/>
          <a:ext cx="8436166" cy="6048672"/>
        </p:xfrm>
        <a:graphic>
          <a:graphicData uri="http://schemas.openxmlformats.org/drawingml/2006/table">
            <a:tbl>
              <a:tblPr/>
              <a:tblGrid>
                <a:gridCol w="699929"/>
                <a:gridCol w="1460754"/>
                <a:gridCol w="1584198"/>
                <a:gridCol w="1387716"/>
                <a:gridCol w="1773822"/>
                <a:gridCol w="1529747"/>
              </a:tblGrid>
              <a:tr h="694483">
                <a:tc>
                  <a:txBody>
                    <a:bodyPr/>
                    <a:lstStyle/>
                    <a:p>
                      <a:pPr algn="ctr">
                        <a:lnSpc>
                          <a:spcPct val="115000"/>
                        </a:lnSpc>
                        <a:spcAft>
                          <a:spcPts val="0"/>
                        </a:spcAft>
                      </a:pPr>
                      <a:r>
                        <a:rPr lang="fr-FR" sz="1500" b="1" dirty="0">
                          <a:latin typeface="Calibri"/>
                          <a:ea typeface="Calibri"/>
                          <a:cs typeface="Times New Roman"/>
                        </a:rPr>
                        <a:t>Etapes </a:t>
                      </a:r>
                      <a:endParaRPr lang="fr-FR" sz="15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smtClean="0">
                        <a:latin typeface="Calibri"/>
                        <a:ea typeface="Calibri"/>
                        <a:cs typeface="Times New Roman"/>
                      </a:endParaRPr>
                    </a:p>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301">
                <a:tc>
                  <a:txBody>
                    <a:bodyPr/>
                    <a:lstStyle/>
                    <a:p>
                      <a:pPr marL="71755" marR="71755" algn="ctr">
                        <a:lnSpc>
                          <a:spcPct val="115000"/>
                        </a:lnSpc>
                        <a:spcAft>
                          <a:spcPts val="0"/>
                        </a:spcAft>
                      </a:pPr>
                      <a:r>
                        <a:rPr lang="fr-FR" sz="1500" b="1" dirty="0">
                          <a:latin typeface="Calibri"/>
                          <a:ea typeface="Calibri"/>
                          <a:cs typeface="Times New Roman"/>
                        </a:rPr>
                        <a:t>Définition des étapes</a:t>
                      </a:r>
                      <a:endParaRPr lang="fr-FR" sz="1500" dirty="0">
                        <a:latin typeface="Calibri"/>
                        <a:ea typeface="Calibri"/>
                        <a:cs typeface="Times New Roman"/>
                      </a:endParaRPr>
                    </a:p>
                  </a:txBody>
                  <a:tcPr marL="36140" marR="3614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888">
                <a:tc>
                  <a:txBody>
                    <a:bodyPr/>
                    <a:lstStyle/>
                    <a:p>
                      <a:pPr marL="71755" marR="71755" algn="ctr">
                        <a:lnSpc>
                          <a:spcPct val="115000"/>
                        </a:lnSpc>
                        <a:spcAft>
                          <a:spcPts val="0"/>
                        </a:spcAft>
                      </a:pPr>
                      <a:r>
                        <a:rPr lang="fr-FR" sz="1500" b="1" dirty="0">
                          <a:latin typeface="Calibri"/>
                          <a:ea typeface="Calibri"/>
                          <a:cs typeface="Times New Roman"/>
                        </a:rPr>
                        <a:t>Activités élèves possibles</a:t>
                      </a:r>
                      <a:endParaRPr lang="fr-FR" sz="1500" dirty="0">
                        <a:latin typeface="Calibri"/>
                        <a:ea typeface="Calibri"/>
                        <a:cs typeface="Times New Roman"/>
                      </a:endParaRPr>
                    </a:p>
                  </a:txBody>
                  <a:tcPr marL="36140" marR="3614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600" dirty="0">
                        <a:latin typeface="Calibri"/>
                        <a:ea typeface="Calibri"/>
                        <a:cs typeface="Times New Roman"/>
                      </a:endParaRPr>
                    </a:p>
                  </a:txBody>
                  <a:tcPr marL="36140" marR="36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ZoneTexte 2"/>
          <p:cNvSpPr txBox="1">
            <a:spLocks noChangeArrowheads="1"/>
          </p:cNvSpPr>
          <p:nvPr/>
        </p:nvSpPr>
        <p:spPr bwMode="auto">
          <a:xfrm>
            <a:off x="959644" y="1597819"/>
            <a:ext cx="1207294" cy="191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050"/>
              <a:t>- </a:t>
            </a:r>
            <a:r>
              <a:rPr lang="fr-FR" altLang="fr-FR" sz="1050" b="1"/>
              <a:t>Exprimer les besoins : pour qui? Pour quoi? Comment?</a:t>
            </a:r>
          </a:p>
          <a:p>
            <a:pPr>
              <a:spcBef>
                <a:spcPct val="0"/>
              </a:spcBef>
              <a:buFontTx/>
              <a:buNone/>
            </a:pPr>
            <a:r>
              <a:rPr lang="fr-FR" altLang="fr-FR" sz="1050" b="1"/>
              <a:t>- Fixer les contraintes (délais, coût, moyens techniques, compétences …) </a:t>
            </a:r>
          </a:p>
          <a:p>
            <a:pPr>
              <a:spcBef>
                <a:spcPct val="0"/>
              </a:spcBef>
              <a:buFontTx/>
              <a:buNone/>
            </a:pPr>
            <a:endParaRPr lang="fr-FR" altLang="fr-FR" sz="1350"/>
          </a:p>
        </p:txBody>
      </p:sp>
      <p:sp>
        <p:nvSpPr>
          <p:cNvPr id="4" name="ZoneTexte 3"/>
          <p:cNvSpPr txBox="1">
            <a:spLocks noChangeArrowheads="1"/>
          </p:cNvSpPr>
          <p:nvPr/>
        </p:nvSpPr>
        <p:spPr bwMode="auto">
          <a:xfrm>
            <a:off x="973931" y="3155157"/>
            <a:ext cx="1468041" cy="2354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Char char="-"/>
            </a:pPr>
            <a:r>
              <a:rPr lang="fr-FR" altLang="fr-FR" sz="1050" b="1"/>
              <a:t>Réaliser un remue-méninge</a:t>
            </a:r>
          </a:p>
          <a:p>
            <a:pPr>
              <a:spcBef>
                <a:spcPct val="0"/>
              </a:spcBef>
              <a:buFontTx/>
              <a:buNone/>
            </a:pPr>
            <a:r>
              <a:rPr lang="fr-FR" altLang="fr-FR" sz="1050" b="1"/>
              <a:t>- Réaliser un cahier des charges (durée EPI , moyens humains, matériels, horaires, financiers…)</a:t>
            </a:r>
          </a:p>
          <a:p>
            <a:pPr>
              <a:spcBef>
                <a:spcPct val="0"/>
              </a:spcBef>
              <a:buFontTx/>
              <a:buNone/>
            </a:pPr>
            <a:r>
              <a:rPr lang="fr-FR" altLang="fr-FR" sz="1050" b="1"/>
              <a:t>- Identifier les ressources, les pré- requis </a:t>
            </a:r>
          </a:p>
          <a:p>
            <a:pPr>
              <a:spcBef>
                <a:spcPct val="0"/>
              </a:spcBef>
              <a:buFontTx/>
              <a:buChar char="-"/>
            </a:pPr>
            <a:r>
              <a:rPr lang="fr-FR" altLang="fr-FR" sz="1050" b="1"/>
              <a:t>Etablir la liste des contraintes, des difficultés éventuelles …</a:t>
            </a:r>
          </a:p>
        </p:txBody>
      </p:sp>
      <p:sp>
        <p:nvSpPr>
          <p:cNvPr id="5" name="ZoneTexte 4"/>
          <p:cNvSpPr txBox="1">
            <a:spLocks noChangeArrowheads="1"/>
          </p:cNvSpPr>
          <p:nvPr/>
        </p:nvSpPr>
        <p:spPr bwMode="auto">
          <a:xfrm>
            <a:off x="2407444" y="1618060"/>
            <a:ext cx="1610916"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350" b="1"/>
              <a:t>- </a:t>
            </a:r>
            <a:r>
              <a:rPr lang="fr-FR" altLang="fr-FR" sz="1050" b="1"/>
              <a:t>Chercher et proposer des solutions</a:t>
            </a:r>
          </a:p>
          <a:p>
            <a:pPr>
              <a:spcBef>
                <a:spcPct val="0"/>
              </a:spcBef>
              <a:buFontTx/>
              <a:buChar char="-"/>
            </a:pPr>
            <a:r>
              <a:rPr lang="fr-FR" altLang="fr-FR" sz="1050" b="1"/>
              <a:t> Choisir les solutions</a:t>
            </a:r>
          </a:p>
          <a:p>
            <a:pPr>
              <a:spcBef>
                <a:spcPct val="0"/>
              </a:spcBef>
              <a:buFontTx/>
              <a:buNone/>
            </a:pPr>
            <a:r>
              <a:rPr lang="fr-FR" altLang="fr-FR" sz="1050" b="1"/>
              <a:t>- Nommer le projet </a:t>
            </a:r>
          </a:p>
        </p:txBody>
      </p:sp>
      <p:sp>
        <p:nvSpPr>
          <p:cNvPr id="6" name="ZoneTexte 5"/>
          <p:cNvSpPr txBox="1">
            <a:spLocks noChangeArrowheads="1"/>
          </p:cNvSpPr>
          <p:nvPr/>
        </p:nvSpPr>
        <p:spPr bwMode="auto">
          <a:xfrm>
            <a:off x="2407444" y="3161110"/>
            <a:ext cx="1659731" cy="2192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Char char="-"/>
            </a:pPr>
            <a:r>
              <a:rPr lang="fr-FR" altLang="fr-FR" sz="1050" b="1"/>
              <a:t>Rechercher des informations, des méthodes </a:t>
            </a:r>
          </a:p>
          <a:p>
            <a:pPr>
              <a:spcBef>
                <a:spcPct val="0"/>
              </a:spcBef>
              <a:buFontTx/>
              <a:buChar char="-"/>
            </a:pPr>
            <a:r>
              <a:rPr lang="fr-FR" altLang="fr-FR" sz="1050" b="1"/>
              <a:t> Argumenter les choix</a:t>
            </a:r>
          </a:p>
          <a:p>
            <a:pPr>
              <a:spcBef>
                <a:spcPct val="0"/>
              </a:spcBef>
              <a:buFontTx/>
              <a:buChar char="-"/>
            </a:pPr>
            <a:r>
              <a:rPr lang="fr-FR" altLang="fr-FR" sz="1050" b="1"/>
              <a:t> Identifier les ressources et les personnes ressources </a:t>
            </a:r>
          </a:p>
          <a:p>
            <a:pPr>
              <a:spcBef>
                <a:spcPct val="0"/>
              </a:spcBef>
              <a:buFontTx/>
              <a:buChar char="-"/>
            </a:pPr>
            <a:r>
              <a:rPr lang="fr-FR" altLang="fr-FR" sz="1050" b="1"/>
              <a:t> Effectuer des tests, formuler des hypothèses</a:t>
            </a:r>
          </a:p>
          <a:p>
            <a:pPr>
              <a:spcBef>
                <a:spcPct val="0"/>
              </a:spcBef>
              <a:buFontTx/>
              <a:buChar char="-"/>
            </a:pPr>
            <a:r>
              <a:rPr lang="fr-FR" altLang="fr-FR" sz="1050" b="1"/>
              <a:t> Réaliser un prototype, faire un schéma, une représentation graphique</a:t>
            </a:r>
          </a:p>
          <a:p>
            <a:pPr>
              <a:spcBef>
                <a:spcPct val="0"/>
              </a:spcBef>
              <a:buFontTx/>
              <a:buChar char="-"/>
            </a:pPr>
            <a:r>
              <a:rPr lang="fr-FR" altLang="fr-FR" sz="1050" b="1"/>
              <a:t> Trouver un financement </a:t>
            </a:r>
          </a:p>
        </p:txBody>
      </p:sp>
      <p:sp>
        <p:nvSpPr>
          <p:cNvPr id="7" name="ZoneTexte 6"/>
          <p:cNvSpPr txBox="1">
            <a:spLocks noChangeArrowheads="1"/>
          </p:cNvSpPr>
          <p:nvPr/>
        </p:nvSpPr>
        <p:spPr bwMode="auto">
          <a:xfrm>
            <a:off x="4005263" y="1604963"/>
            <a:ext cx="1193006"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Char char="-"/>
            </a:pPr>
            <a:r>
              <a:rPr lang="fr-FR" altLang="fr-FR" sz="1050" b="1"/>
              <a:t> Elaborer les étapes</a:t>
            </a:r>
          </a:p>
          <a:p>
            <a:pPr>
              <a:spcBef>
                <a:spcPct val="0"/>
              </a:spcBef>
              <a:buFontTx/>
              <a:buChar char="-"/>
            </a:pPr>
            <a:r>
              <a:rPr lang="fr-FR" altLang="fr-FR" sz="1050" b="1"/>
              <a:t> Répartir les tâches</a:t>
            </a:r>
          </a:p>
          <a:p>
            <a:pPr>
              <a:spcBef>
                <a:spcPct val="0"/>
              </a:spcBef>
              <a:buFontTx/>
              <a:buChar char="-"/>
            </a:pPr>
            <a:r>
              <a:rPr lang="fr-FR" altLang="fr-FR" sz="1050" b="1"/>
              <a:t> Construire un échéancier </a:t>
            </a:r>
          </a:p>
        </p:txBody>
      </p:sp>
      <p:sp>
        <p:nvSpPr>
          <p:cNvPr id="8" name="ZoneTexte 7"/>
          <p:cNvSpPr txBox="1">
            <a:spLocks noChangeArrowheads="1"/>
          </p:cNvSpPr>
          <p:nvPr/>
        </p:nvSpPr>
        <p:spPr bwMode="auto">
          <a:xfrm>
            <a:off x="3967163" y="3161110"/>
            <a:ext cx="1409700" cy="1869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Char char="-"/>
            </a:pPr>
            <a:r>
              <a:rPr lang="fr-FR" altLang="fr-FR" sz="1050" b="1"/>
              <a:t>Décider du rôle de chacun et répartir les tâches</a:t>
            </a:r>
          </a:p>
          <a:p>
            <a:pPr>
              <a:spcBef>
                <a:spcPct val="0"/>
              </a:spcBef>
              <a:buFontTx/>
              <a:buChar char="-"/>
            </a:pPr>
            <a:r>
              <a:rPr lang="fr-FR" altLang="fr-FR" sz="1050" b="1"/>
              <a:t> Elaborer un planning</a:t>
            </a:r>
          </a:p>
          <a:p>
            <a:pPr>
              <a:spcBef>
                <a:spcPct val="0"/>
              </a:spcBef>
              <a:buFontTx/>
              <a:buChar char="-"/>
            </a:pPr>
            <a:r>
              <a:rPr lang="fr-FR" altLang="fr-FR" sz="1050" b="1"/>
              <a:t>Réaliser un organigramme</a:t>
            </a:r>
          </a:p>
          <a:p>
            <a:pPr>
              <a:spcBef>
                <a:spcPct val="0"/>
              </a:spcBef>
              <a:buFontTx/>
              <a:buChar char="-"/>
            </a:pPr>
            <a:r>
              <a:rPr lang="fr-FR" altLang="fr-FR" sz="1050" b="1"/>
              <a:t>Décider de solutions alternatives en fonction des problèmes rencontrés.</a:t>
            </a:r>
          </a:p>
        </p:txBody>
      </p:sp>
      <p:sp>
        <p:nvSpPr>
          <p:cNvPr id="9" name="ZoneTexte 8"/>
          <p:cNvSpPr txBox="1">
            <a:spLocks noChangeArrowheads="1"/>
          </p:cNvSpPr>
          <p:nvPr/>
        </p:nvSpPr>
        <p:spPr bwMode="auto">
          <a:xfrm>
            <a:off x="5404247" y="1590675"/>
            <a:ext cx="154305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050" b="1"/>
              <a:t>- Réaliser les tâches </a:t>
            </a:r>
          </a:p>
          <a:p>
            <a:pPr>
              <a:spcBef>
                <a:spcPct val="0"/>
              </a:spcBef>
              <a:buFontTx/>
              <a:buNone/>
            </a:pPr>
            <a:r>
              <a:rPr lang="fr-FR" altLang="fr-FR" sz="1050" b="1"/>
              <a:t>- Contrôler pour s’assurer de la bonne réalisation</a:t>
            </a:r>
          </a:p>
          <a:p>
            <a:pPr>
              <a:spcBef>
                <a:spcPct val="0"/>
              </a:spcBef>
              <a:buFontTx/>
              <a:buNone/>
            </a:pPr>
            <a:r>
              <a:rPr lang="fr-FR" altLang="fr-FR" sz="1050" b="1"/>
              <a:t>- Réguler : présentations intermédiaires notamment s’il y a partage des tâches </a:t>
            </a:r>
          </a:p>
        </p:txBody>
      </p:sp>
      <p:sp>
        <p:nvSpPr>
          <p:cNvPr id="10" name="ZoneTexte 9"/>
          <p:cNvSpPr txBox="1">
            <a:spLocks noChangeArrowheads="1"/>
          </p:cNvSpPr>
          <p:nvPr/>
        </p:nvSpPr>
        <p:spPr bwMode="auto">
          <a:xfrm>
            <a:off x="5376863" y="3188494"/>
            <a:ext cx="1816894" cy="2446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900" b="1"/>
              <a:t>- Organiser une sortie scolaire </a:t>
            </a:r>
          </a:p>
          <a:p>
            <a:pPr>
              <a:spcBef>
                <a:spcPct val="0"/>
              </a:spcBef>
              <a:buFontTx/>
              <a:buChar char="-"/>
            </a:pPr>
            <a:r>
              <a:rPr lang="fr-FR" altLang="fr-FR" sz="900" b="1"/>
              <a:t> Réaliser un exposé, une maquette, un magazine, une exposition, des lettres, une affiche</a:t>
            </a:r>
          </a:p>
          <a:p>
            <a:pPr>
              <a:spcBef>
                <a:spcPct val="0"/>
              </a:spcBef>
              <a:buFontTx/>
              <a:buChar char="-"/>
            </a:pPr>
            <a:r>
              <a:rPr lang="fr-FR" altLang="fr-FR" sz="900" b="1"/>
              <a:t> Produire un document visuel (photos, vidéo) ou audio (émission radio….)</a:t>
            </a:r>
          </a:p>
          <a:p>
            <a:pPr>
              <a:spcBef>
                <a:spcPct val="0"/>
              </a:spcBef>
              <a:buFontTx/>
              <a:buChar char="-"/>
            </a:pPr>
            <a:r>
              <a:rPr lang="fr-FR" altLang="fr-FR" sz="900" b="1"/>
              <a:t> Faire une représentation (scénette, sketch, mimes…)</a:t>
            </a:r>
          </a:p>
          <a:p>
            <a:pPr>
              <a:spcBef>
                <a:spcPct val="0"/>
              </a:spcBef>
              <a:buFontTx/>
              <a:buChar char="-"/>
            </a:pPr>
            <a:r>
              <a:rPr lang="fr-FR" altLang="fr-FR" sz="900" b="1"/>
              <a:t> Réaliser un support numérique</a:t>
            </a:r>
          </a:p>
          <a:p>
            <a:pPr>
              <a:spcBef>
                <a:spcPct val="0"/>
              </a:spcBef>
              <a:buFontTx/>
              <a:buChar char="-"/>
            </a:pPr>
            <a:r>
              <a:rPr lang="fr-FR" altLang="fr-FR" sz="900" b="1"/>
              <a:t> Organiser une animation (course d’orientation, jeux, résoudre une énigme, mener une enquête …)</a:t>
            </a:r>
          </a:p>
          <a:p>
            <a:pPr>
              <a:spcBef>
                <a:spcPct val="0"/>
              </a:spcBef>
              <a:buFontTx/>
              <a:buChar char="-"/>
            </a:pPr>
            <a:r>
              <a:rPr lang="fr-FR" altLang="fr-FR" sz="900" b="1"/>
              <a:t> Vérifier l’avancement des différentes tâches du projet (faire des points d’étapes) </a:t>
            </a:r>
          </a:p>
        </p:txBody>
      </p:sp>
      <p:sp>
        <p:nvSpPr>
          <p:cNvPr id="11" name="ZoneTexte 10"/>
          <p:cNvSpPr txBox="1">
            <a:spLocks noChangeArrowheads="1"/>
          </p:cNvSpPr>
          <p:nvPr/>
        </p:nvSpPr>
        <p:spPr bwMode="auto">
          <a:xfrm>
            <a:off x="7146132" y="1612106"/>
            <a:ext cx="147399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Char char="-"/>
            </a:pPr>
            <a:r>
              <a:rPr lang="fr-FR" altLang="fr-FR" sz="1050" b="1"/>
              <a:t>Présenter ce qui a été fait </a:t>
            </a:r>
          </a:p>
          <a:p>
            <a:pPr>
              <a:spcBef>
                <a:spcPct val="0"/>
              </a:spcBef>
              <a:buFontTx/>
              <a:buChar char="-"/>
            </a:pPr>
            <a:r>
              <a:rPr lang="fr-FR" altLang="fr-FR" sz="1050" b="1"/>
              <a:t> Apprécier la situation finale </a:t>
            </a:r>
          </a:p>
        </p:txBody>
      </p:sp>
      <p:sp>
        <p:nvSpPr>
          <p:cNvPr id="12" name="ZoneTexte 11"/>
          <p:cNvSpPr txBox="1">
            <a:spLocks noChangeArrowheads="1"/>
          </p:cNvSpPr>
          <p:nvPr/>
        </p:nvSpPr>
        <p:spPr bwMode="auto">
          <a:xfrm>
            <a:off x="7193757" y="3161110"/>
            <a:ext cx="1440656" cy="2539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050" b="1"/>
              <a:t>- </a:t>
            </a:r>
            <a:r>
              <a:rPr lang="fr-FR" altLang="fr-FR" sz="900" b="1"/>
              <a:t>Faire une présentation orale </a:t>
            </a:r>
          </a:p>
          <a:p>
            <a:pPr>
              <a:spcBef>
                <a:spcPct val="0"/>
              </a:spcBef>
              <a:buFontTx/>
              <a:buNone/>
            </a:pPr>
            <a:r>
              <a:rPr lang="fr-FR" altLang="fr-FR" sz="900" b="1"/>
              <a:t>- Evaluer la production (collectivement, individuellement)  les progrès, les acquis, la gestion du projet </a:t>
            </a:r>
          </a:p>
          <a:p>
            <a:pPr>
              <a:spcBef>
                <a:spcPct val="0"/>
              </a:spcBef>
              <a:buFontTx/>
              <a:buChar char="-"/>
            </a:pPr>
            <a:r>
              <a:rPr lang="fr-FR" altLang="fr-FR" sz="900" b="1"/>
              <a:t>Réaliser une communication autour du projet (en direction des parents, des partenaires, de la communauté scolaire),  un  questionnaire de satisfaction </a:t>
            </a:r>
          </a:p>
          <a:p>
            <a:pPr>
              <a:spcBef>
                <a:spcPct val="0"/>
              </a:spcBef>
              <a:buFontTx/>
              <a:buNone/>
            </a:pPr>
            <a:r>
              <a:rPr lang="fr-FR" altLang="fr-FR" sz="900" b="1"/>
              <a:t>- Réinvestir les acquis </a:t>
            </a:r>
          </a:p>
          <a:p>
            <a:pPr>
              <a:spcBef>
                <a:spcPct val="0"/>
              </a:spcBef>
              <a:buFontTx/>
              <a:buNone/>
            </a:pPr>
            <a:endParaRPr lang="fr-FR" altLang="fr-FR" sz="1350"/>
          </a:p>
        </p:txBody>
      </p:sp>
      <p:sp>
        <p:nvSpPr>
          <p:cNvPr id="45069" name="ZoneTexte 12"/>
          <p:cNvSpPr txBox="1">
            <a:spLocks noChangeArrowheads="1"/>
          </p:cNvSpPr>
          <p:nvPr/>
        </p:nvSpPr>
        <p:spPr bwMode="auto">
          <a:xfrm>
            <a:off x="939404" y="1103710"/>
            <a:ext cx="147518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fr-FR" altLang="fr-FR" sz="1350" b="1">
                <a:solidFill>
                  <a:srgbClr val="FF0000"/>
                </a:solidFill>
              </a:rPr>
              <a:t>Définition du projet </a:t>
            </a:r>
          </a:p>
        </p:txBody>
      </p:sp>
      <p:sp>
        <p:nvSpPr>
          <p:cNvPr id="45070" name="ZoneTexte 13"/>
          <p:cNvSpPr txBox="1">
            <a:spLocks noChangeArrowheads="1"/>
          </p:cNvSpPr>
          <p:nvPr/>
        </p:nvSpPr>
        <p:spPr bwMode="auto">
          <a:xfrm>
            <a:off x="2626519" y="1083469"/>
            <a:ext cx="104015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350" b="1">
                <a:solidFill>
                  <a:srgbClr val="FF0000"/>
                </a:solidFill>
              </a:rPr>
              <a:t>Conception</a:t>
            </a:r>
            <a:r>
              <a:rPr lang="fr-FR" altLang="fr-FR" sz="1350"/>
              <a:t> </a:t>
            </a:r>
          </a:p>
        </p:txBody>
      </p:sp>
      <p:sp>
        <p:nvSpPr>
          <p:cNvPr id="45071" name="ZoneTexte 14"/>
          <p:cNvSpPr txBox="1">
            <a:spLocks noChangeArrowheads="1"/>
          </p:cNvSpPr>
          <p:nvPr/>
        </p:nvSpPr>
        <p:spPr bwMode="auto">
          <a:xfrm>
            <a:off x="4100513" y="1070372"/>
            <a:ext cx="111998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350" b="1">
                <a:solidFill>
                  <a:srgbClr val="FF0000"/>
                </a:solidFill>
              </a:rPr>
              <a:t>Planification </a:t>
            </a:r>
          </a:p>
        </p:txBody>
      </p:sp>
      <p:sp>
        <p:nvSpPr>
          <p:cNvPr id="45072" name="ZoneTexte 15"/>
          <p:cNvSpPr txBox="1">
            <a:spLocks noChangeArrowheads="1"/>
          </p:cNvSpPr>
          <p:nvPr/>
        </p:nvSpPr>
        <p:spPr bwMode="auto">
          <a:xfrm>
            <a:off x="5537301" y="1076326"/>
            <a:ext cx="146149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fr-FR" altLang="fr-FR" sz="1350" b="1">
                <a:solidFill>
                  <a:srgbClr val="FF0000"/>
                </a:solidFill>
              </a:rPr>
              <a:t>Production</a:t>
            </a:r>
          </a:p>
          <a:p>
            <a:pPr algn="ctr">
              <a:spcBef>
                <a:spcPct val="0"/>
              </a:spcBef>
              <a:buFontTx/>
              <a:buNone/>
            </a:pPr>
            <a:r>
              <a:rPr lang="fr-FR" altLang="fr-FR" sz="1350" b="1">
                <a:solidFill>
                  <a:srgbClr val="FF0000"/>
                </a:solidFill>
              </a:rPr>
              <a:t>Réalisation finale </a:t>
            </a:r>
          </a:p>
        </p:txBody>
      </p:sp>
      <p:sp>
        <p:nvSpPr>
          <p:cNvPr id="45073" name="ZoneTexte 16"/>
          <p:cNvSpPr txBox="1">
            <a:spLocks noChangeArrowheads="1"/>
          </p:cNvSpPr>
          <p:nvPr/>
        </p:nvSpPr>
        <p:spPr bwMode="auto">
          <a:xfrm>
            <a:off x="7269974" y="1076326"/>
            <a:ext cx="136204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fr-FR" altLang="fr-FR" sz="1350" b="1">
                <a:solidFill>
                  <a:srgbClr val="FF0000"/>
                </a:solidFill>
              </a:rPr>
              <a:t>Communication </a:t>
            </a:r>
          </a:p>
          <a:p>
            <a:pPr algn="ctr">
              <a:spcBef>
                <a:spcPct val="0"/>
              </a:spcBef>
              <a:buFontTx/>
              <a:buNone/>
            </a:pPr>
            <a:r>
              <a:rPr lang="fr-FR" altLang="fr-FR" sz="1350" b="1">
                <a:solidFill>
                  <a:srgbClr val="FF0000"/>
                </a:solidFill>
              </a:rPr>
              <a:t>Valorisation </a:t>
            </a:r>
          </a:p>
        </p:txBody>
      </p:sp>
      <p:sp>
        <p:nvSpPr>
          <p:cNvPr id="18" name="Espace réservé du pied de page 17"/>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6933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checkerboard(across)">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tretch>
            <a:fillRect/>
          </a:stretch>
        </p:blipFill>
        <p:spPr>
          <a:xfrm>
            <a:off x="0" y="0"/>
            <a:ext cx="9144000" cy="6858000"/>
          </a:xfrm>
          <a:prstGeom prst="rect">
            <a:avLst/>
          </a:prstGeom>
        </p:spPr>
      </p:pic>
      <p:sp>
        <p:nvSpPr>
          <p:cNvPr id="15" name="Rectangle 14"/>
          <p:cNvSpPr/>
          <p:nvPr/>
        </p:nvSpPr>
        <p:spPr>
          <a:xfrm>
            <a:off x="1259632" y="2708920"/>
            <a:ext cx="7056784" cy="2806922"/>
          </a:xfrm>
          <a:prstGeom prst="rect">
            <a:avLst/>
          </a:prstGeom>
        </p:spPr>
        <p:txBody>
          <a:bodyPr wrap="square">
            <a:spAutoFit/>
          </a:bodyPr>
          <a:lstStyle/>
          <a:p>
            <a:pPr lvl="1">
              <a:lnSpc>
                <a:spcPct val="90000"/>
              </a:lnSpc>
            </a:pPr>
            <a:r>
              <a:rPr lang="fr-FR" sz="2800" dirty="0" smtClean="0">
                <a:latin typeface="Baskerville Old Face" pitchFamily="18" charset="0"/>
                <a:sym typeface="Wingdings"/>
              </a:rPr>
              <a:t></a:t>
            </a:r>
            <a:r>
              <a:rPr lang="fr-FR" sz="2800" dirty="0" smtClean="0">
                <a:latin typeface="Baskerville Old Face" pitchFamily="18" charset="0"/>
              </a:rPr>
              <a:t>La </a:t>
            </a:r>
            <a:r>
              <a:rPr lang="fr-FR" sz="2800" b="1" dirty="0" smtClean="0">
                <a:solidFill>
                  <a:schemeClr val="tx2"/>
                </a:solidFill>
                <a:latin typeface="Baskerville Old Face" pitchFamily="18" charset="0"/>
              </a:rPr>
              <a:t>production</a:t>
            </a:r>
            <a:r>
              <a:rPr lang="fr-FR" sz="2800" dirty="0" smtClean="0">
                <a:latin typeface="Baskerville Old Face" pitchFamily="18" charset="0"/>
              </a:rPr>
              <a:t> ne doit </a:t>
            </a:r>
            <a:r>
              <a:rPr lang="fr-FR" sz="2800" b="1" dirty="0" smtClean="0">
                <a:solidFill>
                  <a:schemeClr val="tx2"/>
                </a:solidFill>
                <a:latin typeface="Baskerville Old Face" pitchFamily="18" charset="0"/>
              </a:rPr>
              <a:t>pas</a:t>
            </a:r>
            <a:r>
              <a:rPr lang="fr-FR" sz="2800" dirty="0" smtClean="0">
                <a:latin typeface="Baskerville Old Face" pitchFamily="18" charset="0"/>
              </a:rPr>
              <a:t> être perçue</a:t>
            </a:r>
          </a:p>
          <a:p>
            <a:pPr lvl="1">
              <a:lnSpc>
                <a:spcPct val="90000"/>
              </a:lnSpc>
            </a:pPr>
            <a:endParaRPr lang="fr-FR" sz="2800" dirty="0" smtClean="0">
              <a:latin typeface="Baskerville Old Face" pitchFamily="18" charset="0"/>
            </a:endParaRPr>
          </a:p>
          <a:p>
            <a:pPr lvl="1">
              <a:lnSpc>
                <a:spcPct val="90000"/>
              </a:lnSpc>
            </a:pPr>
            <a:r>
              <a:rPr lang="fr-FR" sz="2800" dirty="0" smtClean="0">
                <a:latin typeface="Baskerville Old Face" pitchFamily="18" charset="0"/>
              </a:rPr>
              <a:t>comme </a:t>
            </a:r>
            <a:r>
              <a:rPr lang="fr-FR" sz="2800" b="1" dirty="0" smtClean="0">
                <a:solidFill>
                  <a:schemeClr val="tx2"/>
                </a:solidFill>
                <a:latin typeface="Baskerville Old Face" pitchFamily="18" charset="0"/>
              </a:rPr>
              <a:t>l’unique finalité.</a:t>
            </a:r>
            <a:endParaRPr lang="fr-FR" sz="2800" b="1" dirty="0" smtClean="0">
              <a:solidFill>
                <a:srgbClr val="FF0000"/>
              </a:solidFill>
              <a:latin typeface="Baskerville Old Face" pitchFamily="18" charset="0"/>
            </a:endParaRPr>
          </a:p>
          <a:p>
            <a:pPr lvl="1">
              <a:lnSpc>
                <a:spcPct val="90000"/>
              </a:lnSpc>
              <a:buFont typeface="Arial" pitchFamily="34" charset="0"/>
              <a:buChar char="•"/>
            </a:pPr>
            <a:endParaRPr lang="fr-FR" sz="2800" dirty="0" smtClean="0">
              <a:latin typeface="Baskerville Old Face" pitchFamily="18" charset="0"/>
            </a:endParaRPr>
          </a:p>
          <a:p>
            <a:pPr lvl="1">
              <a:lnSpc>
                <a:spcPct val="90000"/>
              </a:lnSpc>
            </a:pPr>
            <a:r>
              <a:rPr lang="fr-FR" sz="2800" dirty="0" smtClean="0">
                <a:latin typeface="Baskerville Old Face" pitchFamily="18" charset="0"/>
                <a:sym typeface="Wingdings"/>
              </a:rPr>
              <a:t></a:t>
            </a:r>
            <a:r>
              <a:rPr lang="fr-FR" sz="2800" dirty="0" smtClean="0">
                <a:latin typeface="Baskerville Old Face" pitchFamily="18" charset="0"/>
              </a:rPr>
              <a:t>La production doit être </a:t>
            </a:r>
            <a:r>
              <a:rPr lang="fr-FR" sz="2800" b="1" dirty="0" smtClean="0">
                <a:solidFill>
                  <a:schemeClr val="tx2"/>
                </a:solidFill>
                <a:latin typeface="Baskerville Old Face" pitchFamily="18" charset="0"/>
              </a:rPr>
              <a:t>réaliste et </a:t>
            </a:r>
          </a:p>
          <a:p>
            <a:pPr lvl="1">
              <a:lnSpc>
                <a:spcPct val="90000"/>
              </a:lnSpc>
            </a:pPr>
            <a:endParaRPr lang="fr-FR" sz="2800" b="1" dirty="0" smtClean="0">
              <a:solidFill>
                <a:schemeClr val="tx2"/>
              </a:solidFill>
              <a:latin typeface="Baskerville Old Face" pitchFamily="18" charset="0"/>
            </a:endParaRPr>
          </a:p>
          <a:p>
            <a:pPr lvl="1">
              <a:lnSpc>
                <a:spcPct val="90000"/>
              </a:lnSpc>
            </a:pPr>
            <a:r>
              <a:rPr lang="fr-FR" sz="2800" b="1" dirty="0" smtClean="0">
                <a:solidFill>
                  <a:schemeClr val="tx2"/>
                </a:solidFill>
                <a:latin typeface="Baskerville Old Face" pitchFamily="18" charset="0"/>
              </a:rPr>
              <a:t>réalisable </a:t>
            </a:r>
            <a:r>
              <a:rPr lang="fr-FR" sz="2800" dirty="0" smtClean="0">
                <a:latin typeface="Baskerville Old Face" pitchFamily="18" charset="0"/>
              </a:rPr>
              <a:t>dans le temps imparti.</a:t>
            </a:r>
            <a:endParaRPr lang="fr-FR" sz="2800" dirty="0"/>
          </a:p>
        </p:txBody>
      </p:sp>
      <p:sp>
        <p:nvSpPr>
          <p:cNvPr id="16" name="ZoneTexte 15"/>
          <p:cNvSpPr txBox="1"/>
          <p:nvPr/>
        </p:nvSpPr>
        <p:spPr>
          <a:xfrm>
            <a:off x="611560" y="764704"/>
            <a:ext cx="4176464" cy="584775"/>
          </a:xfrm>
          <a:prstGeom prst="rect">
            <a:avLst/>
          </a:prstGeom>
          <a:solidFill>
            <a:schemeClr val="accent1">
              <a:lumMod val="20000"/>
              <a:lumOff val="80000"/>
            </a:schemeClr>
          </a:solidFill>
          <a:ln>
            <a:solidFill>
              <a:schemeClr val="tx2"/>
            </a:solidFill>
          </a:ln>
        </p:spPr>
        <p:txBody>
          <a:bodyPr wrap="square" rtlCol="0">
            <a:spAutoFit/>
          </a:bodyPr>
          <a:lstStyle/>
          <a:p>
            <a:r>
              <a:rPr lang="fr-FR" sz="3200" b="1" cap="small"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Point de vigilance</a:t>
            </a:r>
          </a:p>
        </p:txBody>
      </p:sp>
      <p:pic>
        <p:nvPicPr>
          <p:cNvPr id="17" name="Image 16" descr="attention_bonhomme_imagelarge.jpg"/>
          <p:cNvPicPr>
            <a:picLocks noChangeAspect="1"/>
          </p:cNvPicPr>
          <p:nvPr/>
        </p:nvPicPr>
        <p:blipFill>
          <a:blip r:embed="rId3" cstate="print"/>
          <a:stretch>
            <a:fillRect/>
          </a:stretch>
        </p:blipFill>
        <p:spPr>
          <a:xfrm>
            <a:off x="6372200" y="260648"/>
            <a:ext cx="1604392" cy="1934022"/>
          </a:xfrm>
          <a:prstGeom prst="rect">
            <a:avLst/>
          </a:prstGeom>
          <a:ln>
            <a:noFill/>
          </a:ln>
          <a:effectLst>
            <a:softEdge rad="112500"/>
          </a:effectLst>
        </p:spPr>
      </p:pic>
      <p:sp>
        <p:nvSpPr>
          <p:cNvPr id="8" name="Espace réservé du pied de page 7"/>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35513" y="0"/>
            <a:ext cx="9108487" cy="6309320"/>
          </a:xfrm>
          <a:prstGeom prst="rect">
            <a:avLst/>
          </a:prstGeom>
        </p:spPr>
      </p:pic>
      <p:sp>
        <p:nvSpPr>
          <p:cNvPr id="6" name="ZoneTexte 5"/>
          <p:cNvSpPr txBox="1"/>
          <p:nvPr/>
        </p:nvSpPr>
        <p:spPr>
          <a:xfrm>
            <a:off x="2339752" y="3645024"/>
            <a:ext cx="4351240" cy="646331"/>
          </a:xfrm>
          <a:prstGeom prst="rect">
            <a:avLst/>
          </a:prstGeom>
          <a:solidFill>
            <a:srgbClr val="00B0F0"/>
          </a:solidFill>
        </p:spPr>
        <p:txBody>
          <a:bodyPr wrap="square" rtlCol="0">
            <a:spAutoFit/>
          </a:bodyPr>
          <a:lstStyle/>
          <a:p>
            <a:pPr algn="ctr"/>
            <a:r>
              <a:rPr lang="fr-FR" sz="3600" dirty="0" smtClean="0">
                <a:latin typeface="Baskerville Old Face" pitchFamily="18" charset="0"/>
              </a:rPr>
              <a:t>Démarche de projet</a:t>
            </a:r>
            <a:endParaRPr lang="fr-FR" sz="3600" dirty="0">
              <a:latin typeface="Baskerville Old Face" pitchFamily="18" charset="0"/>
            </a:endParaRPr>
          </a:p>
        </p:txBody>
      </p:sp>
      <p:grpSp>
        <p:nvGrpSpPr>
          <p:cNvPr id="7" name="Groupe 6"/>
          <p:cNvGrpSpPr/>
          <p:nvPr/>
        </p:nvGrpSpPr>
        <p:grpSpPr>
          <a:xfrm>
            <a:off x="2411760" y="4149080"/>
            <a:ext cx="4443300" cy="1495576"/>
            <a:chOff x="3550067" y="3422504"/>
            <a:chExt cx="4443300" cy="1495576"/>
          </a:xfrm>
        </p:grpSpPr>
        <p:grpSp>
          <p:nvGrpSpPr>
            <p:cNvPr id="8" name="Groupe 5"/>
            <p:cNvGrpSpPr/>
            <p:nvPr/>
          </p:nvGrpSpPr>
          <p:grpSpPr>
            <a:xfrm>
              <a:off x="4982602" y="3770120"/>
              <a:ext cx="1536471" cy="1127124"/>
              <a:chOff x="3756159" y="734419"/>
              <a:chExt cx="1127124" cy="1127124"/>
            </a:xfrm>
          </p:grpSpPr>
          <p:sp>
            <p:nvSpPr>
              <p:cNvPr id="18" name="Ellipse 17"/>
              <p:cNvSpPr/>
              <p:nvPr/>
            </p:nvSpPr>
            <p:spPr>
              <a:xfrm>
                <a:off x="3756159" y="734419"/>
                <a:ext cx="1127124" cy="1127124"/>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Ellipse 4"/>
              <p:cNvSpPr/>
              <p:nvPr/>
            </p:nvSpPr>
            <p:spPr>
              <a:xfrm>
                <a:off x="3846468" y="899482"/>
                <a:ext cx="971757"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1430" tIns="11430" rIns="11430" bIns="11430" numCol="1" spcCol="1270" anchor="ctr" anchorCtr="0">
                <a:noAutofit/>
              </a:bodyPr>
              <a:lstStyle/>
              <a:p>
                <a:pPr algn="ctr" defTabSz="400050">
                  <a:lnSpc>
                    <a:spcPct val="90000"/>
                  </a:lnSpc>
                  <a:spcBef>
                    <a:spcPct val="0"/>
                  </a:spcBef>
                  <a:spcAft>
                    <a:spcPct val="35000"/>
                  </a:spcAft>
                </a:pPr>
                <a:r>
                  <a:rPr lang="fr-FR" sz="1600" b="1" dirty="0">
                    <a:latin typeface="Baskerville Old Face" pitchFamily="18" charset="0"/>
                  </a:rPr>
                  <a:t>développement de la créativité</a:t>
                </a:r>
              </a:p>
            </p:txBody>
          </p:sp>
        </p:grpSp>
        <p:grpSp>
          <p:nvGrpSpPr>
            <p:cNvPr id="9" name="Groupe 8"/>
            <p:cNvGrpSpPr/>
            <p:nvPr/>
          </p:nvGrpSpPr>
          <p:grpSpPr>
            <a:xfrm>
              <a:off x="6357934" y="3749284"/>
              <a:ext cx="1635433" cy="1168796"/>
              <a:chOff x="1017334" y="1122894"/>
              <a:chExt cx="1168796" cy="1168796"/>
            </a:xfrm>
          </p:grpSpPr>
          <p:sp>
            <p:nvSpPr>
              <p:cNvPr id="16" name="Ellipse 15"/>
              <p:cNvSpPr/>
              <p:nvPr/>
            </p:nvSpPr>
            <p:spPr>
              <a:xfrm>
                <a:off x="1017334" y="1122894"/>
                <a:ext cx="1168796" cy="1168796"/>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Ellipse 4"/>
              <p:cNvSpPr/>
              <p:nvPr/>
            </p:nvSpPr>
            <p:spPr>
              <a:xfrm>
                <a:off x="1188500" y="1294060"/>
                <a:ext cx="932049" cy="8264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1600" b="1" dirty="0">
                    <a:latin typeface="Baskerville Old Face" pitchFamily="18" charset="0"/>
                  </a:rPr>
                  <a:t>développement de l’estime de soi</a:t>
                </a:r>
              </a:p>
            </p:txBody>
          </p:sp>
        </p:grpSp>
        <p:grpSp>
          <p:nvGrpSpPr>
            <p:cNvPr id="10" name="Groupe 11"/>
            <p:cNvGrpSpPr/>
            <p:nvPr/>
          </p:nvGrpSpPr>
          <p:grpSpPr>
            <a:xfrm>
              <a:off x="3550067" y="3790956"/>
              <a:ext cx="1567425" cy="1127124"/>
              <a:chOff x="3836926" y="1484072"/>
              <a:chExt cx="1127124" cy="1127124"/>
            </a:xfrm>
          </p:grpSpPr>
          <p:sp>
            <p:nvSpPr>
              <p:cNvPr id="14" name="Ellipse 13"/>
              <p:cNvSpPr/>
              <p:nvPr/>
            </p:nvSpPr>
            <p:spPr>
              <a:xfrm>
                <a:off x="3836926" y="1484072"/>
                <a:ext cx="1127124" cy="1127124"/>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Ellipse 4"/>
              <p:cNvSpPr/>
              <p:nvPr/>
            </p:nvSpPr>
            <p:spPr>
              <a:xfrm>
                <a:off x="3952838" y="1633500"/>
                <a:ext cx="962061"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1600" b="1" kern="1200" dirty="0" smtClean="0">
                    <a:latin typeface="Baskerville Old Face" pitchFamily="18" charset="0"/>
                  </a:rPr>
                  <a:t>développement de la prise d’initiative</a:t>
                </a:r>
                <a:endParaRPr lang="fr-FR" sz="1600" b="1" kern="1200" dirty="0">
                  <a:latin typeface="Baskerville Old Face" pitchFamily="18" charset="0"/>
                </a:endParaRPr>
              </a:p>
            </p:txBody>
          </p:sp>
        </p:grpSp>
        <p:sp>
          <p:nvSpPr>
            <p:cNvPr id="11" name="Flèche droite 10"/>
            <p:cNvSpPr/>
            <p:nvPr/>
          </p:nvSpPr>
          <p:spPr>
            <a:xfrm rot="-5400000">
              <a:off x="4308445" y="3418486"/>
              <a:ext cx="237285" cy="26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5400000">
              <a:off x="5632196" y="3418486"/>
              <a:ext cx="237285" cy="26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5400000">
              <a:off x="7058219" y="3406174"/>
              <a:ext cx="237285" cy="26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Flèche vers le bas 19"/>
          <p:cNvSpPr/>
          <p:nvPr/>
        </p:nvSpPr>
        <p:spPr>
          <a:xfrm>
            <a:off x="3851920" y="3140968"/>
            <a:ext cx="1728192" cy="357809"/>
          </a:xfrm>
          <a:prstGeom prst="downArrow">
            <a:avLst/>
          </a:prstGeom>
          <a:solidFill>
            <a:srgbClr val="F648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2267744" y="2564904"/>
            <a:ext cx="4496760" cy="461665"/>
          </a:xfrm>
          <a:prstGeom prst="rect">
            <a:avLst/>
          </a:prstGeom>
          <a:solidFill>
            <a:srgbClr val="F648D5"/>
          </a:solidFill>
        </p:spPr>
        <p:txBody>
          <a:bodyPr wrap="square" rtlCol="0">
            <a:spAutoFit/>
          </a:bodyPr>
          <a:lstStyle/>
          <a:p>
            <a:pPr algn="ctr"/>
            <a:r>
              <a:rPr lang="fr-FR" sz="2400" b="1" dirty="0" smtClean="0">
                <a:latin typeface="Baskerville Old Face" pitchFamily="18" charset="0"/>
              </a:rPr>
              <a:t>Autonomie laissée aux élèves</a:t>
            </a:r>
            <a:endParaRPr lang="fr-FR" sz="2400" b="1" dirty="0">
              <a:latin typeface="Baskerville Old Face" pitchFamily="18" charset="0"/>
            </a:endParaRPr>
          </a:p>
        </p:txBody>
      </p:sp>
      <p:sp>
        <p:nvSpPr>
          <p:cNvPr id="22" name="ZoneTexte 21"/>
          <p:cNvSpPr txBox="1"/>
          <p:nvPr/>
        </p:nvSpPr>
        <p:spPr>
          <a:xfrm>
            <a:off x="179512" y="2636912"/>
            <a:ext cx="2016224" cy="1538883"/>
          </a:xfrm>
          <a:prstGeom prst="rect">
            <a:avLst/>
          </a:prstGeom>
          <a:solidFill>
            <a:srgbClr val="CC0099"/>
          </a:solidFill>
        </p:spPr>
        <p:txBody>
          <a:bodyPr wrap="square" rtlCol="0">
            <a:spAutoFit/>
          </a:bodyPr>
          <a:lstStyle/>
          <a:p>
            <a:r>
              <a:rPr lang="fr-FR" sz="2350" b="1" dirty="0" smtClean="0">
                <a:solidFill>
                  <a:schemeClr val="bg1"/>
                </a:solidFill>
                <a:latin typeface="Baskerville Old Face" pitchFamily="18" charset="0"/>
              </a:rPr>
              <a:t>Stratégie de résolution d'une problématique </a:t>
            </a:r>
            <a:endParaRPr lang="fr-FR" sz="2350" b="1" dirty="0">
              <a:solidFill>
                <a:schemeClr val="bg1"/>
              </a:solidFill>
              <a:latin typeface="Baskerville Old Face" pitchFamily="18" charset="0"/>
            </a:endParaRPr>
          </a:p>
        </p:txBody>
      </p:sp>
      <p:sp>
        <p:nvSpPr>
          <p:cNvPr id="23" name="ZoneTexte 22"/>
          <p:cNvSpPr txBox="1"/>
          <p:nvPr/>
        </p:nvSpPr>
        <p:spPr>
          <a:xfrm>
            <a:off x="251520" y="188640"/>
            <a:ext cx="2987824" cy="1938992"/>
          </a:xfrm>
          <a:prstGeom prst="rect">
            <a:avLst/>
          </a:prstGeom>
          <a:solidFill>
            <a:schemeClr val="accent5">
              <a:lumMod val="20000"/>
              <a:lumOff val="80000"/>
            </a:schemeClr>
          </a:solidFill>
          <a:ln>
            <a:solidFill>
              <a:srgbClr val="00B0F0"/>
            </a:solidFill>
          </a:ln>
        </p:spPr>
        <p:txBody>
          <a:bodyPr wrap="square" rtlCol="0">
            <a:spAutoFit/>
          </a:bodyPr>
          <a:lstStyle/>
          <a:p>
            <a:r>
              <a:rPr lang="fr-FR" sz="2000" b="1" u="sng" dirty="0" smtClean="0">
                <a:latin typeface="Baskerville Old Face" pitchFamily="18" charset="0"/>
              </a:rPr>
              <a:t>Autonomie Conceptuelle </a:t>
            </a:r>
            <a:r>
              <a:rPr lang="fr-FR" sz="2000" dirty="0" smtClean="0">
                <a:latin typeface="Baskerville Old Face" pitchFamily="18" charset="0"/>
              </a:rPr>
              <a:t>: </a:t>
            </a:r>
          </a:p>
          <a:p>
            <a:r>
              <a:rPr lang="fr-FR" sz="2000" dirty="0" smtClean="0">
                <a:latin typeface="Baskerville Old Face" pitchFamily="18" charset="0"/>
              </a:rPr>
              <a:t>L'élève définit seul ou en groupe la stratégie qu'il va suivre et envisage les moyens de contrôle (régulation)</a:t>
            </a:r>
            <a:endParaRPr lang="fr-FR" sz="2000" dirty="0">
              <a:latin typeface="Baskerville Old Face" pitchFamily="18" charset="0"/>
            </a:endParaRPr>
          </a:p>
        </p:txBody>
      </p:sp>
      <p:sp>
        <p:nvSpPr>
          <p:cNvPr id="24" name="ZoneTexte 23"/>
          <p:cNvSpPr txBox="1"/>
          <p:nvPr/>
        </p:nvSpPr>
        <p:spPr>
          <a:xfrm>
            <a:off x="3563888" y="260648"/>
            <a:ext cx="2808313" cy="1631216"/>
          </a:xfrm>
          <a:prstGeom prst="rect">
            <a:avLst/>
          </a:prstGeom>
          <a:solidFill>
            <a:schemeClr val="accent5">
              <a:lumMod val="20000"/>
              <a:lumOff val="80000"/>
            </a:schemeClr>
          </a:solidFill>
          <a:ln>
            <a:solidFill>
              <a:srgbClr val="4DADC7"/>
            </a:solidFill>
          </a:ln>
        </p:spPr>
        <p:txBody>
          <a:bodyPr wrap="square" rtlCol="0">
            <a:spAutoFit/>
          </a:bodyPr>
          <a:lstStyle/>
          <a:p>
            <a:r>
              <a:rPr lang="fr-FR" sz="2000" b="1" u="sng" dirty="0" smtClean="0">
                <a:latin typeface="Baskerville Old Face" pitchFamily="18" charset="0"/>
              </a:rPr>
              <a:t>Autonomie Organisationnelle </a:t>
            </a:r>
            <a:r>
              <a:rPr lang="fr-FR" sz="2000" dirty="0" smtClean="0">
                <a:latin typeface="Baskerville Old Face" pitchFamily="18" charset="0"/>
              </a:rPr>
              <a:t>: </a:t>
            </a:r>
          </a:p>
          <a:p>
            <a:r>
              <a:rPr lang="fr-FR" sz="2000" dirty="0" smtClean="0">
                <a:latin typeface="Baskerville Old Face" pitchFamily="18" charset="0"/>
              </a:rPr>
              <a:t>L'élève organise seul </a:t>
            </a:r>
            <a:r>
              <a:rPr lang="fr-FR" sz="2000" dirty="0">
                <a:latin typeface="Baskerville Old Face" pitchFamily="18" charset="0"/>
              </a:rPr>
              <a:t>ou en groupe</a:t>
            </a:r>
            <a:r>
              <a:rPr lang="fr-FR" sz="2000" dirty="0" smtClean="0">
                <a:latin typeface="Baskerville Old Face" pitchFamily="18" charset="0"/>
              </a:rPr>
              <a:t> l'espace et le temps de sa recherche</a:t>
            </a:r>
            <a:endParaRPr lang="fr-FR" sz="2000" dirty="0">
              <a:latin typeface="Baskerville Old Face" pitchFamily="18" charset="0"/>
            </a:endParaRPr>
          </a:p>
        </p:txBody>
      </p:sp>
      <p:sp>
        <p:nvSpPr>
          <p:cNvPr id="25" name="ZoneTexte 24"/>
          <p:cNvSpPr txBox="1"/>
          <p:nvPr/>
        </p:nvSpPr>
        <p:spPr>
          <a:xfrm>
            <a:off x="6516216" y="260648"/>
            <a:ext cx="2448271" cy="1938992"/>
          </a:xfrm>
          <a:prstGeom prst="rect">
            <a:avLst/>
          </a:prstGeom>
          <a:solidFill>
            <a:schemeClr val="accent5">
              <a:lumMod val="20000"/>
              <a:lumOff val="80000"/>
            </a:schemeClr>
          </a:solidFill>
          <a:ln>
            <a:solidFill>
              <a:srgbClr val="4DADC7"/>
            </a:solidFill>
          </a:ln>
        </p:spPr>
        <p:txBody>
          <a:bodyPr wrap="square" rtlCol="0">
            <a:spAutoFit/>
          </a:bodyPr>
          <a:lstStyle/>
          <a:p>
            <a:r>
              <a:rPr lang="fr-FR" sz="2000" b="1" u="sng" dirty="0" smtClean="0">
                <a:latin typeface="Baskerville Old Face" pitchFamily="18" charset="0"/>
              </a:rPr>
              <a:t>Autonomie Pratique </a:t>
            </a:r>
            <a:r>
              <a:rPr lang="fr-FR" sz="2000" dirty="0" smtClean="0">
                <a:latin typeface="Baskerville Old Face" pitchFamily="18" charset="0"/>
              </a:rPr>
              <a:t>: </a:t>
            </a:r>
          </a:p>
          <a:p>
            <a:r>
              <a:rPr lang="fr-FR" sz="2000" dirty="0">
                <a:latin typeface="Baskerville Old Face" pitchFamily="18" charset="0"/>
              </a:rPr>
              <a:t>L'élève </a:t>
            </a:r>
            <a:r>
              <a:rPr lang="fr-FR" sz="2000" dirty="0" smtClean="0">
                <a:latin typeface="Baskerville Old Face" pitchFamily="18" charset="0"/>
              </a:rPr>
              <a:t>prend en charge seul </a:t>
            </a:r>
            <a:r>
              <a:rPr lang="fr-FR" sz="2000" dirty="0">
                <a:latin typeface="Baskerville Old Face" pitchFamily="18" charset="0"/>
              </a:rPr>
              <a:t>ou en </a:t>
            </a:r>
            <a:r>
              <a:rPr lang="fr-FR" sz="2000" dirty="0" smtClean="0">
                <a:latin typeface="Baskerville Old Face" pitchFamily="18" charset="0"/>
              </a:rPr>
              <a:t>groupe les temps  et les modalités de la réalisation</a:t>
            </a:r>
            <a:endParaRPr lang="fr-FR" sz="2000" dirty="0">
              <a:latin typeface="Baskerville Old Face" pitchFamily="18" charset="0"/>
            </a:endParaRPr>
          </a:p>
        </p:txBody>
      </p:sp>
      <p:sp>
        <p:nvSpPr>
          <p:cNvPr id="26" name="Flèche droite 25"/>
          <p:cNvSpPr/>
          <p:nvPr/>
        </p:nvSpPr>
        <p:spPr>
          <a:xfrm rot="2564828">
            <a:off x="2574262" y="2073383"/>
            <a:ext cx="462050" cy="42738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droite 26"/>
          <p:cNvSpPr/>
          <p:nvPr/>
        </p:nvSpPr>
        <p:spPr>
          <a:xfrm rot="8679264">
            <a:off x="5731765" y="2069557"/>
            <a:ext cx="477161" cy="42738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nvSpPr>
        <p:spPr>
          <a:xfrm rot="5400000">
            <a:off x="4569667" y="2063181"/>
            <a:ext cx="432048" cy="42738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863080" y="5733256"/>
            <a:ext cx="8280920" cy="523220"/>
          </a:xfrm>
          <a:prstGeom prst="rect">
            <a:avLst/>
          </a:prstGeom>
          <a:noFill/>
        </p:spPr>
        <p:txBody>
          <a:bodyPr wrap="square" rtlCol="0">
            <a:spAutoFit/>
          </a:bodyPr>
          <a:lstStyle/>
          <a:p>
            <a:pPr algn="ctr"/>
            <a:r>
              <a:rPr lang="fr-FR" sz="2800" b="1" dirty="0" smtClean="0">
                <a:ln w="12700">
                  <a:solidFill>
                    <a:srgbClr val="002060"/>
                  </a:solidFill>
                  <a:prstDash val="solid"/>
                </a:ln>
                <a:solidFill>
                  <a:schemeClr val="tx2">
                    <a:lumMod val="40000"/>
                    <a:lumOff val="60000"/>
                  </a:schemeClr>
                </a:solidFill>
                <a:effectLst>
                  <a:outerShdw blurRad="41275" dist="20320" dir="1800000" algn="tl" rotWithShape="0">
                    <a:srgbClr val="000000">
                      <a:alpha val="40000"/>
                    </a:srgbClr>
                  </a:outerShdw>
                </a:effectLst>
                <a:latin typeface="Baskerville Old Face" pitchFamily="18" charset="0"/>
              </a:rPr>
              <a:t>Mener une démarche de Projet  </a:t>
            </a:r>
            <a:endParaRPr lang="fr-FR" sz="2800" b="1" dirty="0">
              <a:ln w="12700">
                <a:solidFill>
                  <a:srgbClr val="002060"/>
                </a:solidFill>
                <a:prstDash val="solid"/>
              </a:ln>
              <a:solidFill>
                <a:schemeClr val="tx2">
                  <a:lumMod val="40000"/>
                  <a:lumOff val="60000"/>
                </a:schemeClr>
              </a:solidFill>
              <a:effectLst>
                <a:outerShdw blurRad="41275" dist="20320" dir="1800000" algn="tl" rotWithShape="0">
                  <a:srgbClr val="000000">
                    <a:alpha val="40000"/>
                  </a:srgbClr>
                </a:outerShdw>
              </a:effectLst>
              <a:latin typeface="Baskerville Old Face" pitchFamily="18" charset="0"/>
            </a:endParaRPr>
          </a:p>
        </p:txBody>
      </p:sp>
      <p:sp>
        <p:nvSpPr>
          <p:cNvPr id="30" name="ZoneTexte 29"/>
          <p:cNvSpPr txBox="1"/>
          <p:nvPr/>
        </p:nvSpPr>
        <p:spPr>
          <a:xfrm>
            <a:off x="6804248" y="2564904"/>
            <a:ext cx="2088232" cy="1969770"/>
          </a:xfrm>
          <a:prstGeom prst="rect">
            <a:avLst/>
          </a:prstGeom>
          <a:solidFill>
            <a:srgbClr val="FF99FF"/>
          </a:solidFill>
        </p:spPr>
        <p:txBody>
          <a:bodyPr wrap="square" rtlCol="0">
            <a:spAutoFit/>
          </a:bodyPr>
          <a:lstStyle/>
          <a:p>
            <a:r>
              <a:rPr lang="fr-FR" sz="2800" b="1" dirty="0" smtClean="0">
                <a:ln w="12700">
                  <a:solidFill>
                    <a:schemeClr val="tx1"/>
                  </a:solidFill>
                  <a:prstDash val="solid"/>
                </a:ln>
                <a:solidFill>
                  <a:srgbClr val="3590A9"/>
                </a:solidFill>
                <a:effectLst>
                  <a:outerShdw blurRad="41275" dist="20320" dir="1800000" algn="tl" rotWithShape="0">
                    <a:srgbClr val="000000">
                      <a:alpha val="40000"/>
                    </a:srgbClr>
                  </a:outerShdw>
                </a:effectLst>
                <a:latin typeface="Baskerville Old Face" pitchFamily="18" charset="0"/>
              </a:rPr>
              <a:t>Réalisation</a:t>
            </a:r>
            <a:r>
              <a:rPr lang="fr-FR" sz="28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 </a:t>
            </a:r>
            <a:r>
              <a:rPr lang="fr-FR" sz="2350" b="1" dirty="0">
                <a:latin typeface="Baskerville Old Face" pitchFamily="18" charset="0"/>
              </a:rPr>
              <a:t>concrète, </a:t>
            </a:r>
            <a:r>
              <a:rPr lang="fr-FR" sz="2350" b="1" dirty="0" smtClean="0">
                <a:latin typeface="Baskerville Old Face" pitchFamily="18" charset="0"/>
              </a:rPr>
              <a:t>finale ou progressive, individuelle </a:t>
            </a:r>
            <a:r>
              <a:rPr lang="fr-FR" sz="2350" b="1" dirty="0">
                <a:latin typeface="Baskerville Old Face" pitchFamily="18" charset="0"/>
              </a:rPr>
              <a:t>ou collective</a:t>
            </a:r>
          </a:p>
        </p:txBody>
      </p:sp>
      <p:sp>
        <p:nvSpPr>
          <p:cNvPr id="31" name="Espace réservé du pied de page 30"/>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ctrTitle"/>
          </p:nvPr>
        </p:nvSpPr>
        <p:spPr>
          <a:xfrm>
            <a:off x="685800" y="2455069"/>
            <a:ext cx="7772400" cy="1102519"/>
          </a:xfrm>
        </p:spPr>
        <p:txBody>
          <a:bodyPr/>
          <a:lstStyle/>
          <a:p>
            <a:endParaRPr lang="fr-FR" altLang="fr-FR"/>
          </a:p>
        </p:txBody>
      </p:sp>
      <p:sp>
        <p:nvSpPr>
          <p:cNvPr id="3" name="Sous-titre 2"/>
          <p:cNvSpPr>
            <a:spLocks noGrp="1"/>
          </p:cNvSpPr>
          <p:nvPr>
            <p:ph type="subTitle" idx="1"/>
          </p:nvPr>
        </p:nvSpPr>
        <p:spPr/>
        <p:txBody>
          <a:bodyPr rtlCol="0">
            <a:normAutofit/>
          </a:bodyPr>
          <a:lstStyle/>
          <a:p>
            <a:pPr>
              <a:defRPr/>
            </a:pPr>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tretch>
            <a:fillRect/>
          </a:stretch>
        </p:blipFill>
        <p:spPr>
          <a:xfrm>
            <a:off x="-1" y="116989"/>
            <a:ext cx="9084834" cy="6741011"/>
          </a:xfrm>
          <a:prstGeom prst="rect">
            <a:avLst/>
          </a:prstGeom>
        </p:spPr>
      </p:pic>
      <p:sp>
        <p:nvSpPr>
          <p:cNvPr id="5" name="ZoneTexte 4"/>
          <p:cNvSpPr txBox="1"/>
          <p:nvPr/>
        </p:nvSpPr>
        <p:spPr>
          <a:xfrm rot="21278827">
            <a:off x="2042786" y="843781"/>
            <a:ext cx="6210690" cy="507831"/>
          </a:xfrm>
          <a:prstGeom prst="rect">
            <a:avLst/>
          </a:prstGeom>
          <a:noFill/>
        </p:spPr>
        <p:txBody>
          <a:bodyPr>
            <a:spAutoFit/>
          </a:bodyPr>
          <a:lstStyle/>
          <a:p>
            <a:pPr>
              <a:defRPr/>
            </a:pPr>
            <a:r>
              <a:rPr lang="fr-FR" sz="2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Le travail de groupe </a:t>
            </a:r>
          </a:p>
        </p:txBody>
      </p:sp>
      <p:sp>
        <p:nvSpPr>
          <p:cNvPr id="7" name="ZoneTexte 6"/>
          <p:cNvSpPr txBox="1"/>
          <p:nvPr/>
        </p:nvSpPr>
        <p:spPr>
          <a:xfrm rot="16200000">
            <a:off x="-1952398" y="2961925"/>
            <a:ext cx="4948015" cy="738664"/>
          </a:xfrm>
          <a:prstGeom prst="rect">
            <a:avLst/>
          </a:prstGeom>
          <a:noFill/>
        </p:spPr>
        <p:txBody>
          <a:bodyPr>
            <a:spAutoFit/>
          </a:bodyPr>
          <a:lstStyle/>
          <a:p>
            <a:pPr>
              <a:defRPr/>
            </a:pPr>
            <a:r>
              <a:rPr lang="fr-FR"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La formation de la personne et du citoyen Domaine 3 </a:t>
            </a:r>
          </a:p>
        </p:txBody>
      </p:sp>
      <p:sp>
        <p:nvSpPr>
          <p:cNvPr id="61447" name="Rectangle 7"/>
          <p:cNvSpPr>
            <a:spLocks noChangeArrowheads="1"/>
          </p:cNvSpPr>
          <p:nvPr/>
        </p:nvSpPr>
        <p:spPr bwMode="auto">
          <a:xfrm>
            <a:off x="1818085" y="2402681"/>
            <a:ext cx="6640115"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fr-FR" altLang="fr-FR" sz="2100" b="1" dirty="0">
                <a:latin typeface="Baskerville Old Face" charset="0"/>
              </a:rPr>
              <a:t>L’élève apprend </a:t>
            </a:r>
          </a:p>
          <a:p>
            <a:pPr eaLnBrk="1" hangingPunct="1">
              <a:spcBef>
                <a:spcPct val="0"/>
              </a:spcBef>
              <a:buFontTx/>
              <a:buNone/>
            </a:pPr>
            <a:r>
              <a:rPr lang="fr-FR" altLang="fr-FR" sz="1800" b="1" dirty="0">
                <a:latin typeface="Baskerville Old Face" charset="0"/>
              </a:rPr>
              <a:t>			- </a:t>
            </a:r>
            <a:r>
              <a:rPr lang="fr-FR" altLang="fr-FR" sz="1500" b="1" dirty="0">
                <a:latin typeface="Baskerville Old Face" charset="0"/>
              </a:rPr>
              <a:t>à </a:t>
            </a:r>
            <a:r>
              <a:rPr lang="fr-FR" altLang="fr-FR" sz="1800" b="1" dirty="0">
                <a:solidFill>
                  <a:schemeClr val="tx2"/>
                </a:solidFill>
                <a:latin typeface="Baskerville Old Face" charset="0"/>
              </a:rPr>
              <a:t>gérer un projet</a:t>
            </a:r>
            <a:r>
              <a:rPr lang="fr-FR" altLang="fr-FR" sz="1800" b="1" dirty="0">
                <a:latin typeface="Baskerville Old Face" charset="0"/>
              </a:rPr>
              <a:t>, </a:t>
            </a:r>
            <a:r>
              <a:rPr lang="fr-FR" altLang="fr-FR" sz="1500" b="1" dirty="0">
                <a:latin typeface="Baskerville Old Face" charset="0"/>
              </a:rPr>
              <a:t>qu’il soit individuel ou collectif. Il en planifie les tâches, en fixe les étapes et évalue l’atteinte des objectifs.</a:t>
            </a:r>
          </a:p>
          <a:p>
            <a:pPr eaLnBrk="1" hangingPunct="1">
              <a:spcBef>
                <a:spcPct val="0"/>
              </a:spcBef>
              <a:buFontTx/>
              <a:buNone/>
            </a:pPr>
            <a:r>
              <a:rPr lang="fr-FR" altLang="fr-FR" sz="2100" b="1" dirty="0">
                <a:latin typeface="Baskerville Old Face" charset="0"/>
              </a:rPr>
              <a:t>L’élève sait </a:t>
            </a:r>
          </a:p>
          <a:p>
            <a:pPr eaLnBrk="1" hangingPunct="1">
              <a:spcBef>
                <a:spcPct val="0"/>
              </a:spcBef>
              <a:buFontTx/>
              <a:buNone/>
            </a:pPr>
            <a:r>
              <a:rPr lang="fr-FR" altLang="fr-FR" sz="1800" b="1" dirty="0">
                <a:latin typeface="Baskerville Old Face" charset="0"/>
              </a:rPr>
              <a:t>			- </a:t>
            </a:r>
            <a:r>
              <a:rPr lang="fr-FR" altLang="fr-FR" sz="1500" b="1" dirty="0">
                <a:latin typeface="Baskerville Old Face" charset="0"/>
              </a:rPr>
              <a:t>que la classe, l’école, l’établissement sont des lieux de collaboration, d’entraide de mutualisation des savoirs.</a:t>
            </a:r>
          </a:p>
        </p:txBody>
      </p:sp>
      <p:sp>
        <p:nvSpPr>
          <p:cNvPr id="10" name="Rectangle 9"/>
          <p:cNvSpPr/>
          <p:nvPr/>
        </p:nvSpPr>
        <p:spPr>
          <a:xfrm>
            <a:off x="2736057" y="1593056"/>
            <a:ext cx="2970610" cy="553998"/>
          </a:xfrm>
          <a:prstGeom prst="rect">
            <a:avLst/>
          </a:prstGeom>
          <a:solidFill>
            <a:schemeClr val="accent4">
              <a:lumMod val="20000"/>
              <a:lumOff val="80000"/>
            </a:schemeClr>
          </a:solidFill>
          <a:ln>
            <a:solidFill>
              <a:srgbClr val="315683"/>
            </a:solidFill>
          </a:ln>
        </p:spPr>
        <p:txBody>
          <a:bodyPr>
            <a:spAutoFit/>
          </a:bodyPr>
          <a:lstStyle/>
          <a:p>
            <a:pPr>
              <a:defRPr/>
            </a:pPr>
            <a:r>
              <a:rPr lang="fr-FR" sz="1500" b="1" dirty="0">
                <a:solidFill>
                  <a:schemeClr val="tx2">
                    <a:lumMod val="75000"/>
                  </a:schemeClr>
                </a:solidFill>
                <a:latin typeface="Baskerville Old Face" pitchFamily="18" charset="0"/>
              </a:rPr>
              <a:t>Les compétences en lien avec</a:t>
            </a:r>
          </a:p>
          <a:p>
            <a:pPr>
              <a:defRPr/>
            </a:pPr>
            <a:r>
              <a:rPr lang="fr-FR" sz="1500" b="1" dirty="0">
                <a:solidFill>
                  <a:schemeClr val="tx2">
                    <a:lumMod val="75000"/>
                  </a:schemeClr>
                </a:solidFill>
                <a:latin typeface="Baskerville Old Face" pitchFamily="18" charset="0"/>
              </a:rPr>
              <a:t> la démarche de projet  - Domaine  2</a:t>
            </a:r>
          </a:p>
        </p:txBody>
      </p:sp>
      <p:sp>
        <p:nvSpPr>
          <p:cNvPr id="11" name="ZoneTexte 10"/>
          <p:cNvSpPr txBox="1"/>
          <p:nvPr/>
        </p:nvSpPr>
        <p:spPr>
          <a:xfrm>
            <a:off x="1834753" y="4487466"/>
            <a:ext cx="5994797" cy="415498"/>
          </a:xfrm>
          <a:prstGeom prst="rect">
            <a:avLst/>
          </a:prstGeom>
          <a:solidFill>
            <a:schemeClr val="accent4">
              <a:lumMod val="20000"/>
              <a:lumOff val="80000"/>
            </a:schemeClr>
          </a:solidFill>
          <a:ln>
            <a:solidFill>
              <a:schemeClr val="tx2"/>
            </a:solidFill>
          </a:ln>
        </p:spPr>
        <p:txBody>
          <a:bodyPr>
            <a:spAutoFit/>
          </a:bodyPr>
          <a:lstStyle/>
          <a:p>
            <a:pPr>
              <a:defRPr/>
            </a:pPr>
            <a:r>
              <a:rPr lang="fr-FR" sz="2025" b="1" dirty="0">
                <a:latin typeface="Baskerville Old Face" pitchFamily="18" charset="0"/>
              </a:rPr>
              <a:t>Il aide celui qui ne sait pas comme il apprend des autres</a:t>
            </a:r>
            <a:r>
              <a:rPr lang="fr-FR" sz="2100" b="1" dirty="0">
                <a:latin typeface="Baskerville Old Face" pitchFamily="18" charset="0"/>
              </a:rPr>
              <a:t>.</a:t>
            </a:r>
            <a:endParaRPr lang="fr-FR" sz="2100" dirty="0"/>
          </a:p>
        </p:txBody>
      </p:sp>
      <p:sp>
        <p:nvSpPr>
          <p:cNvPr id="14" name="Rectangle 13"/>
          <p:cNvSpPr/>
          <p:nvPr/>
        </p:nvSpPr>
        <p:spPr>
          <a:xfrm>
            <a:off x="2087724" y="5157192"/>
            <a:ext cx="5238582" cy="623248"/>
          </a:xfrm>
          <a:prstGeom prst="rect">
            <a:avLst/>
          </a:prstGeom>
        </p:spPr>
        <p:txBody>
          <a:bodyPr>
            <a:spAutoFit/>
          </a:bodyPr>
          <a:lstStyle/>
          <a:p>
            <a:pPr>
              <a:defRPr/>
            </a:pPr>
            <a:r>
              <a:rPr lang="fr-FR"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L’utilisation des outils numériques </a:t>
            </a:r>
            <a:r>
              <a:rPr lang="fr-FR" sz="1350" b="1" dirty="0">
                <a:ln w="12700">
                  <a:solidFill>
                    <a:schemeClr val="tx2">
                      <a:satMod val="155000"/>
                    </a:schemeClr>
                  </a:solidFill>
                  <a:prstDash val="solid"/>
                </a:ln>
                <a:solidFill>
                  <a:schemeClr val="tx2">
                    <a:lumMod val="75000"/>
                  </a:schemeClr>
                </a:solidFill>
                <a:effectLst>
                  <a:outerShdw blurRad="41275" dist="20320" dir="1800000" algn="tl" rotWithShape="0">
                    <a:srgbClr val="000000">
                      <a:alpha val="40000"/>
                    </a:srgbClr>
                  </a:outerShdw>
                </a:effectLst>
                <a:latin typeface="Baskerville Old Face" pitchFamily="18" charset="0"/>
              </a:rPr>
              <a:t>contribue à ces modalités d’organisation, d’échange et de collaboration.</a:t>
            </a:r>
          </a:p>
        </p:txBody>
      </p:sp>
      <p:pic>
        <p:nvPicPr>
          <p:cNvPr id="61451" name="Image 11" descr="Aide_PAE-254x300.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37673" y="1214438"/>
            <a:ext cx="1483519" cy="1620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Espace réservé du pied de page 11"/>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743330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p:spPr>
      </p:pic>
      <p:sp>
        <p:nvSpPr>
          <p:cNvPr id="5" name="ZoneTexte 4"/>
          <p:cNvSpPr txBox="1"/>
          <p:nvPr/>
        </p:nvSpPr>
        <p:spPr>
          <a:xfrm rot="21278827">
            <a:off x="12092" y="-74580"/>
            <a:ext cx="8280920" cy="646331"/>
          </a:xfrm>
          <a:prstGeom prst="rect">
            <a:avLst/>
          </a:prstGeom>
          <a:noFill/>
        </p:spPr>
        <p:txBody>
          <a:bodyPr wrap="square" rtlCol="0">
            <a:spAutoFit/>
          </a:bodyPr>
          <a:lstStyle/>
          <a:p>
            <a:r>
              <a:rPr lang="fr-F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Le travail de groupe </a:t>
            </a:r>
            <a:endParaRPr lang="fr-F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7" name="ZoneTexte 6"/>
          <p:cNvSpPr txBox="1"/>
          <p:nvPr/>
        </p:nvSpPr>
        <p:spPr>
          <a:xfrm rot="16200000">
            <a:off x="-2854106" y="3037066"/>
            <a:ext cx="6597353" cy="523220"/>
          </a:xfrm>
          <a:prstGeom prst="rect">
            <a:avLst/>
          </a:prstGeom>
          <a:noFill/>
        </p:spPr>
        <p:txBody>
          <a:bodyPr wrap="square" rtlCol="0">
            <a:spAutoFit/>
          </a:bodyPr>
          <a:lstStyle/>
          <a:p>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 </a:t>
            </a:r>
            <a:endParaRPr lang="fr-F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12" name="Rectangle 11"/>
          <p:cNvSpPr/>
          <p:nvPr/>
        </p:nvSpPr>
        <p:spPr>
          <a:xfrm>
            <a:off x="683568" y="2060848"/>
            <a:ext cx="8208912" cy="523220"/>
          </a:xfrm>
          <a:prstGeom prst="rect">
            <a:avLst/>
          </a:prstGeom>
        </p:spPr>
        <p:txBody>
          <a:bodyPr wrap="square">
            <a:spAutoFit/>
          </a:bodyPr>
          <a:lstStyle/>
          <a:p>
            <a:endParaRPr lang="fr-FR" sz="2800" dirty="0">
              <a:latin typeface="Baskerville Old Face" pitchFamily="18" charset="0"/>
            </a:endParaRPr>
          </a:p>
        </p:txBody>
      </p:sp>
      <p:pic>
        <p:nvPicPr>
          <p:cNvPr id="1026" name="Picture 2"/>
          <p:cNvPicPr>
            <a:picLocks noChangeAspect="1" noChangeArrowheads="1"/>
          </p:cNvPicPr>
          <p:nvPr/>
        </p:nvPicPr>
        <p:blipFill>
          <a:blip r:embed="rId4" cstate="print"/>
          <a:srcRect l="24070" t="22266" r="19480"/>
          <a:stretch>
            <a:fillRect/>
          </a:stretch>
        </p:blipFill>
        <p:spPr bwMode="auto">
          <a:xfrm>
            <a:off x="683568" y="1171600"/>
            <a:ext cx="7344816" cy="5686400"/>
          </a:xfrm>
          <a:prstGeom prst="rect">
            <a:avLst/>
          </a:prstGeom>
          <a:noFill/>
          <a:ln w="9525">
            <a:noFill/>
            <a:miter lim="800000"/>
            <a:headEnd/>
            <a:tailEnd/>
          </a:ln>
        </p:spPr>
      </p:pic>
      <p:sp>
        <p:nvSpPr>
          <p:cNvPr id="9" name="Espace réservé du pied de page 8"/>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tretch>
            <a:fillRect/>
          </a:stretch>
        </p:blipFill>
        <p:spPr>
          <a:xfrm>
            <a:off x="0" y="-243408"/>
            <a:ext cx="9144000" cy="7101408"/>
          </a:xfrm>
          <a:prstGeom prst="rect">
            <a:avLst/>
          </a:prstGeom>
        </p:spPr>
      </p:pic>
      <p:sp>
        <p:nvSpPr>
          <p:cNvPr id="8" name="Rectangle 7"/>
          <p:cNvSpPr/>
          <p:nvPr/>
        </p:nvSpPr>
        <p:spPr>
          <a:xfrm>
            <a:off x="2377197" y="1628800"/>
            <a:ext cx="184730" cy="923330"/>
          </a:xfrm>
          <a:prstGeom prst="rect">
            <a:avLst/>
          </a:prstGeom>
          <a:noFill/>
        </p:spPr>
        <p:txBody>
          <a:bodyPr wrap="none" lIns="91440" tIns="45720" rIns="91440" bIns="45720">
            <a:spAutoFit/>
          </a:bodyPr>
          <a:lstStyle/>
          <a:p>
            <a:pPr algn="ctr"/>
            <a:endParaRPr lang="fr-FR" sz="5400" b="0" cap="none" spc="0" dirty="0">
              <a:ln w="28575">
                <a:solidFill>
                  <a:schemeClr val="tx2">
                    <a:lumMod val="75000"/>
                  </a:schemeClr>
                </a:solidFill>
                <a:prstDash val="solid"/>
              </a:ln>
              <a:solidFill>
                <a:srgbClr val="FFFFFF"/>
              </a:solidFill>
              <a:effectLst>
                <a:outerShdw blurRad="38100" dist="32000" dir="5400000" algn="tl">
                  <a:srgbClr val="000000">
                    <a:alpha val="30000"/>
                  </a:srgbClr>
                </a:outerShdw>
              </a:effectLst>
            </a:endParaRPr>
          </a:p>
        </p:txBody>
      </p:sp>
      <p:sp>
        <p:nvSpPr>
          <p:cNvPr id="11" name="Rectangle 10"/>
          <p:cNvSpPr/>
          <p:nvPr/>
        </p:nvSpPr>
        <p:spPr>
          <a:xfrm>
            <a:off x="395536" y="620688"/>
            <a:ext cx="7344816" cy="1077218"/>
          </a:xfrm>
          <a:prstGeom prst="rect">
            <a:avLst/>
          </a:prstGeom>
          <a:solidFill>
            <a:schemeClr val="accent1">
              <a:lumMod val="20000"/>
              <a:lumOff val="80000"/>
            </a:schemeClr>
          </a:solidFill>
          <a:ln>
            <a:solidFill>
              <a:schemeClr val="accent1"/>
            </a:solidFill>
          </a:ln>
        </p:spPr>
        <p:txBody>
          <a:bodyPr wrap="square">
            <a:spAutoFit/>
          </a:bodyPr>
          <a:lstStyle/>
          <a:p>
            <a:r>
              <a:rPr lang="fr-FR" sz="3200" b="1" dirty="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 </a:t>
            </a:r>
            <a:r>
              <a:rPr lang="fr-FR" sz="3200" b="1" dirty="0" smtClean="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               </a:t>
            </a:r>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 COMMUNICATION</a:t>
            </a:r>
          </a:p>
          <a:p>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		 VALORISATION </a:t>
            </a:r>
          </a:p>
        </p:txBody>
      </p:sp>
      <p:sp>
        <p:nvSpPr>
          <p:cNvPr id="7" name="Rectangle 6"/>
          <p:cNvSpPr/>
          <p:nvPr/>
        </p:nvSpPr>
        <p:spPr>
          <a:xfrm>
            <a:off x="1979712" y="2204864"/>
            <a:ext cx="6048672" cy="4651530"/>
          </a:xfrm>
          <a:prstGeom prst="rect">
            <a:avLst/>
          </a:prstGeom>
        </p:spPr>
        <p:txBody>
          <a:bodyPr wrap="square">
            <a:spAutoFit/>
          </a:bodyPr>
          <a:lstStyle/>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dirty="0" smtClean="0">
                <a:solidFill>
                  <a:srgbClr val="000000"/>
                </a:solidFill>
                <a:latin typeface="Baskerville Old Face" pitchFamily="18" charset="0"/>
                <a:sym typeface="Wingdings"/>
              </a:rPr>
              <a:t>  L</a:t>
            </a:r>
            <a:r>
              <a:rPr lang="en-US" sz="2400" dirty="0" smtClean="0">
                <a:solidFill>
                  <a:srgbClr val="000000"/>
                </a:solidFill>
                <a:latin typeface="Baskerville Old Face" pitchFamily="18" charset="0"/>
              </a:rPr>
              <a:t>a </a:t>
            </a:r>
            <a:r>
              <a:rPr lang="en-US" sz="2400" b="1" dirty="0" smtClean="0">
                <a:solidFill>
                  <a:schemeClr val="tx2"/>
                </a:solidFill>
                <a:latin typeface="Baskerville Old Face" pitchFamily="18" charset="0"/>
              </a:rPr>
              <a:t>communication permanente </a:t>
            </a:r>
            <a:r>
              <a:rPr lang="en-US" sz="2400" dirty="0" smtClean="0">
                <a:solidFill>
                  <a:srgbClr val="000000"/>
                </a:solidFill>
                <a:latin typeface="Baskerville Old Face" pitchFamily="18" charset="0"/>
              </a:rPr>
              <a:t>sur le projet au fur et à mesure de son </a:t>
            </a:r>
            <a:r>
              <a:rPr lang="en-US" sz="2400" dirty="0" err="1" smtClean="0">
                <a:solidFill>
                  <a:srgbClr val="000000"/>
                </a:solidFill>
                <a:latin typeface="Baskerville Old Face" pitchFamily="18" charset="0"/>
              </a:rPr>
              <a:t>déroulement</a:t>
            </a:r>
            <a:endParaRPr lang="en-US" sz="2400" dirty="0" smtClean="0">
              <a:solidFill>
                <a:srgbClr val="000000"/>
              </a:solidFill>
              <a:latin typeface="Baskerville Old Face" pitchFamily="18" charset="0"/>
            </a:endParaRPr>
          </a:p>
          <a:p>
            <a:pPr marL="339725" indent="-339725">
              <a:lnSpc>
                <a:spcPct val="80000"/>
              </a:lnSpc>
              <a:spcBef>
                <a:spcPts val="700"/>
              </a:spcBef>
              <a:buClr>
                <a:srgbClr val="3333CC"/>
              </a:buClr>
              <a:buSzPct val="60000"/>
              <a:buFont typeface="Wingdings"/>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dirty="0" smtClean="0">
              <a:solidFill>
                <a:srgbClr val="000000"/>
              </a:solidFill>
              <a:latin typeface="Baskerville Old Face" pitchFamily="18" charset="0"/>
            </a:endParaRPr>
          </a:p>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dirty="0" smtClean="0">
                <a:solidFill>
                  <a:srgbClr val="000000"/>
                </a:solidFill>
                <a:latin typeface="Baskerville Old Face" pitchFamily="18" charset="0"/>
                <a:sym typeface="Wingdings"/>
              </a:rPr>
              <a:t>  La présentation des projets au </a:t>
            </a:r>
            <a:r>
              <a:rPr lang="en-US" sz="2400" b="1" dirty="0" smtClean="0">
                <a:solidFill>
                  <a:srgbClr val="315683"/>
                </a:solidFill>
                <a:latin typeface="Baskerville Old Face" pitchFamily="18" charset="0"/>
                <a:sym typeface="Wingdings"/>
              </a:rPr>
              <a:t>Conseil d’Administration</a:t>
            </a:r>
          </a:p>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b="1" dirty="0" smtClean="0">
              <a:solidFill>
                <a:schemeClr val="tx2"/>
              </a:solidFill>
              <a:latin typeface="Baskerville Old Face" pitchFamily="18" charset="0"/>
              <a:sym typeface="Wingdings"/>
            </a:endParaRPr>
          </a:p>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dirty="0" smtClean="0">
                <a:solidFill>
                  <a:srgbClr val="000000"/>
                </a:solidFill>
                <a:latin typeface="Baskerville Old Face" pitchFamily="18" charset="0"/>
                <a:sym typeface="Wingdings"/>
              </a:rPr>
              <a:t> La transmission des projets aux </a:t>
            </a:r>
            <a:r>
              <a:rPr lang="en-US" sz="2400" b="1" dirty="0" smtClean="0">
                <a:solidFill>
                  <a:schemeClr val="tx2"/>
                </a:solidFill>
                <a:latin typeface="Baskerville Old Face" pitchFamily="18" charset="0"/>
                <a:sym typeface="Wingdings"/>
              </a:rPr>
              <a:t>parent</a:t>
            </a:r>
            <a:r>
              <a:rPr lang="en-US" sz="2400" dirty="0" smtClean="0">
                <a:solidFill>
                  <a:srgbClr val="000000"/>
                </a:solidFill>
                <a:latin typeface="Baskerville Old Face" pitchFamily="18" charset="0"/>
                <a:sym typeface="Wingdings"/>
              </a:rPr>
              <a:t>s , à l’ensemble de la </a:t>
            </a:r>
            <a:r>
              <a:rPr lang="en-US" sz="2400" b="1" dirty="0" smtClean="0">
                <a:solidFill>
                  <a:schemeClr val="tx2"/>
                </a:solidFill>
                <a:latin typeface="Baskerville Old Face" pitchFamily="18" charset="0"/>
                <a:sym typeface="Wingdings"/>
              </a:rPr>
              <a:t>communauté scolaire, </a:t>
            </a:r>
            <a:r>
              <a:rPr lang="en-US" sz="2400" dirty="0" smtClean="0">
                <a:latin typeface="Baskerville Old Face" pitchFamily="18" charset="0"/>
                <a:sym typeface="Wingdings"/>
              </a:rPr>
              <a:t>aux </a:t>
            </a:r>
            <a:r>
              <a:rPr lang="en-US" sz="2400" b="1" dirty="0" err="1" smtClean="0">
                <a:solidFill>
                  <a:schemeClr val="tx2"/>
                </a:solidFill>
                <a:latin typeface="Baskerville Old Face" pitchFamily="18" charset="0"/>
                <a:sym typeface="Wingdings"/>
              </a:rPr>
              <a:t>partenaires</a:t>
            </a:r>
            <a:r>
              <a:rPr lang="fr-FR" sz="2400" dirty="0" smtClean="0">
                <a:latin typeface="Baskerville Old Face" pitchFamily="18" charset="0"/>
              </a:rPr>
              <a:t> </a:t>
            </a:r>
          </a:p>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fr-FR" sz="2400" dirty="0" smtClean="0">
                <a:latin typeface="Baskerville Old Face" pitchFamily="18" charset="0"/>
                <a:sym typeface="Wingdings"/>
              </a:rPr>
              <a:t> l’inscription dans </a:t>
            </a:r>
            <a:r>
              <a:rPr lang="fr-FR" sz="2400" b="1" dirty="0" smtClean="0">
                <a:solidFill>
                  <a:srgbClr val="315683"/>
                </a:solidFill>
                <a:latin typeface="Baskerville Old Face" pitchFamily="18" charset="0"/>
                <a:sym typeface="Wingdings"/>
              </a:rPr>
              <a:t>le projet pédagogique </a:t>
            </a:r>
            <a:endParaRPr lang="fr-FR" sz="2400" b="1" dirty="0" smtClean="0">
              <a:solidFill>
                <a:srgbClr val="315683"/>
              </a:solidFill>
              <a:latin typeface="Baskerville Old Face" pitchFamily="18" charset="0"/>
            </a:endParaRPr>
          </a:p>
          <a:p>
            <a:pPr marL="339725" indent="-339725">
              <a:lnSpc>
                <a:spcPct val="80000"/>
              </a:lnSpc>
              <a:spcBef>
                <a:spcPts val="700"/>
              </a:spcBef>
              <a:buClr>
                <a:srgbClr val="3333CC"/>
              </a:buClr>
              <a:buSzPct val="60000"/>
              <a:buFont typeface="Wingdings"/>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fr-FR" sz="2400" dirty="0" smtClean="0">
              <a:latin typeface="Baskerville Old Face" pitchFamily="18" charset="0"/>
            </a:endParaRPr>
          </a:p>
          <a:p>
            <a:pPr marL="339725" indent="-339725">
              <a:lnSpc>
                <a:spcPct val="80000"/>
              </a:lnSpc>
              <a:spcBef>
                <a:spcPts val="700"/>
              </a:spcBef>
              <a:buClr>
                <a:srgbClr val="3333CC"/>
              </a:buClr>
              <a:buSzPct val="6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fr-FR" sz="2400" dirty="0" smtClean="0">
                <a:latin typeface="Baskerville Old Face" pitchFamily="18" charset="0"/>
                <a:sym typeface="Wingdings"/>
              </a:rPr>
              <a:t>  </a:t>
            </a:r>
            <a:r>
              <a:rPr lang="fr-FR" sz="2400" dirty="0" smtClean="0">
                <a:latin typeface="Baskerville Old Face" pitchFamily="18" charset="0"/>
              </a:rPr>
              <a:t>La </a:t>
            </a:r>
            <a:r>
              <a:rPr lang="fr-FR" sz="2400" b="1" dirty="0" smtClean="0">
                <a:solidFill>
                  <a:schemeClr val="tx2"/>
                </a:solidFill>
                <a:latin typeface="Baskerville Old Face" pitchFamily="18" charset="0"/>
              </a:rPr>
              <a:t>mémoire du collège</a:t>
            </a:r>
            <a:endParaRPr lang="en-US" sz="2400" b="1" dirty="0" smtClean="0">
              <a:solidFill>
                <a:schemeClr val="tx2"/>
              </a:solidFill>
              <a:latin typeface="Baskerville Old Face" pitchFamily="18" charset="0"/>
              <a:sym typeface="Wingdings"/>
            </a:endParaRPr>
          </a:p>
          <a:p>
            <a:pPr marL="339725" indent="-339725">
              <a:lnSpc>
                <a:spcPct val="80000"/>
              </a:lnSpc>
              <a:spcBef>
                <a:spcPts val="700"/>
              </a:spcBef>
              <a:buClr>
                <a:srgbClr val="3333CC"/>
              </a:buClr>
              <a:buSzPct val="60000"/>
              <a:buFont typeface="Wingdings"/>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dirty="0">
              <a:latin typeface="Baskerville Old Face" pitchFamily="18" charset="0"/>
            </a:endParaRPr>
          </a:p>
        </p:txBody>
      </p:sp>
      <p:sp>
        <p:nvSpPr>
          <p:cNvPr id="9" name="Rectangle 8"/>
          <p:cNvSpPr/>
          <p:nvPr/>
        </p:nvSpPr>
        <p:spPr>
          <a:xfrm>
            <a:off x="2411760" y="4149080"/>
            <a:ext cx="4572000" cy="748923"/>
          </a:xfrm>
          <a:prstGeom prst="rect">
            <a:avLst/>
          </a:prstGeom>
        </p:spPr>
        <p:txBody>
          <a:bodyPr>
            <a:spAutoFit/>
          </a:bodyPr>
          <a:lstStyle/>
          <a:p>
            <a:pPr marL="339725" indent="-331788">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fr-FR" dirty="0" smtClean="0">
                <a:solidFill>
                  <a:srgbClr val="000000"/>
                </a:solidFill>
              </a:rPr>
              <a:t>-</a:t>
            </a:r>
          </a:p>
          <a:p>
            <a:pPr marL="339725" indent="-331788">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fr-FR" dirty="0" smtClean="0">
                <a:solidFill>
                  <a:srgbClr val="000000"/>
                </a:solidFill>
              </a:rPr>
              <a:t>    </a:t>
            </a:r>
            <a:endParaRPr lang="fr-FR" dirty="0">
              <a:solidFill>
                <a:srgbClr val="000000"/>
              </a:solidFill>
            </a:endParaRPr>
          </a:p>
        </p:txBody>
      </p:sp>
      <p:sp>
        <p:nvSpPr>
          <p:cNvPr id="12" name="ZoneTexte 11"/>
          <p:cNvSpPr txBox="1"/>
          <p:nvPr/>
        </p:nvSpPr>
        <p:spPr>
          <a:xfrm>
            <a:off x="755576" y="1988840"/>
            <a:ext cx="923330" cy="4162305"/>
          </a:xfrm>
          <a:prstGeom prst="rect">
            <a:avLst/>
          </a:prstGeom>
          <a:noFill/>
          <a:ln>
            <a:solidFill>
              <a:schemeClr val="tx1"/>
            </a:solidFill>
            <a:prstDash val="sysDot"/>
          </a:ln>
        </p:spPr>
        <p:txBody>
          <a:bodyPr vert="vert270" wrap="square" rtlCol="0">
            <a:spAutoFit/>
          </a:bodyPr>
          <a:lstStyle/>
          <a:p>
            <a:pPr algn="ctr"/>
            <a:r>
              <a:rPr lang="fr-FR" sz="2400" b="1" dirty="0" smtClean="0">
                <a:solidFill>
                  <a:srgbClr val="002060"/>
                </a:solidFill>
                <a:latin typeface="Baskerville Old Face" pitchFamily="18" charset="0"/>
              </a:rPr>
              <a:t>DEVELOPPEMENT  D E       L’ ESTIME  DE  SOI </a:t>
            </a:r>
            <a:endParaRPr lang="fr-FR" sz="2400" b="1" dirty="0">
              <a:solidFill>
                <a:srgbClr val="002060"/>
              </a:solidFill>
              <a:latin typeface="Baskerville Old Face" pitchFamily="18" charset="0"/>
            </a:endParaRPr>
          </a:p>
        </p:txBody>
      </p:sp>
      <p:sp>
        <p:nvSpPr>
          <p:cNvPr id="10" name="Espace réservé du pied de page 9"/>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50890" y="1052736"/>
            <a:ext cx="8899347" cy="5805264"/>
          </a:xfrm>
          <a:prstGeom prst="rect">
            <a:avLst/>
          </a:prstGeom>
        </p:spPr>
      </p:pic>
      <p:sp>
        <p:nvSpPr>
          <p:cNvPr id="8" name="Plaque 7"/>
          <p:cNvSpPr/>
          <p:nvPr/>
        </p:nvSpPr>
        <p:spPr>
          <a:xfrm>
            <a:off x="2771800" y="1556792"/>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Carnet de bord</a:t>
            </a:r>
            <a:endParaRPr lang="fr-FR" sz="2800" dirty="0">
              <a:latin typeface="Baskerville Old Face" pitchFamily="18" charset="0"/>
            </a:endParaRPr>
          </a:p>
        </p:txBody>
      </p:sp>
      <p:sp>
        <p:nvSpPr>
          <p:cNvPr id="9" name="Plaque 8"/>
          <p:cNvSpPr/>
          <p:nvPr/>
        </p:nvSpPr>
        <p:spPr>
          <a:xfrm>
            <a:off x="4572000" y="4509120"/>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littéraires</a:t>
            </a:r>
            <a:endParaRPr lang="fr-FR" sz="2800" dirty="0">
              <a:latin typeface="Baskerville Old Face" pitchFamily="18" charset="0"/>
            </a:endParaRPr>
          </a:p>
        </p:txBody>
      </p:sp>
      <p:sp>
        <p:nvSpPr>
          <p:cNvPr id="10" name="Plaque 9"/>
          <p:cNvSpPr/>
          <p:nvPr/>
        </p:nvSpPr>
        <p:spPr>
          <a:xfrm>
            <a:off x="4572000" y="4005064"/>
            <a:ext cx="2880320" cy="504056"/>
          </a:xfrm>
          <a:prstGeom prst="bevel">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Œuvres</a:t>
            </a:r>
            <a:endPar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sp>
        <p:nvSpPr>
          <p:cNvPr id="11" name="Plaque 10"/>
          <p:cNvSpPr/>
          <p:nvPr/>
        </p:nvSpPr>
        <p:spPr>
          <a:xfrm rot="20253077">
            <a:off x="2542882" y="2447668"/>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Compte rendu</a:t>
            </a:r>
            <a:endParaRPr lang="fr-FR" sz="2800" dirty="0">
              <a:latin typeface="Baskerville Old Face" pitchFamily="18" charset="0"/>
            </a:endParaRPr>
          </a:p>
        </p:txBody>
      </p:sp>
      <p:sp>
        <p:nvSpPr>
          <p:cNvPr id="13" name="Plaque 12"/>
          <p:cNvSpPr/>
          <p:nvPr/>
        </p:nvSpPr>
        <p:spPr>
          <a:xfrm>
            <a:off x="4572000" y="5085184"/>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théâtrales </a:t>
            </a:r>
            <a:endParaRPr lang="fr-FR" sz="2800" dirty="0">
              <a:latin typeface="Baskerville Old Face" pitchFamily="18" charset="0"/>
            </a:endParaRPr>
          </a:p>
        </p:txBody>
      </p:sp>
      <p:sp>
        <p:nvSpPr>
          <p:cNvPr id="14" name="Plaque 13"/>
          <p:cNvSpPr/>
          <p:nvPr/>
        </p:nvSpPr>
        <p:spPr>
          <a:xfrm>
            <a:off x="4572000" y="5589240"/>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musicales</a:t>
            </a:r>
            <a:endParaRPr lang="fr-FR" sz="2800" dirty="0">
              <a:latin typeface="Baskerville Old Face" pitchFamily="18" charset="0"/>
            </a:endParaRPr>
          </a:p>
        </p:txBody>
      </p:sp>
      <p:sp>
        <p:nvSpPr>
          <p:cNvPr id="15" name="Plaque 14"/>
          <p:cNvSpPr/>
          <p:nvPr/>
        </p:nvSpPr>
        <p:spPr>
          <a:xfrm>
            <a:off x="4572000" y="6093296"/>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plastiques</a:t>
            </a:r>
            <a:endParaRPr lang="fr-FR" sz="2800" dirty="0">
              <a:latin typeface="Baskerville Old Face" pitchFamily="18" charset="0"/>
            </a:endParaRPr>
          </a:p>
        </p:txBody>
      </p:sp>
      <p:sp>
        <p:nvSpPr>
          <p:cNvPr id="17" name="Plaque 16"/>
          <p:cNvSpPr/>
          <p:nvPr/>
        </p:nvSpPr>
        <p:spPr>
          <a:xfrm>
            <a:off x="6084168" y="1124744"/>
            <a:ext cx="2880320" cy="504056"/>
          </a:xfrm>
          <a:prstGeom prst="bevel">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Projets média</a:t>
            </a:r>
            <a:endPar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sp>
        <p:nvSpPr>
          <p:cNvPr id="18" name="Plaque 17"/>
          <p:cNvSpPr/>
          <p:nvPr/>
        </p:nvSpPr>
        <p:spPr>
          <a:xfrm>
            <a:off x="6084168" y="3140968"/>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Journal</a:t>
            </a:r>
            <a:endParaRPr lang="fr-FR" sz="2800" dirty="0">
              <a:latin typeface="Baskerville Old Face" pitchFamily="18" charset="0"/>
            </a:endParaRPr>
          </a:p>
        </p:txBody>
      </p:sp>
      <p:sp>
        <p:nvSpPr>
          <p:cNvPr id="19" name="Plaque 18"/>
          <p:cNvSpPr/>
          <p:nvPr/>
        </p:nvSpPr>
        <p:spPr>
          <a:xfrm>
            <a:off x="6084168" y="1628800"/>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Article </a:t>
            </a:r>
            <a:endParaRPr lang="fr-FR" sz="2800" dirty="0">
              <a:latin typeface="Baskerville Old Face" pitchFamily="18" charset="0"/>
            </a:endParaRPr>
          </a:p>
        </p:txBody>
      </p:sp>
      <p:sp>
        <p:nvSpPr>
          <p:cNvPr id="20" name="Plaque 19"/>
          <p:cNvSpPr/>
          <p:nvPr/>
        </p:nvSpPr>
        <p:spPr>
          <a:xfrm>
            <a:off x="6084168" y="2132856"/>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Vidéo</a:t>
            </a:r>
            <a:endParaRPr lang="fr-FR" sz="2800" dirty="0">
              <a:latin typeface="Baskerville Old Face" pitchFamily="18" charset="0"/>
            </a:endParaRPr>
          </a:p>
        </p:txBody>
      </p:sp>
      <p:sp>
        <p:nvSpPr>
          <p:cNvPr id="21" name="Plaque 20"/>
          <p:cNvSpPr/>
          <p:nvPr/>
        </p:nvSpPr>
        <p:spPr>
          <a:xfrm>
            <a:off x="6084168" y="2636912"/>
            <a:ext cx="2880320"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Web radio</a:t>
            </a:r>
            <a:endParaRPr lang="fr-FR" sz="2800" dirty="0">
              <a:latin typeface="Baskerville Old Face" pitchFamily="18" charset="0"/>
            </a:endParaRPr>
          </a:p>
        </p:txBody>
      </p:sp>
      <p:sp>
        <p:nvSpPr>
          <p:cNvPr id="22" name="Plaque 21"/>
          <p:cNvSpPr/>
          <p:nvPr/>
        </p:nvSpPr>
        <p:spPr>
          <a:xfrm>
            <a:off x="899592" y="4725144"/>
            <a:ext cx="2880320" cy="1988840"/>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Événemen</a:t>
            </a:r>
            <a:r>
              <a:rPr lang="fr-FR" sz="2800" dirty="0" smtClean="0">
                <a:latin typeface="Baskerville Old Face" pitchFamily="18" charset="0"/>
              </a:rPr>
              <a:t>t</a:t>
            </a:r>
          </a:p>
          <a:p>
            <a:pPr algn="ctr"/>
            <a:r>
              <a:rPr lang="fr-FR" sz="2800" dirty="0" smtClean="0">
                <a:latin typeface="Baskerville Old Face" pitchFamily="18" charset="0"/>
              </a:rPr>
              <a:t>Culturel</a:t>
            </a:r>
          </a:p>
          <a:p>
            <a:pPr algn="ctr"/>
            <a:r>
              <a:rPr lang="fr-FR" sz="2800" dirty="0" smtClean="0">
                <a:latin typeface="Baskerville Old Face" pitchFamily="18" charset="0"/>
              </a:rPr>
              <a:t>Sportif</a:t>
            </a:r>
          </a:p>
          <a:p>
            <a:pPr algn="ctr"/>
            <a:r>
              <a:rPr lang="fr-FR" sz="2800" dirty="0" smtClean="0">
                <a:latin typeface="Baskerville Old Face" pitchFamily="18" charset="0"/>
              </a:rPr>
              <a:t>Littéraire</a:t>
            </a:r>
          </a:p>
          <a:p>
            <a:pPr algn="ctr"/>
            <a:r>
              <a:rPr lang="fr-FR" sz="2800" dirty="0" smtClean="0">
                <a:latin typeface="Baskerville Old Face" pitchFamily="18" charset="0"/>
              </a:rPr>
              <a:t>scientifique </a:t>
            </a:r>
            <a:endParaRPr lang="fr-FR" sz="2800" dirty="0">
              <a:latin typeface="Baskerville Old Face" pitchFamily="18" charset="0"/>
            </a:endParaRPr>
          </a:p>
        </p:txBody>
      </p:sp>
      <p:sp>
        <p:nvSpPr>
          <p:cNvPr id="24" name="Plaque 23"/>
          <p:cNvSpPr/>
          <p:nvPr/>
        </p:nvSpPr>
        <p:spPr>
          <a:xfrm>
            <a:off x="899592" y="4005064"/>
            <a:ext cx="2880320" cy="504056"/>
          </a:xfrm>
          <a:prstGeom prst="bevel">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Organisation </a:t>
            </a:r>
            <a:endPar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sp>
        <p:nvSpPr>
          <p:cNvPr id="12" name="Plaque 11"/>
          <p:cNvSpPr/>
          <p:nvPr/>
        </p:nvSpPr>
        <p:spPr>
          <a:xfrm rot="1465524">
            <a:off x="4298536" y="3100557"/>
            <a:ext cx="2003318"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Poster</a:t>
            </a:r>
            <a:endParaRPr lang="fr-FR" sz="2800" dirty="0">
              <a:latin typeface="Baskerville Old Face" pitchFamily="18" charset="0"/>
            </a:endParaRPr>
          </a:p>
        </p:txBody>
      </p:sp>
      <p:sp>
        <p:nvSpPr>
          <p:cNvPr id="23" name="Rectangle 22"/>
          <p:cNvSpPr/>
          <p:nvPr/>
        </p:nvSpPr>
        <p:spPr>
          <a:xfrm>
            <a:off x="251520" y="476672"/>
            <a:ext cx="5472608" cy="584775"/>
          </a:xfrm>
          <a:prstGeom prst="rect">
            <a:avLst/>
          </a:prstGeom>
          <a:solidFill>
            <a:schemeClr val="accent1">
              <a:lumMod val="20000"/>
              <a:lumOff val="80000"/>
            </a:schemeClr>
          </a:solidFill>
          <a:ln>
            <a:solidFill>
              <a:schemeClr val="accent1"/>
            </a:solidFill>
          </a:ln>
        </p:spPr>
        <p:txBody>
          <a:bodyPr wrap="square">
            <a:spAutoFit/>
          </a:bodyPr>
          <a:lstStyle/>
          <a:p>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Valorisation des </a:t>
            </a:r>
          </a:p>
        </p:txBody>
      </p:sp>
      <p:sp>
        <p:nvSpPr>
          <p:cNvPr id="26" name="Plaque 25"/>
          <p:cNvSpPr/>
          <p:nvPr/>
        </p:nvSpPr>
        <p:spPr>
          <a:xfrm>
            <a:off x="3059832" y="476672"/>
            <a:ext cx="2880320" cy="576064"/>
          </a:xfrm>
          <a:prstGeom prst="bevel">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rPr>
              <a:t>Réalisations  </a:t>
            </a:r>
            <a:endPar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skerville Old Face" pitchFamily="18" charset="0"/>
            </a:endParaRPr>
          </a:p>
        </p:txBody>
      </p:sp>
      <p:sp>
        <p:nvSpPr>
          <p:cNvPr id="27" name="Plaque 26"/>
          <p:cNvSpPr/>
          <p:nvPr/>
        </p:nvSpPr>
        <p:spPr>
          <a:xfrm rot="1465524">
            <a:off x="1157922" y="1820271"/>
            <a:ext cx="1383461"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Jeu</a:t>
            </a:r>
            <a:endParaRPr lang="fr-FR" sz="2800" dirty="0">
              <a:latin typeface="Baskerville Old Face" pitchFamily="18" charset="0"/>
            </a:endParaRPr>
          </a:p>
        </p:txBody>
      </p:sp>
      <p:sp>
        <p:nvSpPr>
          <p:cNvPr id="28" name="Plaque 27"/>
          <p:cNvSpPr/>
          <p:nvPr/>
        </p:nvSpPr>
        <p:spPr>
          <a:xfrm rot="20892337">
            <a:off x="2226103" y="2044243"/>
            <a:ext cx="2003318" cy="504056"/>
          </a:xfrm>
          <a:prstGeom prst="bevel">
            <a:avLst/>
          </a:prstGeom>
          <a:blipFill>
            <a:blip r:embed="rId4" cstate="print"/>
            <a:tile tx="0" ty="0" sx="100000" sy="100000" flip="none" algn="tl"/>
          </a:blip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Baskerville Old Face" pitchFamily="18" charset="0"/>
              </a:rPr>
              <a:t>Maquette</a:t>
            </a:r>
            <a:endParaRPr lang="fr-FR" sz="2800" dirty="0">
              <a:latin typeface="Baskerville Old Face" pitchFamily="18" charset="0"/>
            </a:endParaRPr>
          </a:p>
        </p:txBody>
      </p:sp>
      <p:sp>
        <p:nvSpPr>
          <p:cNvPr id="25" name="Espace réservé du pied de page 24"/>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1260648" y="-315417"/>
            <a:ext cx="11521280" cy="7001619"/>
          </a:xfrm>
          <a:prstGeom prst="rect">
            <a:avLst/>
          </a:prstGeom>
        </p:spPr>
      </p:pic>
      <p:sp>
        <p:nvSpPr>
          <p:cNvPr id="8" name="Rectangle 7"/>
          <p:cNvSpPr/>
          <p:nvPr/>
        </p:nvSpPr>
        <p:spPr>
          <a:xfrm>
            <a:off x="2377197" y="1628800"/>
            <a:ext cx="184730" cy="923330"/>
          </a:xfrm>
          <a:prstGeom prst="rect">
            <a:avLst/>
          </a:prstGeom>
          <a:noFill/>
        </p:spPr>
        <p:txBody>
          <a:bodyPr wrap="none" lIns="91440" tIns="45720" rIns="91440" bIns="45720">
            <a:spAutoFit/>
          </a:bodyPr>
          <a:lstStyle/>
          <a:p>
            <a:pPr algn="ctr"/>
            <a:endParaRPr lang="fr-FR" sz="5400" b="0" cap="none" spc="0" dirty="0">
              <a:ln w="28575">
                <a:solidFill>
                  <a:schemeClr val="tx2">
                    <a:lumMod val="75000"/>
                  </a:schemeClr>
                </a:solidFill>
                <a:prstDash val="solid"/>
              </a:ln>
              <a:solidFill>
                <a:srgbClr val="FFFFFF"/>
              </a:solidFill>
              <a:effectLst>
                <a:outerShdw blurRad="38100" dist="32000" dir="5400000" algn="tl">
                  <a:srgbClr val="000000">
                    <a:alpha val="30000"/>
                  </a:srgbClr>
                </a:outerShdw>
              </a:effectLst>
            </a:endParaRPr>
          </a:p>
        </p:txBody>
      </p:sp>
      <p:sp>
        <p:nvSpPr>
          <p:cNvPr id="11" name="Rectangle 10"/>
          <p:cNvSpPr/>
          <p:nvPr/>
        </p:nvSpPr>
        <p:spPr>
          <a:xfrm>
            <a:off x="423044" y="-171403"/>
            <a:ext cx="8397428" cy="1846659"/>
          </a:xfrm>
          <a:prstGeom prst="rect">
            <a:avLst/>
          </a:prstGeom>
          <a:solidFill>
            <a:schemeClr val="accent1">
              <a:lumMod val="20000"/>
              <a:lumOff val="80000"/>
            </a:schemeClr>
          </a:solidFill>
          <a:ln>
            <a:solidFill>
              <a:schemeClr val="accent1"/>
            </a:solidFill>
          </a:ln>
        </p:spPr>
        <p:txBody>
          <a:bodyPr wrap="square">
            <a:spAutoFit/>
          </a:bodyPr>
          <a:lstStyle/>
          <a:p>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 EVALUATION</a:t>
            </a:r>
          </a:p>
          <a:p>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 </a:t>
            </a:r>
            <a:r>
              <a:rPr lang="fr-FR" dirty="0">
                <a:latin typeface="Baskerville Old Face" pitchFamily="18" charset="0"/>
              </a:rPr>
              <a:t>« Une </a:t>
            </a:r>
            <a:r>
              <a:rPr lang="fr-FR" b="1" dirty="0">
                <a:solidFill>
                  <a:schemeClr val="tx2">
                    <a:lumMod val="50000"/>
                  </a:schemeClr>
                </a:solidFill>
                <a:latin typeface="Baskerville Old Face" pitchFamily="18" charset="0"/>
              </a:rPr>
              <a:t>évaluation</a:t>
            </a:r>
            <a:r>
              <a:rPr lang="fr-FR" dirty="0">
                <a:latin typeface="Baskerville Old Face" pitchFamily="18" charset="0"/>
              </a:rPr>
              <a:t> </a:t>
            </a:r>
            <a:r>
              <a:rPr lang="fr-FR" b="1" dirty="0">
                <a:solidFill>
                  <a:schemeClr val="tx2"/>
                </a:solidFill>
                <a:latin typeface="Baskerville Old Face" pitchFamily="18" charset="0"/>
              </a:rPr>
              <a:t>positive</a:t>
            </a:r>
            <a:r>
              <a:rPr lang="fr-FR" dirty="0">
                <a:latin typeface="Baskerville Old Face" pitchFamily="18" charset="0"/>
              </a:rPr>
              <a:t>, </a:t>
            </a:r>
            <a:r>
              <a:rPr lang="fr-FR" b="1" dirty="0">
                <a:solidFill>
                  <a:schemeClr val="accent1"/>
                </a:solidFill>
                <a:latin typeface="Baskerville Old Face" pitchFamily="18" charset="0"/>
              </a:rPr>
              <a:t>simple</a:t>
            </a:r>
            <a:r>
              <a:rPr lang="fr-FR" dirty="0">
                <a:latin typeface="Baskerville Old Face" pitchFamily="18" charset="0"/>
              </a:rPr>
              <a:t> , valorisant les</a:t>
            </a:r>
            <a:r>
              <a:rPr lang="fr-FR" dirty="0">
                <a:solidFill>
                  <a:schemeClr val="tx2"/>
                </a:solidFill>
                <a:latin typeface="Baskerville Old Face" pitchFamily="18" charset="0"/>
              </a:rPr>
              <a:t> </a:t>
            </a:r>
            <a:r>
              <a:rPr lang="fr-FR" b="1" dirty="0">
                <a:solidFill>
                  <a:schemeClr val="tx2"/>
                </a:solidFill>
                <a:latin typeface="Baskerville Old Face" pitchFamily="18" charset="0"/>
              </a:rPr>
              <a:t>progrè</a:t>
            </a:r>
            <a:r>
              <a:rPr lang="fr-FR" dirty="0">
                <a:solidFill>
                  <a:schemeClr val="tx2"/>
                </a:solidFill>
                <a:latin typeface="Baskerville Old Face" pitchFamily="18" charset="0"/>
              </a:rPr>
              <a:t>s</a:t>
            </a:r>
            <a:r>
              <a:rPr lang="fr-FR" dirty="0">
                <a:latin typeface="Baskerville Old Face" pitchFamily="18" charset="0"/>
              </a:rPr>
              <a:t>, encourageant les </a:t>
            </a:r>
            <a:r>
              <a:rPr lang="fr-FR" b="1" dirty="0">
                <a:solidFill>
                  <a:schemeClr val="tx2"/>
                </a:solidFill>
                <a:latin typeface="Baskerville Old Face" pitchFamily="18" charset="0"/>
              </a:rPr>
              <a:t>initiatives</a:t>
            </a:r>
            <a:r>
              <a:rPr lang="fr-FR" dirty="0">
                <a:solidFill>
                  <a:schemeClr val="tx2"/>
                </a:solidFill>
                <a:latin typeface="Baskerville Old Face" pitchFamily="18" charset="0"/>
              </a:rPr>
              <a:t> </a:t>
            </a:r>
            <a:r>
              <a:rPr lang="fr-FR" dirty="0">
                <a:latin typeface="Baskerville Old Face" pitchFamily="18" charset="0"/>
              </a:rPr>
              <a:t>et </a:t>
            </a:r>
            <a:r>
              <a:rPr lang="fr-FR" b="1" dirty="0" smtClean="0">
                <a:solidFill>
                  <a:schemeClr val="tx2"/>
                </a:solidFill>
                <a:latin typeface="Baskerville Old Face" pitchFamily="18" charset="0"/>
              </a:rPr>
              <a:t>compréhensible </a:t>
            </a:r>
            <a:r>
              <a:rPr lang="fr-FR" dirty="0" smtClean="0">
                <a:latin typeface="Baskerville Old Face" pitchFamily="18" charset="0"/>
              </a:rPr>
              <a:t>pour </a:t>
            </a:r>
            <a:r>
              <a:rPr lang="fr-FR" dirty="0">
                <a:latin typeface="Baskerville Old Face" pitchFamily="18" charset="0"/>
              </a:rPr>
              <a:t>les familles”.</a:t>
            </a:r>
          </a:p>
          <a:p>
            <a:endPar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endParaRPr>
          </a:p>
        </p:txBody>
      </p:sp>
      <p:sp>
        <p:nvSpPr>
          <p:cNvPr id="14" name="Rectangle 13"/>
          <p:cNvSpPr/>
          <p:nvPr/>
        </p:nvSpPr>
        <p:spPr>
          <a:xfrm>
            <a:off x="1331640" y="1412776"/>
            <a:ext cx="6192688" cy="646331"/>
          </a:xfrm>
          <a:prstGeom prst="rect">
            <a:avLst/>
          </a:prstGeom>
          <a:solidFill>
            <a:schemeClr val="accent5">
              <a:lumMod val="40000"/>
              <a:lumOff val="60000"/>
            </a:schemeClr>
          </a:solidFill>
          <a:ln w="12700">
            <a:solidFill>
              <a:schemeClr val="tx2">
                <a:lumMod val="75000"/>
              </a:schemeClr>
            </a:solidFill>
          </a:ln>
        </p:spPr>
        <p:txBody>
          <a:bodyPr wrap="square">
            <a:spAutoFit/>
          </a:bodyPr>
          <a:lstStyle/>
          <a:p>
            <a:pPr algn="ctr"/>
            <a:r>
              <a:rPr lang="fr-FR" sz="3600" b="1" dirty="0" smtClean="0">
                <a:ln w="12700">
                  <a:solidFill>
                    <a:schemeClr val="tx2">
                      <a:satMod val="155000"/>
                    </a:schemeClr>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Une évaluation multiforme</a:t>
            </a:r>
          </a:p>
        </p:txBody>
      </p:sp>
      <p:sp>
        <p:nvSpPr>
          <p:cNvPr id="15" name="Rectangle 14"/>
          <p:cNvSpPr/>
          <p:nvPr/>
        </p:nvSpPr>
        <p:spPr>
          <a:xfrm>
            <a:off x="5364088" y="2708920"/>
            <a:ext cx="3600400" cy="1200329"/>
          </a:xfrm>
          <a:prstGeom prst="rect">
            <a:avLst/>
          </a:prstGeom>
          <a:solidFill>
            <a:schemeClr val="accent4">
              <a:lumMod val="40000"/>
              <a:lumOff val="60000"/>
            </a:schemeClr>
          </a:solidFill>
          <a:ln>
            <a:solidFill>
              <a:schemeClr val="accent1"/>
            </a:solidFill>
          </a:ln>
        </p:spPr>
        <p:txBody>
          <a:bodyPr wrap="square">
            <a:spAutoFit/>
          </a:bodyPr>
          <a:lstStyle/>
          <a:p>
            <a:r>
              <a:rPr lang="fr-FR" sz="2400" b="1" dirty="0" smtClean="0">
                <a:ln w="18000">
                  <a:solidFill>
                    <a:schemeClr val="tx1"/>
                  </a:solidFill>
                  <a:prstDash val="solid"/>
                  <a:miter lim="800000"/>
                </a:ln>
                <a:solidFill>
                  <a:schemeClr val="tx2"/>
                </a:solidFill>
                <a:effectLst>
                  <a:outerShdw blurRad="25500" dist="23000" dir="7020000" algn="tl">
                    <a:srgbClr val="000000">
                      <a:alpha val="50000"/>
                    </a:srgbClr>
                  </a:outerShdw>
                </a:effectLst>
                <a:latin typeface="Baskerville Old Face" pitchFamily="18" charset="0"/>
              </a:rPr>
              <a:t> Connaissances et compétences disciplinaires et transversales </a:t>
            </a:r>
            <a:endParaRPr lang="fr-FR" sz="2400" dirty="0"/>
          </a:p>
        </p:txBody>
      </p:sp>
      <p:sp>
        <p:nvSpPr>
          <p:cNvPr id="16" name="Rectangle 15"/>
          <p:cNvSpPr/>
          <p:nvPr/>
        </p:nvSpPr>
        <p:spPr>
          <a:xfrm>
            <a:off x="2051720" y="4365104"/>
            <a:ext cx="4824536" cy="523220"/>
          </a:xfrm>
          <a:prstGeom prst="rect">
            <a:avLst/>
          </a:prstGeom>
          <a:solidFill>
            <a:schemeClr val="accent5">
              <a:lumMod val="60000"/>
              <a:lumOff val="40000"/>
            </a:schemeClr>
          </a:solidFill>
          <a:ln>
            <a:solidFill>
              <a:srgbClr val="0070C0"/>
            </a:solidFill>
          </a:ln>
        </p:spPr>
        <p:txBody>
          <a:bodyPr wrap="square">
            <a:spAutoFit/>
          </a:bodyPr>
          <a:lstStyle/>
          <a:p>
            <a:r>
              <a:rPr lang="fr-FR" sz="2800" b="1" dirty="0" smtClean="0">
                <a:ln w="12700">
                  <a:solidFill>
                    <a:schemeClr val="tx1"/>
                  </a:solidFill>
                  <a:prstDash val="solid"/>
                </a:ln>
                <a:solidFill>
                  <a:srgbClr val="315683"/>
                </a:solidFill>
                <a:effectLst>
                  <a:outerShdw blurRad="41275" dist="20320" dir="1800000" algn="tl" rotWithShape="0">
                    <a:srgbClr val="000000">
                      <a:alpha val="40000"/>
                    </a:srgbClr>
                  </a:outerShdw>
                </a:effectLst>
                <a:latin typeface="Baskerville Old Face" pitchFamily="18" charset="0"/>
              </a:rPr>
              <a:t>Former l’élève à s’auto-évaluer.</a:t>
            </a:r>
            <a:endParaRPr lang="fr-FR" sz="2800" dirty="0">
              <a:ln w="12700">
                <a:solidFill>
                  <a:schemeClr val="tx1"/>
                </a:solidFill>
                <a:prstDash val="solid"/>
              </a:ln>
            </a:endParaRPr>
          </a:p>
        </p:txBody>
      </p:sp>
      <p:sp>
        <p:nvSpPr>
          <p:cNvPr id="17" name="ZoneTexte 16"/>
          <p:cNvSpPr txBox="1"/>
          <p:nvPr/>
        </p:nvSpPr>
        <p:spPr>
          <a:xfrm>
            <a:off x="827584" y="5301208"/>
            <a:ext cx="7488832" cy="1384995"/>
          </a:xfrm>
          <a:prstGeom prst="rect">
            <a:avLst/>
          </a:prstGeom>
          <a:solidFill>
            <a:schemeClr val="accent4">
              <a:lumMod val="40000"/>
              <a:lumOff val="60000"/>
            </a:schemeClr>
          </a:solidFill>
          <a:ln w="12700">
            <a:solidFill>
              <a:schemeClr val="accent1"/>
            </a:solidFill>
          </a:ln>
        </p:spPr>
        <p:txBody>
          <a:bodyPr wrap="square" rtlCol="0">
            <a:spAutoFit/>
          </a:bodyPr>
          <a:lstStyle/>
          <a:p>
            <a:pPr algn="ctr"/>
            <a:r>
              <a:rPr lang="fr-FR" sz="2800" b="1" dirty="0" smtClean="0">
                <a:ln w="12700">
                  <a:solidFill>
                    <a:schemeClr val="tx1"/>
                  </a:solidFill>
                  <a:prstDash val="solid"/>
                </a:ln>
                <a:solidFill>
                  <a:srgbClr val="00B0F0"/>
                </a:solidFill>
                <a:effectLst>
                  <a:outerShdw blurRad="41275" dist="20320" dir="1800000" algn="tl" rotWithShape="0">
                    <a:srgbClr val="000000">
                      <a:alpha val="40000"/>
                    </a:srgbClr>
                  </a:outerShdw>
                </a:effectLst>
                <a:latin typeface="Baskerville Old Face" pitchFamily="18" charset="0"/>
              </a:rPr>
              <a:t>Un enseignement évalué au</a:t>
            </a:r>
            <a:r>
              <a:rPr lang="fr-FR" sz="2800" b="1" dirty="0" smtClean="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 brevet </a:t>
            </a:r>
          </a:p>
          <a:p>
            <a:pPr algn="ctr"/>
            <a:r>
              <a:rPr lang="fr-FR" sz="2800" b="1" dirty="0" smtClean="0">
                <a:ln w="12700">
                  <a:solidFill>
                    <a:schemeClr val="tx1"/>
                  </a:solidFill>
                  <a:prstDash val="solid"/>
                </a:ln>
                <a:solidFill>
                  <a:srgbClr val="00B0F0"/>
                </a:solidFill>
                <a:effectLst>
                  <a:outerShdw blurRad="41275" dist="20320" dir="1800000" algn="tl" rotWithShape="0">
                    <a:srgbClr val="000000">
                      <a:alpha val="40000"/>
                    </a:srgbClr>
                  </a:outerShdw>
                </a:effectLst>
                <a:latin typeface="Baskerville Old Face" pitchFamily="18" charset="0"/>
              </a:rPr>
              <a:t>et dont le </a:t>
            </a:r>
            <a:r>
              <a:rPr lang="fr-FR" sz="2800" b="1" dirty="0" smtClean="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suivi trimestriel </a:t>
            </a:r>
            <a:r>
              <a:rPr lang="fr-FR" sz="2800" b="1" dirty="0" smtClean="0">
                <a:ln w="12700">
                  <a:solidFill>
                    <a:schemeClr val="tx1"/>
                  </a:solidFill>
                  <a:prstDash val="solid"/>
                </a:ln>
                <a:solidFill>
                  <a:srgbClr val="00B0F0"/>
                </a:solidFill>
                <a:effectLst>
                  <a:outerShdw blurRad="41275" dist="20320" dir="1800000" algn="tl" rotWithShape="0">
                    <a:srgbClr val="000000">
                      <a:alpha val="40000"/>
                    </a:srgbClr>
                  </a:outerShdw>
                </a:effectLst>
                <a:latin typeface="Baskerville Old Face" pitchFamily="18" charset="0"/>
              </a:rPr>
              <a:t>fait l’objet d’une rubrique </a:t>
            </a:r>
          </a:p>
          <a:p>
            <a:pPr algn="ctr"/>
            <a:r>
              <a:rPr lang="fr-FR" sz="2800" b="1" dirty="0" smtClean="0">
                <a:ln w="12700">
                  <a:solidFill>
                    <a:schemeClr val="tx1"/>
                  </a:solidFill>
                  <a:prstDash val="solid"/>
                </a:ln>
                <a:solidFill>
                  <a:srgbClr val="00B0F0"/>
                </a:solidFill>
                <a:effectLst>
                  <a:outerShdw blurRad="41275" dist="20320" dir="1800000" algn="tl" rotWithShape="0">
                    <a:srgbClr val="000000">
                      <a:alpha val="40000"/>
                    </a:srgbClr>
                  </a:outerShdw>
                </a:effectLst>
                <a:latin typeface="Baskerville Old Face" pitchFamily="18" charset="0"/>
              </a:rPr>
              <a:t>dans le </a:t>
            </a:r>
            <a:r>
              <a:rPr lang="fr-FR" sz="2800" b="1" dirty="0" smtClean="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rPr>
              <a:t>livret scolaire</a:t>
            </a:r>
            <a:endParaRPr lang="fr-FR" sz="2800" b="1" dirty="0">
              <a:ln w="12700">
                <a:solidFill>
                  <a:schemeClr val="tx1"/>
                </a:solidFill>
                <a:prstDash val="solid"/>
              </a:ln>
              <a:solidFill>
                <a:srgbClr val="CC0099"/>
              </a:solidFill>
              <a:effectLst>
                <a:outerShdw blurRad="41275" dist="20320" dir="1800000" algn="tl" rotWithShape="0">
                  <a:srgbClr val="000000">
                    <a:alpha val="40000"/>
                  </a:srgbClr>
                </a:outerShdw>
              </a:effectLst>
              <a:latin typeface="Baskerville Old Face" pitchFamily="18" charset="0"/>
            </a:endParaRPr>
          </a:p>
        </p:txBody>
      </p:sp>
      <p:sp>
        <p:nvSpPr>
          <p:cNvPr id="18" name="Flèche droite 17"/>
          <p:cNvSpPr/>
          <p:nvPr/>
        </p:nvSpPr>
        <p:spPr>
          <a:xfrm rot="5400000">
            <a:off x="3957599" y="2171193"/>
            <a:ext cx="360040" cy="427382"/>
          </a:xfrm>
          <a:prstGeom prst="rightArrow">
            <a:avLst>
              <a:gd name="adj1" fmla="val 50000"/>
              <a:gd name="adj2" fmla="val 500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95536" y="2780928"/>
            <a:ext cx="1944216" cy="1200329"/>
          </a:xfrm>
          <a:prstGeom prst="rect">
            <a:avLst/>
          </a:prstGeom>
          <a:solidFill>
            <a:schemeClr val="accent4">
              <a:lumMod val="40000"/>
              <a:lumOff val="60000"/>
            </a:schemeClr>
          </a:solidFill>
          <a:ln>
            <a:solidFill>
              <a:schemeClr val="accent1"/>
            </a:solidFill>
          </a:ln>
        </p:spPr>
        <p:txBody>
          <a:bodyPr wrap="square">
            <a:spAutoFit/>
          </a:bodyPr>
          <a:lstStyle/>
          <a:p>
            <a:r>
              <a:rPr lang="fr-FR" sz="2400" b="1" dirty="0" smtClean="0">
                <a:ln w="18000">
                  <a:solidFill>
                    <a:schemeClr val="tx1"/>
                  </a:solidFill>
                  <a:prstDash val="solid"/>
                  <a:miter lim="800000"/>
                </a:ln>
                <a:solidFill>
                  <a:schemeClr val="tx2"/>
                </a:solidFill>
                <a:effectLst>
                  <a:outerShdw blurRad="25500" dist="23000" dir="7020000" algn="tl">
                    <a:srgbClr val="000000">
                      <a:alpha val="50000"/>
                    </a:srgbClr>
                  </a:outerShdw>
                </a:effectLst>
                <a:latin typeface="Baskerville Old Face" pitchFamily="18" charset="0"/>
              </a:rPr>
              <a:t> Réalisation en tant que projet abouti</a:t>
            </a:r>
            <a:endParaRPr lang="fr-FR" sz="2400" dirty="0"/>
          </a:p>
        </p:txBody>
      </p:sp>
      <p:sp>
        <p:nvSpPr>
          <p:cNvPr id="20" name="Rectangle 19"/>
          <p:cNvSpPr/>
          <p:nvPr/>
        </p:nvSpPr>
        <p:spPr>
          <a:xfrm>
            <a:off x="2555776" y="2780928"/>
            <a:ext cx="2592288" cy="830997"/>
          </a:xfrm>
          <a:prstGeom prst="rect">
            <a:avLst/>
          </a:prstGeom>
          <a:solidFill>
            <a:schemeClr val="accent4">
              <a:lumMod val="40000"/>
              <a:lumOff val="60000"/>
            </a:schemeClr>
          </a:solidFill>
          <a:ln>
            <a:solidFill>
              <a:schemeClr val="accent1"/>
            </a:solidFill>
          </a:ln>
        </p:spPr>
        <p:txBody>
          <a:bodyPr wrap="square">
            <a:spAutoFit/>
          </a:bodyPr>
          <a:lstStyle/>
          <a:p>
            <a:r>
              <a:rPr lang="fr-FR" sz="2400" b="1" dirty="0" smtClean="0">
                <a:ln w="18000">
                  <a:solidFill>
                    <a:schemeClr val="tx1"/>
                  </a:solidFill>
                  <a:prstDash val="solid"/>
                  <a:miter lim="800000"/>
                </a:ln>
                <a:solidFill>
                  <a:schemeClr val="tx2"/>
                </a:solidFill>
                <a:effectLst>
                  <a:outerShdw blurRad="25500" dist="23000" dir="7020000" algn="tl">
                    <a:srgbClr val="000000">
                      <a:alpha val="50000"/>
                    </a:srgbClr>
                  </a:outerShdw>
                </a:effectLst>
                <a:latin typeface="Baskerville Old Face" pitchFamily="18" charset="0"/>
              </a:rPr>
              <a:t> Démarche de suivi</a:t>
            </a:r>
          </a:p>
          <a:p>
            <a:r>
              <a:rPr lang="fr-FR" sz="2400" b="1" dirty="0" smtClean="0">
                <a:ln w="18000">
                  <a:solidFill>
                    <a:schemeClr val="tx1"/>
                  </a:solidFill>
                  <a:prstDash val="solid"/>
                  <a:miter lim="800000"/>
                </a:ln>
                <a:solidFill>
                  <a:schemeClr val="tx2"/>
                </a:solidFill>
                <a:effectLst>
                  <a:outerShdw blurRad="25500" dist="23000" dir="7020000" algn="tl">
                    <a:srgbClr val="000000">
                      <a:alpha val="50000"/>
                    </a:srgbClr>
                  </a:outerShdw>
                </a:effectLst>
                <a:latin typeface="Baskerville Old Face" pitchFamily="18" charset="0"/>
              </a:rPr>
              <a:t>Gestion du projet</a:t>
            </a:r>
            <a:endParaRPr lang="fr-FR" sz="2400" dirty="0"/>
          </a:p>
        </p:txBody>
      </p:sp>
      <p:sp>
        <p:nvSpPr>
          <p:cNvPr id="22" name="Flèche droite 21"/>
          <p:cNvSpPr/>
          <p:nvPr/>
        </p:nvSpPr>
        <p:spPr>
          <a:xfrm rot="5400000">
            <a:off x="1509327" y="2243201"/>
            <a:ext cx="360040" cy="427382"/>
          </a:xfrm>
          <a:prstGeom prst="rightArrow">
            <a:avLst>
              <a:gd name="adj1" fmla="val 50000"/>
              <a:gd name="adj2" fmla="val 500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droite 23"/>
          <p:cNvSpPr/>
          <p:nvPr/>
        </p:nvSpPr>
        <p:spPr>
          <a:xfrm rot="5400000">
            <a:off x="7197959" y="2243201"/>
            <a:ext cx="360040" cy="427382"/>
          </a:xfrm>
          <a:prstGeom prst="rightArrow">
            <a:avLst>
              <a:gd name="adj1" fmla="val 50000"/>
              <a:gd name="adj2" fmla="val 500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pied de page 20"/>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380060" y="1190625"/>
            <a:ext cx="3998119" cy="1352550"/>
          </a:xfrm>
          <a:prstGeom prst="rect">
            <a:avLst/>
          </a:prstGeom>
          <a:solidFill>
            <a:srgbClr val="D8D8D8"/>
          </a:solidFill>
          <a:ln w="9525">
            <a:solidFill>
              <a:srgbClr val="D8D8D8"/>
            </a:solidFill>
            <a:miter lim="800000"/>
            <a:headEnd/>
            <a:tailEnd/>
          </a:ln>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fr-FR" altLang="fr-FR" sz="2700" b="1" dirty="0"/>
              <a:t>Formation transversale </a:t>
            </a:r>
          </a:p>
          <a:p>
            <a:pPr algn="ctr">
              <a:lnSpc>
                <a:spcPct val="100000"/>
              </a:lnSpc>
              <a:spcBef>
                <a:spcPct val="0"/>
              </a:spcBef>
              <a:buFontTx/>
              <a:buNone/>
            </a:pPr>
            <a:r>
              <a:rPr lang="fr-FR" altLang="fr-FR" sz="2700" b="1" dirty="0"/>
              <a:t>J1 - « La mise en œuvre des EPI »</a:t>
            </a:r>
            <a:endParaRPr lang="fr-FR" altLang="fr-FR" sz="2700" dirty="0">
              <a:latin typeface="Arial" charset="0"/>
            </a:endParaRPr>
          </a:p>
        </p:txBody>
      </p:sp>
      <p:pic>
        <p:nvPicPr>
          <p:cNvPr id="30723" name="Image 1" descr="bonhomme_trava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25" t="7823" b="8212"/>
          <a:stretch>
            <a:fillRect/>
          </a:stretch>
        </p:blipFill>
        <p:spPr bwMode="auto">
          <a:xfrm>
            <a:off x="7248525" y="1034654"/>
            <a:ext cx="1229916" cy="106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4"/>
          <p:cNvSpPr txBox="1">
            <a:spLocks noChangeArrowheads="1"/>
          </p:cNvSpPr>
          <p:nvPr/>
        </p:nvSpPr>
        <p:spPr bwMode="auto">
          <a:xfrm>
            <a:off x="752475" y="2543176"/>
            <a:ext cx="5625704" cy="1259681"/>
          </a:xfrm>
          <a:prstGeom prst="rect">
            <a:avLst/>
          </a:prstGeom>
          <a:solidFill>
            <a:srgbClr val="FFFFFF"/>
          </a:solidFill>
          <a:ln w="9525">
            <a:solidFill>
              <a:srgbClr val="FFFFFF"/>
            </a:solidFill>
            <a:miter lim="800000"/>
            <a:headEnd/>
            <a:tailEnd/>
          </a:ln>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fr-FR" altLang="fr-FR" sz="1500" u="sng"/>
          </a:p>
          <a:p>
            <a:pPr>
              <a:lnSpc>
                <a:spcPct val="100000"/>
              </a:lnSpc>
              <a:spcBef>
                <a:spcPct val="0"/>
              </a:spcBef>
              <a:buFontTx/>
              <a:buNone/>
            </a:pPr>
            <a:r>
              <a:rPr lang="fr-FR" altLang="fr-FR" sz="1500" u="sng"/>
              <a:t>Objectifs</a:t>
            </a:r>
            <a:r>
              <a:rPr lang="fr-FR" altLang="fr-FR" sz="1500">
                <a:latin typeface="Times New Roman" charset="0"/>
              </a:rPr>
              <a:t> </a:t>
            </a:r>
            <a:r>
              <a:rPr lang="fr-FR" altLang="fr-FR" sz="1500"/>
              <a:t>: </a:t>
            </a:r>
          </a:p>
          <a:p>
            <a:pPr>
              <a:lnSpc>
                <a:spcPct val="100000"/>
              </a:lnSpc>
              <a:spcBef>
                <a:spcPct val="0"/>
              </a:spcBef>
              <a:spcAft>
                <a:spcPts val="750"/>
              </a:spcAft>
              <a:buFont typeface="Calibri" charset="0"/>
              <a:buChar char="-"/>
            </a:pPr>
            <a:r>
              <a:rPr lang="fr-FR" altLang="fr-FR" sz="1500"/>
              <a:t>identifier les incontournables d’un enseignement pratique interdisciplinaire</a:t>
            </a:r>
          </a:p>
          <a:p>
            <a:pPr>
              <a:lnSpc>
                <a:spcPct val="100000"/>
              </a:lnSpc>
              <a:spcBef>
                <a:spcPct val="0"/>
              </a:spcBef>
              <a:buFont typeface="Calibri" charset="0"/>
              <a:buChar char="-"/>
            </a:pPr>
            <a:r>
              <a:rPr lang="fr-FR" altLang="fr-FR" sz="1500"/>
              <a:t>se familiariser avec la démarche de projet </a:t>
            </a:r>
          </a:p>
          <a:p>
            <a:pPr>
              <a:lnSpc>
                <a:spcPct val="100000"/>
              </a:lnSpc>
              <a:spcBef>
                <a:spcPct val="0"/>
              </a:spcBef>
              <a:buFont typeface="Calibri" charset="0"/>
              <a:buChar char="-"/>
            </a:pPr>
            <a:r>
              <a:rPr lang="fr-FR" altLang="fr-FR" sz="1500"/>
              <a:t>comprendre « l’esprit  des textes » sur l’enseignement pratique interdisciplinaire </a:t>
            </a:r>
          </a:p>
          <a:p>
            <a:pPr>
              <a:lnSpc>
                <a:spcPct val="100000"/>
              </a:lnSpc>
              <a:spcBef>
                <a:spcPct val="0"/>
              </a:spcBef>
              <a:buFont typeface="Calibri" charset="0"/>
              <a:buChar char="-"/>
            </a:pPr>
            <a:r>
              <a:rPr lang="fr-FR" altLang="fr-FR" sz="1500"/>
              <a:t>mettre en œuvre les enseignements pratiques interdisciplinaires dans son établissement</a:t>
            </a:r>
          </a:p>
          <a:p>
            <a:pPr>
              <a:lnSpc>
                <a:spcPct val="100000"/>
              </a:lnSpc>
              <a:spcBef>
                <a:spcPct val="0"/>
              </a:spcBef>
              <a:buFontTx/>
              <a:buNone/>
            </a:pPr>
            <a:r>
              <a:rPr lang="fr-FR" altLang="fr-FR" sz="1500" u="sng"/>
              <a:t>Procédés</a:t>
            </a:r>
            <a:r>
              <a:rPr lang="fr-FR" altLang="fr-FR" sz="1500">
                <a:latin typeface="Times New Roman" charset="0"/>
              </a:rPr>
              <a:t> </a:t>
            </a:r>
            <a:r>
              <a:rPr lang="fr-FR" altLang="fr-FR" sz="1500"/>
              <a:t>: exemples, ateliers, échanges de pratiques, apports théoriques</a:t>
            </a:r>
          </a:p>
          <a:p>
            <a:pPr>
              <a:lnSpc>
                <a:spcPct val="100000"/>
              </a:lnSpc>
              <a:spcBef>
                <a:spcPct val="0"/>
              </a:spcBef>
              <a:buFontTx/>
              <a:buNone/>
            </a:pPr>
            <a:endParaRPr lang="fr-FR" altLang="fr-FR" sz="1500">
              <a:latin typeface="Arial" charset="0"/>
            </a:endParaRPr>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66923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contenu 2"/>
          <p:cNvSpPr>
            <a:spLocks noGrp="1"/>
          </p:cNvSpPr>
          <p:nvPr>
            <p:ph idx="1"/>
          </p:nvPr>
        </p:nvSpPr>
        <p:spPr>
          <a:xfrm>
            <a:off x="696516" y="2772966"/>
            <a:ext cx="7886700" cy="3587354"/>
          </a:xfrm>
        </p:spPr>
        <p:txBody>
          <a:bodyPr/>
          <a:lstStyle/>
          <a:p>
            <a:endParaRPr lang="fr-FR" altLang="fr-FR">
              <a:solidFill>
                <a:srgbClr val="FF67DD"/>
              </a:solidFill>
            </a:endParaRPr>
          </a:p>
          <a:p>
            <a:endParaRPr lang="fr-FR" altLang="fr-FR">
              <a:solidFill>
                <a:srgbClr val="FF67DD"/>
              </a:solidFill>
            </a:endParaRPr>
          </a:p>
          <a:p>
            <a:endParaRPr lang="fr-FR" altLang="fr-FR">
              <a:solidFill>
                <a:srgbClr val="FF67DD"/>
              </a:solidFill>
            </a:endParaRPr>
          </a:p>
          <a:p>
            <a:endParaRPr lang="fr-FR" altLang="fr-FR">
              <a:solidFill>
                <a:srgbClr val="FF67DD"/>
              </a:solidFill>
            </a:endParaRPr>
          </a:p>
          <a:p>
            <a:endParaRPr lang="fr-FR" altLang="fr-FR"/>
          </a:p>
          <a:p>
            <a:endParaRPr lang="fr-FR" altLang="fr-FR"/>
          </a:p>
          <a:p>
            <a:endParaRPr lang="fr-FR" altLang="fr-FR"/>
          </a:p>
        </p:txBody>
      </p:sp>
      <p:sp>
        <p:nvSpPr>
          <p:cNvPr id="5" name="Rectangle avec flèche vers le bas 4"/>
          <p:cNvSpPr/>
          <p:nvPr/>
        </p:nvSpPr>
        <p:spPr>
          <a:xfrm>
            <a:off x="1169194" y="3244454"/>
            <a:ext cx="6805613" cy="685800"/>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000" b="1" dirty="0">
                <a:solidFill>
                  <a:schemeClr val="accent2">
                    <a:lumMod val="60000"/>
                    <a:lumOff val="40000"/>
                  </a:schemeClr>
                </a:solidFill>
              </a:rPr>
              <a:t>Les compétences transversales du socle</a:t>
            </a:r>
            <a:endParaRPr lang="fr-FR" sz="3000" dirty="0">
              <a:solidFill>
                <a:schemeClr val="accent2">
                  <a:lumMod val="60000"/>
                  <a:lumOff val="40000"/>
                </a:schemeClr>
              </a:solidFill>
            </a:endParaRPr>
          </a:p>
        </p:txBody>
      </p:sp>
      <p:sp>
        <p:nvSpPr>
          <p:cNvPr id="6" name="Ellipse 5"/>
          <p:cNvSpPr/>
          <p:nvPr/>
        </p:nvSpPr>
        <p:spPr>
          <a:xfrm>
            <a:off x="1112614" y="4077072"/>
            <a:ext cx="7347818" cy="234079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dirty="0">
              <a:solidFill>
                <a:srgbClr val="FF67DD"/>
              </a:solidFill>
            </a:endParaRPr>
          </a:p>
          <a:p>
            <a:pPr algn="ctr">
              <a:defRPr/>
            </a:pPr>
            <a:endParaRPr lang="fr-FR" sz="1350" dirty="0">
              <a:solidFill>
                <a:srgbClr val="FF67DD"/>
              </a:solidFill>
            </a:endParaRPr>
          </a:p>
          <a:p>
            <a:pPr algn="ctr">
              <a:defRPr/>
            </a:pPr>
            <a:r>
              <a:rPr lang="fr-FR" sz="2400" b="1" dirty="0">
                <a:solidFill>
                  <a:schemeClr val="accent2">
                    <a:lumMod val="60000"/>
                    <a:lumOff val="40000"/>
                  </a:schemeClr>
                </a:solidFill>
              </a:rPr>
              <a:t>Essentiellement le domaine 1</a:t>
            </a:r>
            <a:r>
              <a:rPr lang="fr-FR" sz="2400" dirty="0">
                <a:solidFill>
                  <a:schemeClr val="accent2">
                    <a:lumMod val="60000"/>
                    <a:lumOff val="40000"/>
                  </a:schemeClr>
                </a:solidFill>
              </a:rPr>
              <a:t> </a:t>
            </a:r>
          </a:p>
          <a:p>
            <a:pPr algn="ctr">
              <a:defRPr/>
            </a:pPr>
            <a:r>
              <a:rPr lang="fr-FR" dirty="0">
                <a:solidFill>
                  <a:schemeClr val="accent2">
                    <a:lumMod val="60000"/>
                    <a:lumOff val="40000"/>
                  </a:schemeClr>
                </a:solidFill>
              </a:rPr>
              <a:t>l</a:t>
            </a:r>
            <a:r>
              <a:rPr lang="fr-FR" b="1" dirty="0">
                <a:solidFill>
                  <a:schemeClr val="accent2">
                    <a:lumMod val="60000"/>
                    <a:lumOff val="40000"/>
                  </a:schemeClr>
                </a:solidFill>
              </a:rPr>
              <a:t>es langages pour penser et communiquer</a:t>
            </a:r>
          </a:p>
          <a:p>
            <a:pPr algn="ctr">
              <a:defRPr/>
            </a:pPr>
            <a:r>
              <a:rPr lang="fr-FR" sz="1350" b="1" dirty="0">
                <a:solidFill>
                  <a:schemeClr val="accent2">
                    <a:lumMod val="60000"/>
                    <a:lumOff val="40000"/>
                  </a:schemeClr>
                </a:solidFill>
              </a:rPr>
              <a:t>  </a:t>
            </a:r>
            <a:r>
              <a:rPr lang="fr-FR" sz="1350" dirty="0">
                <a:solidFill>
                  <a:schemeClr val="accent2">
                    <a:lumMod val="60000"/>
                    <a:lumOff val="40000"/>
                  </a:schemeClr>
                </a:solidFill>
              </a:rPr>
              <a:t>Comprendre, s'exprimer en utilisant les langages des arts et du corps</a:t>
            </a:r>
          </a:p>
          <a:p>
            <a:pPr>
              <a:defRPr/>
            </a:pPr>
            <a:r>
              <a:rPr lang="fr-FR" sz="1100" dirty="0">
                <a:solidFill>
                  <a:schemeClr val="tx1"/>
                </a:solidFill>
              </a:rPr>
              <a:t>S’exprimer et communiquer par les arts de manière collective : productions plastiques, dansées et photos.</a:t>
            </a:r>
          </a:p>
          <a:p>
            <a:pPr>
              <a:defRPr/>
            </a:pPr>
            <a:r>
              <a:rPr lang="fr-FR" sz="1100" dirty="0">
                <a:solidFill>
                  <a:schemeClr val="tx1"/>
                </a:solidFill>
              </a:rPr>
              <a:t>Justifier ses intentions et ses choix en fonction des langages et d’analyses d’œuvres.</a:t>
            </a:r>
          </a:p>
          <a:p>
            <a:pPr>
              <a:defRPr/>
            </a:pPr>
            <a:r>
              <a:rPr lang="fr-FR" sz="1100" dirty="0">
                <a:solidFill>
                  <a:schemeClr val="tx1"/>
                </a:solidFill>
              </a:rPr>
              <a:t>Utiliser le corps dans sa démarche artistique et apprendre à le maîtriser et à le contrôler.</a:t>
            </a:r>
          </a:p>
          <a:p>
            <a:pPr>
              <a:defRPr/>
            </a:pPr>
            <a:r>
              <a:rPr lang="fr-FR" sz="1100" dirty="0">
                <a:solidFill>
                  <a:schemeClr val="tx1"/>
                </a:solidFill>
              </a:rPr>
              <a:t>Assumer des rôles et des responsabilités.</a:t>
            </a:r>
          </a:p>
          <a:p>
            <a:pPr algn="ctr">
              <a:defRPr/>
            </a:pPr>
            <a:r>
              <a:rPr lang="fr-FR" sz="1100" dirty="0">
                <a:solidFill>
                  <a:schemeClr val="tx1"/>
                </a:solidFill>
              </a:rPr>
              <a:t/>
            </a:r>
            <a:br>
              <a:rPr lang="fr-FR" sz="1100" dirty="0">
                <a:solidFill>
                  <a:schemeClr val="tx1"/>
                </a:solidFill>
              </a:rPr>
            </a:br>
            <a:endParaRPr lang="fr-FR" sz="1100" dirty="0">
              <a:solidFill>
                <a:schemeClr val="tx1"/>
              </a:solidFill>
            </a:endParaRPr>
          </a:p>
          <a:p>
            <a:pPr algn="ctr">
              <a:defRPr/>
            </a:pPr>
            <a:endParaRPr lang="fr-FR" sz="1350" dirty="0"/>
          </a:p>
        </p:txBody>
      </p:sp>
      <p:sp>
        <p:nvSpPr>
          <p:cNvPr id="7" name="Rectangle avec flèche vers le bas 6"/>
          <p:cNvSpPr/>
          <p:nvPr/>
        </p:nvSpPr>
        <p:spPr>
          <a:xfrm>
            <a:off x="0" y="1739503"/>
            <a:ext cx="9097566" cy="985838"/>
          </a:xfrm>
          <a:prstGeom prst="downArrow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a:solidFill>
                  <a:srgbClr val="FF0000"/>
                </a:solidFill>
              </a:rPr>
              <a:t>Le projet d’établissement </a:t>
            </a:r>
          </a:p>
          <a:p>
            <a:pPr algn="ctr">
              <a:defRPr/>
            </a:pPr>
            <a:r>
              <a:rPr lang="fr-FR" sz="1050" dirty="0"/>
              <a:t>Objectif général n°1 =&gt; favoriser une plus grande diversité pédagogique afin de mieux prendre en compte les spécificités des élèves</a:t>
            </a:r>
          </a:p>
          <a:p>
            <a:pPr algn="ctr">
              <a:defRPr/>
            </a:pPr>
            <a:r>
              <a:rPr lang="fr-FR" sz="1050" dirty="0"/>
              <a:t>Objectifs opérationnels n°4 =&gt; développer l’éducation culturelle, artistique et scientifique des élèves</a:t>
            </a:r>
          </a:p>
        </p:txBody>
      </p:sp>
      <p:sp>
        <p:nvSpPr>
          <p:cNvPr id="8" name="Ellipse 7"/>
          <p:cNvSpPr/>
          <p:nvPr/>
        </p:nvSpPr>
        <p:spPr>
          <a:xfrm>
            <a:off x="1152526" y="170258"/>
            <a:ext cx="6974681" cy="117050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chemeClr val="bg1"/>
                </a:solidFill>
              </a:rPr>
              <a:t>1er temps réunion autour des compétences : </a:t>
            </a:r>
          </a:p>
          <a:p>
            <a:pPr algn="ctr">
              <a:defRPr/>
            </a:pPr>
            <a:r>
              <a:rPr lang="fr-FR" sz="2000" b="1" dirty="0">
                <a:solidFill>
                  <a:schemeClr val="bg1"/>
                </a:solidFill>
              </a:rPr>
              <a:t>Que fait-on  ???</a:t>
            </a:r>
          </a:p>
        </p:txBody>
      </p:sp>
      <p:sp>
        <p:nvSpPr>
          <p:cNvPr id="9" name="Rectangle avec flèche vers le bas 8"/>
          <p:cNvSpPr/>
          <p:nvPr/>
        </p:nvSpPr>
        <p:spPr>
          <a:xfrm>
            <a:off x="947738" y="2772966"/>
            <a:ext cx="7248525" cy="438150"/>
          </a:xfrm>
          <a:prstGeom prst="downArrowCallout">
            <a:avLst>
              <a:gd name="adj1" fmla="val 25000"/>
              <a:gd name="adj2" fmla="val 25000"/>
              <a:gd name="adj3" fmla="val 25000"/>
              <a:gd name="adj4" fmla="val 6638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FF0000"/>
                </a:solidFill>
              </a:rPr>
              <a:t>THÈME EPI : CULTURE ET CRÉATION ARTISTIQUE</a:t>
            </a:r>
          </a:p>
        </p:txBody>
      </p:sp>
      <p:sp>
        <p:nvSpPr>
          <p:cNvPr id="10" name="Rectangle à coins arrondis 9"/>
          <p:cNvSpPr/>
          <p:nvPr/>
        </p:nvSpPr>
        <p:spPr>
          <a:xfrm>
            <a:off x="46435" y="5128022"/>
            <a:ext cx="685800" cy="685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100" b="1" dirty="0">
                <a:solidFill>
                  <a:srgbClr val="FF0000"/>
                </a:solidFill>
              </a:rPr>
              <a:t>1 h</a:t>
            </a:r>
          </a:p>
        </p:txBody>
      </p:sp>
      <p:sp>
        <p:nvSpPr>
          <p:cNvPr id="11" name="Espace réservé du pied de page 10"/>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124085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442223" y="2587435"/>
            <a:ext cx="184731" cy="277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tIns="34291" bIns="34291"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fr-FR" altLang="fr-FR" sz="1350"/>
          </a:p>
        </p:txBody>
      </p:sp>
      <p:sp>
        <p:nvSpPr>
          <p:cNvPr id="10" name="Rectangle 9"/>
          <p:cNvSpPr>
            <a:spLocks noChangeArrowheads="1"/>
          </p:cNvSpPr>
          <p:nvPr/>
        </p:nvSpPr>
        <p:spPr bwMode="auto">
          <a:xfrm>
            <a:off x="3119438" y="2240368"/>
            <a:ext cx="184731" cy="277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tIns="34291" bIns="34291"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fr-FR" altLang="fr-FR" sz="1350"/>
          </a:p>
        </p:txBody>
      </p:sp>
      <p:sp>
        <p:nvSpPr>
          <p:cNvPr id="11" name="Rectangle 10"/>
          <p:cNvSpPr>
            <a:spLocks noChangeArrowheads="1"/>
          </p:cNvSpPr>
          <p:nvPr/>
        </p:nvSpPr>
        <p:spPr bwMode="auto">
          <a:xfrm>
            <a:off x="3119438" y="2307944"/>
            <a:ext cx="232756" cy="48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tIns="34291" bIns="34291"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altLang="fr-FR" sz="1350">
                <a:latin typeface="Arial" charset="0"/>
              </a:rPr>
              <a:t/>
            </a:r>
            <a:br>
              <a:rPr lang="fr-FR" altLang="fr-FR" sz="1350">
                <a:latin typeface="Arial" charset="0"/>
              </a:rPr>
            </a:br>
            <a:r>
              <a:rPr lang="fr-FR" altLang="fr-FR" sz="1350">
                <a:latin typeface="Arial" charset="0"/>
              </a:rPr>
              <a:t>:</a:t>
            </a:r>
          </a:p>
        </p:txBody>
      </p:sp>
      <p:sp>
        <p:nvSpPr>
          <p:cNvPr id="12" name="Ellipse 11"/>
          <p:cNvSpPr/>
          <p:nvPr/>
        </p:nvSpPr>
        <p:spPr>
          <a:xfrm>
            <a:off x="2489671" y="116632"/>
            <a:ext cx="5485210" cy="1008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500" b="1" dirty="0">
                <a:solidFill>
                  <a:schemeClr val="bg1"/>
                </a:solidFill>
              </a:rPr>
              <a:t>1</a:t>
            </a:r>
            <a:r>
              <a:rPr lang="fr-FR" sz="1500" b="1" baseline="30000" dirty="0">
                <a:solidFill>
                  <a:schemeClr val="bg1"/>
                </a:solidFill>
              </a:rPr>
              <a:t>er</a:t>
            </a:r>
            <a:r>
              <a:rPr lang="fr-FR" sz="1500" b="1" dirty="0">
                <a:solidFill>
                  <a:schemeClr val="bg1"/>
                </a:solidFill>
              </a:rPr>
              <a:t> temps :</a:t>
            </a:r>
          </a:p>
          <a:p>
            <a:pPr algn="ctr">
              <a:defRPr/>
            </a:pPr>
            <a:r>
              <a:rPr lang="fr-FR" sz="1500" b="1" dirty="0">
                <a:solidFill>
                  <a:schemeClr val="bg1"/>
                </a:solidFill>
              </a:rPr>
              <a:t>Réunion autour des programmes respectifs</a:t>
            </a:r>
          </a:p>
          <a:p>
            <a:pPr algn="ctr">
              <a:defRPr/>
            </a:pPr>
            <a:r>
              <a:rPr lang="fr-FR" sz="1351" dirty="0">
                <a:solidFill>
                  <a:sysClr val="windowText" lastClr="000000"/>
                </a:solidFill>
              </a:rPr>
              <a:t>Présentation des compétences travaillées en cycle 4 dans l’activité danse.  </a:t>
            </a:r>
          </a:p>
        </p:txBody>
      </p:sp>
      <p:pic>
        <p:nvPicPr>
          <p:cNvPr id="70662" name="Image 4"/>
          <p:cNvPicPr>
            <a:picLocks noChangeAspect="1"/>
          </p:cNvPicPr>
          <p:nvPr/>
        </p:nvPicPr>
        <p:blipFill>
          <a:blip r:embed="rId3" cstate="print">
            <a:extLst>
              <a:ext uri="{28A0092B-C50C-407E-A947-70E740481C1C}">
                <a14:useLocalDpi xmlns:a14="http://schemas.microsoft.com/office/drawing/2010/main" xmlns="" val="0"/>
              </a:ext>
            </a:extLst>
          </a:blip>
          <a:srcRect l="19167" t="19965" r="52455" b="17790"/>
          <a:stretch>
            <a:fillRect/>
          </a:stretch>
        </p:blipFill>
        <p:spPr bwMode="auto">
          <a:xfrm>
            <a:off x="3119438" y="2067520"/>
            <a:ext cx="3332284" cy="4457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Ellipse 6"/>
          <p:cNvSpPr/>
          <p:nvPr/>
        </p:nvSpPr>
        <p:spPr>
          <a:xfrm>
            <a:off x="420291" y="859632"/>
            <a:ext cx="1976438" cy="18418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u="sng" dirty="0">
                <a:solidFill>
                  <a:schemeClr val="tx1"/>
                </a:solidFill>
              </a:rPr>
              <a:t>Les compétences du programme EPS </a:t>
            </a:r>
            <a:r>
              <a:rPr lang="fr-FR" sz="1350" dirty="0">
                <a:solidFill>
                  <a:schemeClr val="tx1"/>
                </a:solidFill>
              </a:rPr>
              <a:t>permettent de travailler sur des thèmes variés </a:t>
            </a:r>
          </a:p>
        </p:txBody>
      </p:sp>
      <p:sp>
        <p:nvSpPr>
          <p:cNvPr id="14" name="Flèche vers le bas 13"/>
          <p:cNvSpPr/>
          <p:nvPr/>
        </p:nvSpPr>
        <p:spPr>
          <a:xfrm>
            <a:off x="5074518" y="1391138"/>
            <a:ext cx="315516" cy="45362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6" name="Ellipse 15"/>
          <p:cNvSpPr/>
          <p:nvPr/>
        </p:nvSpPr>
        <p:spPr>
          <a:xfrm>
            <a:off x="7086825" y="2067520"/>
            <a:ext cx="1997869" cy="31039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u="sng" dirty="0">
                <a:solidFill>
                  <a:schemeClr val="tx1"/>
                </a:solidFill>
              </a:rPr>
              <a:t>thème de travail </a:t>
            </a:r>
            <a:r>
              <a:rPr lang="fr-FR" sz="1350" dirty="0">
                <a:solidFill>
                  <a:schemeClr val="tx1"/>
                </a:solidFill>
              </a:rPr>
              <a:t>A partir de ces compétences =&gt; réflexion autour des compétences d’arts plastiques. </a:t>
            </a:r>
          </a:p>
          <a:p>
            <a:pPr algn="ctr">
              <a:defRPr/>
            </a:pPr>
            <a:r>
              <a:rPr lang="fr-FR" sz="1350" dirty="0">
                <a:solidFill>
                  <a:schemeClr val="tx1"/>
                </a:solidFill>
              </a:rPr>
              <a:t>Réflexion autour du projet concret et collectif</a:t>
            </a:r>
          </a:p>
        </p:txBody>
      </p:sp>
      <p:sp>
        <p:nvSpPr>
          <p:cNvPr id="17" name="Flèche vers la droite 16"/>
          <p:cNvSpPr/>
          <p:nvPr/>
        </p:nvSpPr>
        <p:spPr>
          <a:xfrm>
            <a:off x="6512693" y="3619500"/>
            <a:ext cx="513160" cy="37266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8" name="Ellipse 17"/>
          <p:cNvSpPr/>
          <p:nvPr/>
        </p:nvSpPr>
        <p:spPr>
          <a:xfrm>
            <a:off x="348853" y="3155157"/>
            <a:ext cx="2118122" cy="28455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900" dirty="0">
                <a:solidFill>
                  <a:schemeClr val="tx1"/>
                </a:solidFill>
              </a:rPr>
              <a:t>Mobiliser les capacités expressives du corps pour imaginer composer et  interpréter une séquence artistique.</a:t>
            </a:r>
          </a:p>
          <a:p>
            <a:pPr>
              <a:defRPr/>
            </a:pPr>
            <a:r>
              <a:rPr lang="fr-FR" sz="900" dirty="0">
                <a:solidFill>
                  <a:schemeClr val="tx1"/>
                </a:solidFill>
              </a:rPr>
              <a:t>Participer activement, au sein d’un groupe, à l’élaboration et à la formalisation d’un projet artistique.</a:t>
            </a:r>
          </a:p>
          <a:p>
            <a:pPr>
              <a:defRPr/>
            </a:pPr>
            <a:r>
              <a:rPr lang="fr-FR" sz="900" dirty="0">
                <a:solidFill>
                  <a:schemeClr val="tx1"/>
                </a:solidFill>
              </a:rPr>
              <a:t>Apprécier  des prestations en utilisant différents supports d’observation et d’analyse. </a:t>
            </a:r>
          </a:p>
        </p:txBody>
      </p:sp>
      <p:sp>
        <p:nvSpPr>
          <p:cNvPr id="19" name="Flèche angle droit à deux pointes 18"/>
          <p:cNvSpPr/>
          <p:nvPr/>
        </p:nvSpPr>
        <p:spPr>
          <a:xfrm rot="17752658">
            <a:off x="1961554" y="2562212"/>
            <a:ext cx="1133475" cy="907256"/>
          </a:xfrm>
          <a:prstGeom prst="leftUpArrow">
            <a:avLst>
              <a:gd name="adj1" fmla="val 15120"/>
              <a:gd name="adj2" fmla="val 25000"/>
              <a:gd name="adj3" fmla="val 2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20" name="Flèche vers le bas 19"/>
          <p:cNvSpPr/>
          <p:nvPr/>
        </p:nvSpPr>
        <p:spPr>
          <a:xfrm>
            <a:off x="1312069" y="2793207"/>
            <a:ext cx="192881" cy="32623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5" name="Espace réservé du pied de page 1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673951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oneTexte 1"/>
          <p:cNvSpPr txBox="1">
            <a:spLocks noChangeArrowheads="1"/>
          </p:cNvSpPr>
          <p:nvPr/>
        </p:nvSpPr>
        <p:spPr bwMode="auto">
          <a:xfrm>
            <a:off x="167878" y="1544242"/>
            <a:ext cx="8843963"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200" dirty="0">
                <a:solidFill>
                  <a:srgbClr val="FF67DD"/>
                </a:solidFill>
              </a:rPr>
              <a:t>- je pensais introduire la séquence en montrant aux élèves des </a:t>
            </a:r>
            <a:r>
              <a:rPr lang="fr-FR" altLang="fr-FR" sz="1200" dirty="0" err="1">
                <a:solidFill>
                  <a:srgbClr val="FF67DD"/>
                </a:solidFill>
              </a:rPr>
              <a:t>oeuvres</a:t>
            </a:r>
            <a:r>
              <a:rPr lang="fr-FR" altLang="fr-FR" sz="1200" dirty="0">
                <a:solidFill>
                  <a:srgbClr val="FF67DD"/>
                </a:solidFill>
              </a:rPr>
              <a:t> d'artistes (entre autres Tinguely et </a:t>
            </a:r>
            <a:r>
              <a:rPr lang="fr-FR" altLang="fr-FR" sz="1200" dirty="0" err="1">
                <a:solidFill>
                  <a:srgbClr val="FF67DD"/>
                </a:solidFill>
              </a:rPr>
              <a:t>Noki</a:t>
            </a:r>
            <a:r>
              <a:rPr lang="fr-FR" altLang="fr-FR" sz="1200" dirty="0">
                <a:solidFill>
                  <a:srgbClr val="FF67DD"/>
                </a:solidFill>
              </a:rPr>
              <a:t> de St </a:t>
            </a:r>
            <a:r>
              <a:rPr lang="fr-FR" altLang="fr-FR" sz="1200" dirty="0" err="1">
                <a:solidFill>
                  <a:srgbClr val="FF67DD"/>
                </a:solidFill>
              </a:rPr>
              <a:t>Phalle</a:t>
            </a:r>
            <a:r>
              <a:rPr lang="fr-FR" altLang="fr-FR" sz="1200" dirty="0">
                <a:solidFill>
                  <a:srgbClr val="FF67DD"/>
                </a:solidFill>
              </a:rPr>
              <a:t> qui ont travaillé ensemble) qui ont travaillé sur le concept de machine: pour que l'on décrypte le fait que c'est un tout, que chaque pièce peut être différente dans son fonctionnement ou alors peut fonctionner en doublon ou plus / qu'il y a une notion de mouvement, de rythme, de visuel général avec un choix de formes (les mettre sur la piste d'accessoires qu'ils pourront inclure dans leur </a:t>
            </a:r>
            <a:r>
              <a:rPr lang="fr-FR" altLang="fr-FR" sz="1200" dirty="0" err="1">
                <a:solidFill>
                  <a:srgbClr val="FF67DD"/>
                </a:solidFill>
              </a:rPr>
              <a:t>choré</a:t>
            </a:r>
            <a:r>
              <a:rPr lang="fr-FR" altLang="fr-FR" sz="1200" dirty="0">
                <a:solidFill>
                  <a:srgbClr val="FF67DD"/>
                </a:solidFill>
              </a:rPr>
              <a:t>/machine -&gt; cerceaux, </a:t>
            </a:r>
            <a:r>
              <a:rPr lang="fr-FR" altLang="fr-FR" sz="1200" dirty="0" err="1">
                <a:solidFill>
                  <a:srgbClr val="FF67DD"/>
                </a:solidFill>
              </a:rPr>
              <a:t>cordes,etc</a:t>
            </a:r>
            <a:r>
              <a:rPr lang="fr-FR" altLang="fr-FR" sz="1200" dirty="0">
                <a:solidFill>
                  <a:srgbClr val="FF67DD"/>
                </a:solidFill>
              </a:rPr>
              <a:t>...) et aussi de sons (taper des pieds, des mains,...) et que la machine a une fonction - et donc faire le lien tout de suite avec le corps, le mouvement, la danse, </a:t>
            </a:r>
            <a:r>
              <a:rPr lang="fr-FR" altLang="fr-FR" sz="1200" dirty="0" err="1">
                <a:solidFill>
                  <a:srgbClr val="FF67DD"/>
                </a:solidFill>
              </a:rPr>
              <a:t>etc</a:t>
            </a:r>
            <a:endParaRPr lang="fr-FR" altLang="fr-FR" sz="1200" dirty="0">
              <a:solidFill>
                <a:srgbClr val="FF67DD"/>
              </a:solidFill>
            </a:endParaRPr>
          </a:p>
          <a:p>
            <a:pPr>
              <a:spcBef>
                <a:spcPct val="0"/>
              </a:spcBef>
              <a:buFontTx/>
              <a:buNone/>
            </a:pPr>
            <a:r>
              <a:rPr lang="fr-FR" altLang="fr-FR" sz="1200" dirty="0">
                <a:solidFill>
                  <a:srgbClr val="FF67DD"/>
                </a:solidFill>
              </a:rPr>
              <a:t>Références: </a:t>
            </a:r>
            <a:r>
              <a:rPr lang="fr-FR" altLang="fr-FR" sz="1200" u="sng" dirty="0">
                <a:solidFill>
                  <a:srgbClr val="FF67DD"/>
                </a:solidFill>
                <a:hlinkClick r:id="rId2"/>
              </a:rPr>
              <a:t>jean tinguely and niki de saint phalle LE CYCLOP</a:t>
            </a:r>
            <a:endParaRPr lang="fr-FR" altLang="fr-FR" sz="1200" u="sng" dirty="0">
              <a:solidFill>
                <a:srgbClr val="FF67DD"/>
              </a:solidFill>
            </a:endParaRPr>
          </a:p>
          <a:p>
            <a:pPr>
              <a:spcBef>
                <a:spcPct val="0"/>
              </a:spcBef>
              <a:buFontTx/>
              <a:buNone/>
            </a:pPr>
            <a:r>
              <a:rPr lang="fr-FR" altLang="fr-FR" sz="1200" dirty="0">
                <a:solidFill>
                  <a:srgbClr val="FF67DD"/>
                </a:solidFill>
              </a:rPr>
              <a:t>- je voudrais que les élèves (par groupe correspondant à leur groupe de danse avec toi), imagine déjà un visuel de machine avec une fonction associée -&gt; petit dessin à réaliser </a:t>
            </a:r>
          </a:p>
          <a:p>
            <a:pPr>
              <a:spcBef>
                <a:spcPct val="0"/>
              </a:spcBef>
              <a:buFontTx/>
              <a:buNone/>
            </a:pPr>
            <a:r>
              <a:rPr lang="fr-FR" altLang="fr-FR" sz="1200" dirty="0">
                <a:solidFill>
                  <a:srgbClr val="FF67DD"/>
                </a:solidFill>
              </a:rPr>
              <a:t>-  le but serait qu'ils proposent une </a:t>
            </a:r>
            <a:r>
              <a:rPr lang="fr-FR" altLang="fr-FR" sz="1200" dirty="0" err="1">
                <a:solidFill>
                  <a:srgbClr val="FF67DD"/>
                </a:solidFill>
              </a:rPr>
              <a:t>choré</a:t>
            </a:r>
            <a:r>
              <a:rPr lang="fr-FR" altLang="fr-FR" sz="1200" dirty="0">
                <a:solidFill>
                  <a:srgbClr val="FF67DD"/>
                </a:solidFill>
              </a:rPr>
              <a:t> de machine qui produit quelque chose ou qui a une fonction spécifique et qu'ils imaginent une petite narration: comme ce sont des humains qui composent la machine, les humains se rebellent-ils ou est-ce la machine qui gagne ou est-ce la production qui change, déraille, etc... (je suis peut-être en train de </a:t>
            </a:r>
            <a:r>
              <a:rPr lang="fr-FR" altLang="fr-FR" sz="1200" dirty="0" err="1">
                <a:solidFill>
                  <a:srgbClr val="FF67DD"/>
                </a:solidFill>
              </a:rPr>
              <a:t>délirer..non</a:t>
            </a:r>
            <a:r>
              <a:rPr lang="fr-FR" altLang="fr-FR" sz="1200" dirty="0">
                <a:solidFill>
                  <a:srgbClr val="FF67DD"/>
                </a:solidFill>
              </a:rPr>
              <a:t>? ca va, tu veux toujours travailler avec moi ?)</a:t>
            </a:r>
          </a:p>
          <a:p>
            <a:pPr>
              <a:spcBef>
                <a:spcPct val="0"/>
              </a:spcBef>
              <a:buFontTx/>
              <a:buNone/>
            </a:pPr>
            <a:r>
              <a:rPr lang="fr-FR" altLang="fr-FR" sz="1200" dirty="0">
                <a:solidFill>
                  <a:srgbClr val="FF67DD"/>
                </a:solidFill>
              </a:rPr>
              <a:t>Référence de base: extrait des Temps modernes avec Chaplin pour penser machine/geste/répétitivité/corps  et conséquence sur l'homme..... -&gt; </a:t>
            </a:r>
            <a:r>
              <a:rPr lang="fr-FR" altLang="fr-FR" sz="1200" u="sng" dirty="0">
                <a:solidFill>
                  <a:srgbClr val="FF67DD"/>
                </a:solidFill>
                <a:hlinkClick r:id="rId3"/>
              </a:rPr>
              <a:t>L'ENFER DES MACHINES (Charlie Chaplin dans Les Temps modernes) </a:t>
            </a:r>
            <a:endParaRPr lang="fr-FR" altLang="fr-FR" sz="1200" u="sng" dirty="0">
              <a:solidFill>
                <a:srgbClr val="FF67DD"/>
              </a:solidFill>
            </a:endParaRPr>
          </a:p>
          <a:p>
            <a:pPr>
              <a:spcBef>
                <a:spcPct val="0"/>
              </a:spcBef>
              <a:buFontTx/>
              <a:buNone/>
            </a:pPr>
            <a:r>
              <a:rPr lang="fr-FR" altLang="fr-FR" sz="1200" dirty="0">
                <a:solidFill>
                  <a:srgbClr val="FF67DD"/>
                </a:solidFill>
              </a:rPr>
              <a:t>Et pour les mettre dans le bain, je pensais éventuellement (mais tu me dis si tu as peur que cela les mette sur une fausse piste) au clip de </a:t>
            </a:r>
            <a:r>
              <a:rPr lang="fr-FR" altLang="fr-FR" sz="1200" dirty="0" err="1">
                <a:solidFill>
                  <a:srgbClr val="FF67DD"/>
                </a:solidFill>
              </a:rPr>
              <a:t>Daft</a:t>
            </a:r>
            <a:r>
              <a:rPr lang="fr-FR" altLang="fr-FR" sz="1200" dirty="0">
                <a:solidFill>
                  <a:srgbClr val="FF67DD"/>
                </a:solidFill>
              </a:rPr>
              <a:t> Punk: </a:t>
            </a:r>
            <a:r>
              <a:rPr lang="fr-FR" altLang="fr-FR" sz="1200" dirty="0" err="1">
                <a:solidFill>
                  <a:srgbClr val="FF67DD"/>
                </a:solidFill>
              </a:rPr>
              <a:t>Around</a:t>
            </a:r>
            <a:r>
              <a:rPr lang="fr-FR" altLang="fr-FR" sz="1200" dirty="0">
                <a:solidFill>
                  <a:srgbClr val="FF67DD"/>
                </a:solidFill>
              </a:rPr>
              <a:t> the world</a:t>
            </a:r>
          </a:p>
          <a:p>
            <a:pPr>
              <a:spcBef>
                <a:spcPct val="0"/>
              </a:spcBef>
              <a:buFontTx/>
              <a:buNone/>
            </a:pPr>
            <a:r>
              <a:rPr lang="fr-FR" altLang="fr-FR" sz="1200" u="sng" dirty="0">
                <a:solidFill>
                  <a:srgbClr val="FF67DD"/>
                </a:solidFill>
                <a:hlinkClick r:id="rId4"/>
              </a:rPr>
              <a:t>Michel Gondry - Around the world - Daft Punk (Partizan Classics 1997)</a:t>
            </a:r>
            <a:endParaRPr lang="fr-FR" altLang="fr-FR" sz="1200" u="sng" dirty="0">
              <a:solidFill>
                <a:srgbClr val="FF67DD"/>
              </a:solidFill>
            </a:endParaRPr>
          </a:p>
          <a:p>
            <a:pPr>
              <a:spcBef>
                <a:spcPct val="0"/>
              </a:spcBef>
              <a:buFontTx/>
              <a:buNone/>
            </a:pPr>
            <a:r>
              <a:rPr lang="fr-FR" altLang="fr-FR" sz="1200" dirty="0">
                <a:solidFill>
                  <a:srgbClr val="FF67DD"/>
                </a:solidFill>
              </a:rPr>
              <a:t>Et en fouillant encore je suis tombée là-dessus - on est d'accord c'est impossible à faire avec les élèves avec nos moyens mais est-ce que tu penses que c'est intéressant de leur montrer? Perso, je trouve ça génial mais bon, à voir....</a:t>
            </a:r>
          </a:p>
          <a:p>
            <a:pPr>
              <a:spcBef>
                <a:spcPct val="0"/>
              </a:spcBef>
              <a:buFontTx/>
              <a:buNone/>
            </a:pPr>
            <a:r>
              <a:rPr lang="fr-FR" altLang="fr-FR" sz="1200" u="sng" dirty="0">
                <a:solidFill>
                  <a:srgbClr val="FF67DD"/>
                </a:solidFill>
                <a:hlinkClick r:id="rId5"/>
              </a:rPr>
              <a:t>Amazing Tron Dance performed by Wrecking Orchestra [Better Quality]</a:t>
            </a:r>
            <a:endParaRPr lang="fr-FR" altLang="fr-FR" sz="1200" u="sng" dirty="0">
              <a:solidFill>
                <a:srgbClr val="FF67DD"/>
              </a:solidFill>
            </a:endParaRPr>
          </a:p>
          <a:p>
            <a:pPr>
              <a:spcBef>
                <a:spcPct val="0"/>
              </a:spcBef>
              <a:buFontTx/>
              <a:buNone/>
            </a:pPr>
            <a:r>
              <a:rPr lang="fr-FR" altLang="fr-FR" sz="1200" dirty="0">
                <a:solidFill>
                  <a:srgbClr val="FF67DD"/>
                </a:solidFill>
              </a:rPr>
              <a:t>Et puis, ils filmeront leurs productions ou alors on fera des photos: dans l'idéal, la vidéo serait top pour travailler sur le montage et là je ferais un travail en lien avec le ballet mécanique de Fernand Léger</a:t>
            </a:r>
          </a:p>
          <a:p>
            <a:pPr>
              <a:spcBef>
                <a:spcPct val="0"/>
              </a:spcBef>
              <a:buFontTx/>
              <a:buNone/>
            </a:pPr>
            <a:r>
              <a:rPr lang="fr-FR" altLang="fr-FR" sz="1200" u="sng" dirty="0">
                <a:solidFill>
                  <a:srgbClr val="FF67DD"/>
                </a:solidFill>
                <a:hlinkClick r:id="rId6"/>
              </a:rPr>
              <a:t>Fernand Leger - Ballet mecanique (1924)</a:t>
            </a:r>
            <a:endParaRPr lang="fr-FR" altLang="fr-FR" sz="1200" u="sng" dirty="0">
              <a:solidFill>
                <a:srgbClr val="FF67DD"/>
              </a:solidFill>
            </a:endParaRPr>
          </a:p>
          <a:p>
            <a:pPr>
              <a:spcBef>
                <a:spcPct val="0"/>
              </a:spcBef>
              <a:buFontTx/>
              <a:buNone/>
            </a:pPr>
            <a:r>
              <a:rPr lang="fr-FR" altLang="fr-FR" sz="1200" dirty="0">
                <a:solidFill>
                  <a:srgbClr val="FF67DD"/>
                </a:solidFill>
              </a:rPr>
              <a:t>Ne regarde pas tout, c'est vite usant!!! mais pour parler montage, c'est très bien! J</a:t>
            </a:r>
          </a:p>
          <a:p>
            <a:pPr>
              <a:spcBef>
                <a:spcPct val="0"/>
              </a:spcBef>
              <a:buFontTx/>
              <a:buNone/>
            </a:pPr>
            <a:r>
              <a:rPr lang="fr-FR" altLang="fr-FR" sz="1200" dirty="0">
                <a:solidFill>
                  <a:srgbClr val="FF67DD"/>
                </a:solidFill>
              </a:rPr>
              <a:t>e peux peut-être partir sur de la photo lors des </a:t>
            </a:r>
            <a:r>
              <a:rPr lang="fr-FR" altLang="fr-FR" sz="1200" dirty="0" err="1">
                <a:solidFill>
                  <a:srgbClr val="FF67DD"/>
                </a:solidFill>
              </a:rPr>
              <a:t>choré</a:t>
            </a:r>
            <a:r>
              <a:rPr lang="fr-FR" altLang="fr-FR" sz="1200" dirty="0">
                <a:solidFill>
                  <a:srgbClr val="FF67DD"/>
                </a:solidFill>
              </a:rPr>
              <a:t>: ça fera déjà un bon travail d'approche pour l'EPI de l'année prochaine et je relierais ça avec la notion de mouvement en photo. Mais on gardera de toute façon une trace vidéo de leurs </a:t>
            </a:r>
            <a:r>
              <a:rPr lang="fr-FR" altLang="fr-FR" sz="1200" dirty="0" err="1">
                <a:solidFill>
                  <a:srgbClr val="FF67DD"/>
                </a:solidFill>
              </a:rPr>
              <a:t>choré</a:t>
            </a:r>
            <a:r>
              <a:rPr lang="fr-FR" altLang="fr-FR" sz="1200" dirty="0">
                <a:solidFill>
                  <a:srgbClr val="FF67DD"/>
                </a:solidFill>
              </a:rPr>
              <a:t> mais sans montage: en prise de vue frontale simple. </a:t>
            </a:r>
            <a:endParaRPr lang="fr-FR" altLang="fr-FR" sz="1200" u="sng" dirty="0">
              <a:solidFill>
                <a:srgbClr val="FF67DD"/>
              </a:solidFill>
            </a:endParaRPr>
          </a:p>
          <a:p>
            <a:pPr>
              <a:spcBef>
                <a:spcPct val="0"/>
              </a:spcBef>
              <a:buFontTx/>
              <a:buNone/>
            </a:pPr>
            <a:endParaRPr lang="fr-FR" altLang="fr-FR" sz="1200" u="sng" dirty="0">
              <a:solidFill>
                <a:srgbClr val="FF67DD"/>
              </a:solidFill>
            </a:endParaRPr>
          </a:p>
        </p:txBody>
      </p:sp>
      <p:sp>
        <p:nvSpPr>
          <p:cNvPr id="3" name="Ellipse 2"/>
          <p:cNvSpPr/>
          <p:nvPr/>
        </p:nvSpPr>
        <p:spPr>
          <a:xfrm>
            <a:off x="323528" y="332656"/>
            <a:ext cx="8590359" cy="1080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chemeClr val="bg1"/>
                </a:solidFill>
              </a:rPr>
              <a:t>2</a:t>
            </a:r>
            <a:r>
              <a:rPr lang="fr-FR" sz="2000" b="1" baseline="30000" dirty="0">
                <a:solidFill>
                  <a:schemeClr val="bg1"/>
                </a:solidFill>
              </a:rPr>
              <a:t>ème</a:t>
            </a:r>
            <a:r>
              <a:rPr lang="fr-FR" sz="2000" b="1" dirty="0">
                <a:solidFill>
                  <a:schemeClr val="bg1"/>
                </a:solidFill>
              </a:rPr>
              <a:t> temps : échange de mail autour des thèmes possibles en arts plastique</a:t>
            </a: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62000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420837" y="1916712"/>
            <a:ext cx="2452688" cy="14549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dirty="0"/>
              <a:t>Les étapes du projet du point de vue de l’élève.</a:t>
            </a:r>
          </a:p>
        </p:txBody>
      </p:sp>
      <p:sp>
        <p:nvSpPr>
          <p:cNvPr id="10" name="Flèche vers la droite 9"/>
          <p:cNvSpPr/>
          <p:nvPr/>
        </p:nvSpPr>
        <p:spPr>
          <a:xfrm>
            <a:off x="2942035" y="2462614"/>
            <a:ext cx="733425" cy="3631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1" name="Rectangle à coins arrondis 10"/>
          <p:cNvSpPr/>
          <p:nvPr/>
        </p:nvSpPr>
        <p:spPr>
          <a:xfrm>
            <a:off x="151160" y="92401"/>
            <a:ext cx="3306366" cy="16524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100" dirty="0">
                <a:solidFill>
                  <a:schemeClr val="bg1"/>
                </a:solidFill>
              </a:rPr>
              <a:t>En amont de ces mails quelques heures de travail : recherches par rapport au projet</a:t>
            </a:r>
          </a:p>
        </p:txBody>
      </p:sp>
      <p:pic>
        <p:nvPicPr>
          <p:cNvPr id="74757" name="Imag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2481" y="116632"/>
            <a:ext cx="5130404" cy="6741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à coins arrondis 2"/>
          <p:cNvSpPr/>
          <p:nvPr/>
        </p:nvSpPr>
        <p:spPr>
          <a:xfrm>
            <a:off x="406003" y="5229200"/>
            <a:ext cx="2452688" cy="1450181"/>
          </a:xfrm>
          <a:prstGeom prst="roundRect">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compétences disciplinaires</a:t>
            </a:r>
          </a:p>
          <a:p>
            <a:pPr algn="ctr">
              <a:defRPr/>
            </a:pPr>
            <a:r>
              <a:rPr lang="fr-FR" dirty="0"/>
              <a:t>Arts plastiques</a:t>
            </a:r>
          </a:p>
          <a:p>
            <a:pPr algn="ctr">
              <a:defRPr/>
            </a:pPr>
            <a:r>
              <a:rPr lang="fr-FR" dirty="0"/>
              <a:t>Les autres domaines du socle </a:t>
            </a:r>
          </a:p>
        </p:txBody>
      </p:sp>
      <p:sp>
        <p:nvSpPr>
          <p:cNvPr id="12" name="Flèche vers la droite 11"/>
          <p:cNvSpPr/>
          <p:nvPr/>
        </p:nvSpPr>
        <p:spPr>
          <a:xfrm>
            <a:off x="3090814" y="5772124"/>
            <a:ext cx="733425" cy="364331"/>
          </a:xfrm>
          <a:prstGeom prst="rightArrow">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4" name="Rectangle à coins arrondis 3"/>
          <p:cNvSpPr/>
          <p:nvPr/>
        </p:nvSpPr>
        <p:spPr>
          <a:xfrm>
            <a:off x="251521" y="3602408"/>
            <a:ext cx="3560960" cy="1533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La problématique : Comment représenter les mêmes mouvement à travers le dessin, chorégraphie et la photo </a:t>
            </a:r>
            <a:r>
              <a:rPr lang="fr-FR" dirty="0" smtClean="0"/>
              <a:t>?</a:t>
            </a:r>
            <a:endParaRPr lang="fr-FR" dirty="0"/>
          </a:p>
        </p:txBody>
      </p:sp>
      <p:sp>
        <p:nvSpPr>
          <p:cNvPr id="13" name="Espace réservé du pied de page 1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247949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ag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6632"/>
            <a:ext cx="4692313" cy="6741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Imag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1038" y="116632"/>
            <a:ext cx="4332685" cy="634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792520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vec flèche vers le bas 3"/>
          <p:cNvSpPr/>
          <p:nvPr/>
        </p:nvSpPr>
        <p:spPr>
          <a:xfrm>
            <a:off x="386358" y="355402"/>
            <a:ext cx="8345090" cy="1475780"/>
          </a:xfrm>
          <a:prstGeom prst="down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ORGANISATION DU GROUPE CLASSE : 3 GROUPES DE 8 HÉTÉROGÈNES EN LEUR SEIN ET HOMOGÈNES ENTRE EUX</a:t>
            </a:r>
          </a:p>
        </p:txBody>
      </p:sp>
      <p:sp>
        <p:nvSpPr>
          <p:cNvPr id="5" name="Flèche vers le bas 4"/>
          <p:cNvSpPr/>
          <p:nvPr/>
        </p:nvSpPr>
        <p:spPr>
          <a:xfrm>
            <a:off x="3245048" y="1988840"/>
            <a:ext cx="2627710" cy="84296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b="1" dirty="0">
                <a:solidFill>
                  <a:schemeClr val="tx1"/>
                </a:solidFill>
              </a:rPr>
              <a:t>POURQUOI ?</a:t>
            </a:r>
          </a:p>
        </p:txBody>
      </p:sp>
      <p:sp>
        <p:nvSpPr>
          <p:cNvPr id="6" name="Ellipse 5"/>
          <p:cNvSpPr/>
          <p:nvPr/>
        </p:nvSpPr>
        <p:spPr>
          <a:xfrm>
            <a:off x="589062" y="3246114"/>
            <a:ext cx="7939682" cy="34647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dirty="0">
                <a:solidFill>
                  <a:schemeClr val="tx1"/>
                </a:solidFill>
              </a:rPr>
              <a:t>Amener les élèves à : s’organiser</a:t>
            </a:r>
          </a:p>
          <a:p>
            <a:pPr marL="214313" indent="-214313">
              <a:buFont typeface="Symbol" charset="2"/>
              <a:buChar char="Þ"/>
              <a:defRPr/>
            </a:pPr>
            <a:r>
              <a:rPr lang="fr-FR" sz="1600" dirty="0">
                <a:solidFill>
                  <a:schemeClr val="tx1"/>
                </a:solidFill>
              </a:rPr>
              <a:t>S’affirmer, savoir prendre la parole et gérer les confrontations.</a:t>
            </a:r>
          </a:p>
          <a:p>
            <a:pPr marL="214313" indent="-214313">
              <a:buFont typeface="Symbol" charset="2"/>
              <a:buChar char="Þ"/>
              <a:defRPr/>
            </a:pPr>
            <a:r>
              <a:rPr lang="fr-FR" sz="1600" dirty="0">
                <a:solidFill>
                  <a:schemeClr val="tx1"/>
                </a:solidFill>
              </a:rPr>
              <a:t>Faire des choix et prendre des responsabilités.</a:t>
            </a:r>
          </a:p>
          <a:p>
            <a:pPr marL="214313" indent="-214313">
              <a:buFont typeface="Symbol" charset="2"/>
              <a:buChar char="Þ"/>
              <a:defRPr/>
            </a:pPr>
            <a:r>
              <a:rPr lang="fr-FR" sz="1600" dirty="0">
                <a:solidFill>
                  <a:schemeClr val="tx1"/>
                </a:solidFill>
              </a:rPr>
              <a:t>Développer ses capacités de langage et de communication.</a:t>
            </a:r>
          </a:p>
          <a:p>
            <a:pPr marL="214313" indent="-214313">
              <a:buFont typeface="Symbol" charset="2"/>
              <a:buChar char="Þ"/>
              <a:defRPr/>
            </a:pPr>
            <a:r>
              <a:rPr lang="fr-FR" sz="1600" dirty="0">
                <a:solidFill>
                  <a:schemeClr val="tx1"/>
                </a:solidFill>
              </a:rPr>
              <a:t>Confronter ses points de vue et développer sa pensée critique.</a:t>
            </a:r>
          </a:p>
          <a:p>
            <a:pPr marL="214313" indent="-214313">
              <a:buFont typeface="Symbol" charset="2"/>
              <a:buChar char="Þ"/>
              <a:defRPr/>
            </a:pPr>
            <a:r>
              <a:rPr lang="fr-FR" sz="1600" dirty="0">
                <a:solidFill>
                  <a:schemeClr val="tx1"/>
                </a:solidFill>
              </a:rPr>
              <a:t>Développer la solidarité et l’écoute réciproque.</a:t>
            </a:r>
          </a:p>
          <a:p>
            <a:pPr marL="214313" indent="-214313">
              <a:buFont typeface="Symbol" charset="2"/>
              <a:buChar char="Þ"/>
              <a:defRPr/>
            </a:pPr>
            <a:r>
              <a:rPr lang="fr-FR" sz="1600" dirty="0">
                <a:solidFill>
                  <a:schemeClr val="tx1"/>
                </a:solidFill>
              </a:rPr>
              <a:t>Aider, donner aux autres et prendre des autres, vivre un enrichissement mutuel.</a:t>
            </a:r>
          </a:p>
        </p:txBody>
      </p:sp>
      <p:sp>
        <p:nvSpPr>
          <p:cNvPr id="7" name="Rectangle à coins arrondis 6"/>
          <p:cNvSpPr/>
          <p:nvPr/>
        </p:nvSpPr>
        <p:spPr>
          <a:xfrm>
            <a:off x="7134224" y="1739130"/>
            <a:ext cx="1603772" cy="168986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solidFill>
                  <a:srgbClr val="FF0000"/>
                </a:solidFill>
              </a:rPr>
              <a:t>CONSTITUTION DES GROUPES EN EPS </a:t>
            </a:r>
          </a:p>
          <a:p>
            <a:pPr algn="ctr">
              <a:defRPr/>
            </a:pPr>
            <a:r>
              <a:rPr lang="fr-FR" sz="1350" dirty="0">
                <a:solidFill>
                  <a:srgbClr val="FF0000"/>
                </a:solidFill>
              </a:rPr>
              <a:t>VALIDÉS PAR </a:t>
            </a:r>
          </a:p>
          <a:p>
            <a:pPr algn="ctr">
              <a:defRPr/>
            </a:pPr>
            <a:r>
              <a:rPr lang="fr-FR" sz="1350" dirty="0">
                <a:solidFill>
                  <a:srgbClr val="FF0000"/>
                </a:solidFill>
              </a:rPr>
              <a:t>L’ ART PLASTIQUE</a:t>
            </a:r>
          </a:p>
          <a:p>
            <a:pPr algn="ctr">
              <a:defRPr/>
            </a:pPr>
            <a:r>
              <a:rPr lang="fr-FR" sz="1350" dirty="0">
                <a:solidFill>
                  <a:srgbClr val="FF0000"/>
                </a:solidFill>
              </a:rPr>
              <a:t>(EMAIL)</a:t>
            </a:r>
          </a:p>
        </p:txBody>
      </p:sp>
      <p:sp>
        <p:nvSpPr>
          <p:cNvPr id="8" name="Espace réservé du pied de page 7"/>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306614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2289572" y="1419225"/>
            <a:ext cx="4780359" cy="2149079"/>
          </a:xfrm>
          <a:prstGeom prst="ellipse">
            <a:avLst/>
          </a:prstGeom>
          <a:noFill/>
          <a:ln w="127000" cmpd="tri">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dirty="0">
              <a:solidFill>
                <a:srgbClr val="FF0000"/>
              </a:solidFill>
            </a:endParaRPr>
          </a:p>
        </p:txBody>
      </p:sp>
      <p:sp>
        <p:nvSpPr>
          <p:cNvPr id="8" name="ZoneTexte 7"/>
          <p:cNvSpPr txBox="1"/>
          <p:nvPr/>
        </p:nvSpPr>
        <p:spPr>
          <a:xfrm>
            <a:off x="4074319" y="1565672"/>
            <a:ext cx="1310879" cy="300210"/>
          </a:xfrm>
          <a:prstGeom prst="rect">
            <a:avLst/>
          </a:prstGeom>
          <a:solidFill>
            <a:schemeClr val="bg1"/>
          </a:solidFill>
          <a:ln>
            <a:solidFill>
              <a:srgbClr val="00B050"/>
            </a:solidFill>
          </a:ln>
        </p:spPr>
        <p:txBody>
          <a:bodyPr>
            <a:spAutoFit/>
          </a:bodyPr>
          <a:lstStyle/>
          <a:p>
            <a:pPr algn="ctr">
              <a:defRPr/>
            </a:pPr>
            <a:r>
              <a:rPr lang="fr-FR" sz="1351" b="1" i="1" dirty="0">
                <a:solidFill>
                  <a:srgbClr val="00B050"/>
                </a:solidFill>
                <a:latin typeface="Calibri" panose="020F0502020204030204" pitchFamily="34" charset="0"/>
              </a:rPr>
              <a:t>Le socle</a:t>
            </a:r>
          </a:p>
        </p:txBody>
      </p:sp>
      <p:sp>
        <p:nvSpPr>
          <p:cNvPr id="9" name="ZoneTexte 8"/>
          <p:cNvSpPr txBox="1"/>
          <p:nvPr/>
        </p:nvSpPr>
        <p:spPr>
          <a:xfrm>
            <a:off x="4074319" y="1881188"/>
            <a:ext cx="1310879" cy="715965"/>
          </a:xfrm>
          <a:prstGeom prst="rect">
            <a:avLst/>
          </a:prstGeom>
          <a:solidFill>
            <a:schemeClr val="bg1"/>
          </a:solidFill>
          <a:ln>
            <a:solidFill>
              <a:srgbClr val="00B050"/>
            </a:solidFill>
          </a:ln>
        </p:spPr>
        <p:txBody>
          <a:bodyPr>
            <a:spAutoFit/>
          </a:bodyPr>
          <a:lstStyle/>
          <a:p>
            <a:pPr algn="ctr">
              <a:defRPr/>
            </a:pPr>
            <a:r>
              <a:rPr lang="fr-FR" sz="1351" b="1" i="1" dirty="0">
                <a:solidFill>
                  <a:srgbClr val="00B050"/>
                </a:solidFill>
                <a:latin typeface="Calibri" panose="020F0502020204030204" pitchFamily="34" charset="0"/>
              </a:rPr>
              <a:t>Les compétences générales</a:t>
            </a:r>
          </a:p>
        </p:txBody>
      </p:sp>
      <p:sp>
        <p:nvSpPr>
          <p:cNvPr id="10" name="ZoneTexte 9"/>
          <p:cNvSpPr txBox="1"/>
          <p:nvPr/>
        </p:nvSpPr>
        <p:spPr>
          <a:xfrm>
            <a:off x="2970609" y="2538138"/>
            <a:ext cx="3418284" cy="854208"/>
          </a:xfrm>
          <a:prstGeom prst="rect">
            <a:avLst/>
          </a:prstGeom>
          <a:noFill/>
          <a:ln>
            <a:noFill/>
          </a:ln>
        </p:spPr>
        <p:txBody>
          <a:bodyPr>
            <a:spAutoFit/>
          </a:bodyPr>
          <a:lstStyle/>
          <a:p>
            <a:pPr algn="ctr">
              <a:defRPr/>
            </a:pPr>
            <a:r>
              <a:rPr lang="fr-FR" sz="1351" b="1" i="1" u="sng" dirty="0">
                <a:solidFill>
                  <a:srgbClr val="00B050"/>
                </a:solidFill>
                <a:latin typeface="Calibri" panose="020F0502020204030204" pitchFamily="34" charset="0"/>
              </a:rPr>
              <a:t>Objectifs</a:t>
            </a:r>
          </a:p>
          <a:p>
            <a:pPr marL="128590" indent="-128590" algn="ctr">
              <a:buFontTx/>
              <a:buChar char="-"/>
              <a:defRPr/>
            </a:pPr>
            <a:r>
              <a:rPr lang="fr-FR" sz="900" b="1" i="1" dirty="0">
                <a:solidFill>
                  <a:srgbClr val="00B050"/>
                </a:solidFill>
                <a:latin typeface="Calibri" panose="020F0502020204030204" pitchFamily="34" charset="0"/>
              </a:rPr>
              <a:t>Duper la motricité des danseurs dans les différents espaces</a:t>
            </a:r>
          </a:p>
          <a:p>
            <a:pPr marL="128590" indent="-128590" algn="ctr">
              <a:buFontTx/>
              <a:buChar char="-"/>
              <a:defRPr/>
            </a:pPr>
            <a:r>
              <a:rPr lang="fr-FR" sz="900" b="1" i="1" dirty="0">
                <a:solidFill>
                  <a:srgbClr val="00B050"/>
                </a:solidFill>
                <a:latin typeface="Calibri" panose="020F0502020204030204" pitchFamily="34" charset="0"/>
              </a:rPr>
              <a:t> Bouger en relation avec la musique</a:t>
            </a:r>
          </a:p>
          <a:p>
            <a:pPr marL="128590" indent="-128590" algn="ctr">
              <a:buFontTx/>
              <a:buChar char="-"/>
              <a:defRPr/>
            </a:pPr>
            <a:r>
              <a:rPr lang="fr-FR" sz="900" b="1" i="1" dirty="0">
                <a:solidFill>
                  <a:srgbClr val="00B050"/>
                </a:solidFill>
                <a:latin typeface="Calibri" panose="020F0502020204030204" pitchFamily="34" charset="0"/>
              </a:rPr>
              <a:t> Travailler en groupe et se mettre d’accord pour présenter chaque situation en respectant les consignes</a:t>
            </a:r>
          </a:p>
        </p:txBody>
      </p:sp>
      <p:sp>
        <p:nvSpPr>
          <p:cNvPr id="11" name="Ellipse 10"/>
          <p:cNvSpPr/>
          <p:nvPr/>
        </p:nvSpPr>
        <p:spPr>
          <a:xfrm>
            <a:off x="275035" y="1132285"/>
            <a:ext cx="1398984" cy="209192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500" b="1" i="1" u="sng" dirty="0">
                <a:solidFill>
                  <a:srgbClr val="FF0000"/>
                </a:solidFill>
              </a:rPr>
              <a:t>L’espace:</a:t>
            </a:r>
          </a:p>
          <a:p>
            <a:pPr algn="ctr">
              <a:defRPr/>
            </a:pPr>
            <a:endParaRPr lang="fr-FR" sz="1500" b="1" i="1" dirty="0">
              <a:solidFill>
                <a:srgbClr val="FF0000"/>
              </a:solidFill>
            </a:endParaRPr>
          </a:p>
          <a:p>
            <a:pPr algn="ctr">
              <a:defRPr/>
            </a:pPr>
            <a:r>
              <a:rPr lang="fr-FR" sz="900" b="1" i="1" dirty="0">
                <a:solidFill>
                  <a:srgbClr val="FF0000"/>
                </a:solidFill>
              </a:rPr>
              <a:t>◦ Travailler dans les différents niveaux de l’éducation</a:t>
            </a:r>
          </a:p>
          <a:p>
            <a:pPr algn="ctr">
              <a:defRPr/>
            </a:pPr>
            <a:r>
              <a:rPr lang="fr-FR" sz="900" b="1" i="1" dirty="0">
                <a:solidFill>
                  <a:srgbClr val="FF0000"/>
                </a:solidFill>
              </a:rPr>
              <a:t>▹ moyen</a:t>
            </a:r>
          </a:p>
          <a:p>
            <a:pPr algn="ctr">
              <a:defRPr/>
            </a:pPr>
            <a:r>
              <a:rPr lang="fr-FR" sz="900" b="1" i="1" dirty="0">
                <a:solidFill>
                  <a:srgbClr val="FF0000"/>
                </a:solidFill>
              </a:rPr>
              <a:t>▹ haut</a:t>
            </a:r>
          </a:p>
          <a:p>
            <a:pPr algn="ctr">
              <a:defRPr/>
            </a:pPr>
            <a:r>
              <a:rPr lang="fr-FR" sz="900" b="1" i="1" dirty="0">
                <a:solidFill>
                  <a:srgbClr val="FF0000"/>
                </a:solidFill>
              </a:rPr>
              <a:t>▹ bas</a:t>
            </a:r>
          </a:p>
          <a:p>
            <a:pPr algn="ctr">
              <a:defRPr/>
            </a:pPr>
            <a:endParaRPr lang="fr-FR" sz="900" b="1" i="1" dirty="0">
              <a:solidFill>
                <a:srgbClr val="FF0000"/>
              </a:solidFill>
            </a:endParaRPr>
          </a:p>
          <a:p>
            <a:pPr algn="ctr">
              <a:defRPr/>
            </a:pPr>
            <a:r>
              <a:rPr lang="fr-FR" sz="900" b="1" i="1" dirty="0">
                <a:solidFill>
                  <a:srgbClr val="FF0000"/>
                </a:solidFill>
              </a:rPr>
              <a:t>◦ Tracés ➣ Direct vers le public</a:t>
            </a:r>
          </a:p>
        </p:txBody>
      </p:sp>
      <p:sp>
        <p:nvSpPr>
          <p:cNvPr id="14" name="Flèche droite à entaille 13"/>
          <p:cNvSpPr/>
          <p:nvPr/>
        </p:nvSpPr>
        <p:spPr>
          <a:xfrm rot="8251844">
            <a:off x="2372916" y="3658791"/>
            <a:ext cx="733425" cy="280988"/>
          </a:xfrm>
          <a:prstGeom prst="notchedRightArrow">
            <a:avLst/>
          </a:prstGeom>
          <a:noFill/>
          <a:ln w="53975" cmpd="tri">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a:solidFill>
                <a:srgbClr val="FF0000"/>
              </a:solidFill>
            </a:endParaRPr>
          </a:p>
        </p:txBody>
      </p:sp>
      <p:sp>
        <p:nvSpPr>
          <p:cNvPr id="15" name="Ellipse 14"/>
          <p:cNvSpPr/>
          <p:nvPr/>
        </p:nvSpPr>
        <p:spPr>
          <a:xfrm>
            <a:off x="7573566" y="909637"/>
            <a:ext cx="1472803" cy="2690813"/>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500" b="1" i="1" u="sng" dirty="0">
                <a:solidFill>
                  <a:srgbClr val="FF0000"/>
                </a:solidFill>
              </a:rPr>
              <a:t>La motricité:</a:t>
            </a:r>
          </a:p>
          <a:p>
            <a:pPr algn="ctr">
              <a:defRPr/>
            </a:pPr>
            <a:endParaRPr lang="fr-FR" sz="1500" b="1" i="1" dirty="0">
              <a:solidFill>
                <a:srgbClr val="FF0000"/>
              </a:solidFill>
            </a:endParaRPr>
          </a:p>
          <a:p>
            <a:pPr algn="ctr">
              <a:defRPr/>
            </a:pPr>
            <a:r>
              <a:rPr lang="fr-FR" sz="900" b="1" i="1" dirty="0">
                <a:solidFill>
                  <a:srgbClr val="FF0000"/>
                </a:solidFill>
              </a:rPr>
              <a:t>◦ Utilisation variée des segments du corps et différenciation</a:t>
            </a:r>
          </a:p>
          <a:p>
            <a:pPr algn="ctr">
              <a:defRPr/>
            </a:pPr>
            <a:endParaRPr lang="fr-FR" sz="900" b="1" i="1" dirty="0">
              <a:solidFill>
                <a:srgbClr val="FF0000"/>
              </a:solidFill>
            </a:endParaRPr>
          </a:p>
          <a:p>
            <a:pPr algn="ctr">
              <a:defRPr/>
            </a:pPr>
            <a:r>
              <a:rPr lang="fr-FR" sz="900" b="1" i="1" dirty="0">
                <a:solidFill>
                  <a:srgbClr val="FF0000"/>
                </a:solidFill>
              </a:rPr>
              <a:t>◦ Précision des mouvements dans l’espace, le temps et l’énergie</a:t>
            </a:r>
          </a:p>
          <a:p>
            <a:pPr algn="ctr">
              <a:defRPr/>
            </a:pPr>
            <a:endParaRPr lang="fr-FR" sz="900" b="1" i="1" dirty="0">
              <a:solidFill>
                <a:srgbClr val="FF0000"/>
              </a:solidFill>
            </a:endParaRPr>
          </a:p>
          <a:p>
            <a:pPr algn="ctr">
              <a:defRPr/>
            </a:pPr>
            <a:r>
              <a:rPr lang="fr-FR" sz="900" b="1" i="1" dirty="0">
                <a:solidFill>
                  <a:srgbClr val="FF0000"/>
                </a:solidFill>
              </a:rPr>
              <a:t>◦ Gestes précis et claires pouvant être reproduis</a:t>
            </a:r>
          </a:p>
          <a:p>
            <a:pPr algn="ctr">
              <a:defRPr/>
            </a:pPr>
            <a:endParaRPr lang="fr-FR" sz="900" b="1" i="1" dirty="0">
              <a:solidFill>
                <a:srgbClr val="FF0000"/>
              </a:solidFill>
            </a:endParaRPr>
          </a:p>
          <a:p>
            <a:pPr algn="ctr">
              <a:defRPr/>
            </a:pPr>
            <a:endParaRPr lang="fr-FR" sz="900" b="1" i="1" dirty="0">
              <a:solidFill>
                <a:srgbClr val="FF0000"/>
              </a:solidFill>
            </a:endParaRPr>
          </a:p>
        </p:txBody>
      </p:sp>
      <p:sp>
        <p:nvSpPr>
          <p:cNvPr id="16" name="Flèche droite à entaille 15"/>
          <p:cNvSpPr/>
          <p:nvPr/>
        </p:nvSpPr>
        <p:spPr>
          <a:xfrm rot="20012210">
            <a:off x="6904435" y="1610916"/>
            <a:ext cx="732234" cy="280988"/>
          </a:xfrm>
          <a:prstGeom prst="notchedRightArrow">
            <a:avLst/>
          </a:prstGeom>
          <a:noFill/>
          <a:ln w="53975" cmpd="tri">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a:solidFill>
                <a:srgbClr val="FF0000"/>
              </a:solidFill>
            </a:endParaRPr>
          </a:p>
        </p:txBody>
      </p:sp>
      <p:sp>
        <p:nvSpPr>
          <p:cNvPr id="17" name="Ellipse 16"/>
          <p:cNvSpPr/>
          <p:nvPr/>
        </p:nvSpPr>
        <p:spPr>
          <a:xfrm>
            <a:off x="7561660" y="3704035"/>
            <a:ext cx="1484709" cy="221694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500" b="1" i="1" u="sng" dirty="0">
                <a:solidFill>
                  <a:srgbClr val="FF0000"/>
                </a:solidFill>
              </a:rPr>
              <a:t>Le temps:</a:t>
            </a:r>
          </a:p>
          <a:p>
            <a:pPr algn="ctr">
              <a:defRPr/>
            </a:pPr>
            <a:endParaRPr lang="fr-FR" sz="1500" b="1" i="1" dirty="0">
              <a:solidFill>
                <a:srgbClr val="FF0000"/>
              </a:solidFill>
            </a:endParaRPr>
          </a:p>
          <a:p>
            <a:pPr algn="ctr">
              <a:defRPr/>
            </a:pPr>
            <a:r>
              <a:rPr lang="fr-FR" sz="900" b="1" i="1" dirty="0">
                <a:solidFill>
                  <a:srgbClr val="FF0000"/>
                </a:solidFill>
              </a:rPr>
              <a:t>◦ Percevoir et bouger sur la </a:t>
            </a:r>
            <a:r>
              <a:rPr lang="fr-FR" sz="900" b="1" i="1" u="sng" dirty="0">
                <a:solidFill>
                  <a:srgbClr val="FF0000"/>
                </a:solidFill>
              </a:rPr>
              <a:t>pulsation</a:t>
            </a:r>
            <a:r>
              <a:rPr lang="fr-FR" sz="900" b="1" i="1" dirty="0">
                <a:solidFill>
                  <a:srgbClr val="FF0000"/>
                </a:solidFill>
              </a:rPr>
              <a:t> de la musique</a:t>
            </a:r>
          </a:p>
          <a:p>
            <a:pPr algn="ctr">
              <a:defRPr/>
            </a:pPr>
            <a:endParaRPr lang="fr-FR" sz="900" b="1" i="1" dirty="0">
              <a:solidFill>
                <a:srgbClr val="FF0000"/>
              </a:solidFill>
            </a:endParaRPr>
          </a:p>
          <a:p>
            <a:pPr algn="ctr">
              <a:defRPr/>
            </a:pPr>
            <a:r>
              <a:rPr lang="fr-FR" sz="900" b="1" i="1" dirty="0">
                <a:solidFill>
                  <a:srgbClr val="FF0000"/>
                </a:solidFill>
              </a:rPr>
              <a:t>◦ Le mouvement se cale sur </a:t>
            </a:r>
            <a:r>
              <a:rPr lang="fr-FR" sz="900" b="1" i="1" u="sng" dirty="0">
                <a:solidFill>
                  <a:srgbClr val="FF0000"/>
                </a:solidFill>
              </a:rPr>
              <a:t>une mesure</a:t>
            </a:r>
            <a:r>
              <a:rPr lang="fr-FR" sz="900" b="1" i="1" dirty="0">
                <a:solidFill>
                  <a:srgbClr val="FF0000"/>
                </a:solidFill>
              </a:rPr>
              <a:t> de la musique</a:t>
            </a:r>
          </a:p>
          <a:p>
            <a:pPr algn="ctr">
              <a:defRPr/>
            </a:pPr>
            <a:endParaRPr lang="fr-FR" sz="900" b="1" i="1" dirty="0">
              <a:solidFill>
                <a:srgbClr val="FF0000"/>
              </a:solidFill>
            </a:endParaRPr>
          </a:p>
          <a:p>
            <a:pPr algn="ctr">
              <a:defRPr/>
            </a:pPr>
            <a:endParaRPr lang="fr-FR" sz="900" b="1" i="1" dirty="0">
              <a:solidFill>
                <a:srgbClr val="FF0000"/>
              </a:solidFill>
            </a:endParaRPr>
          </a:p>
        </p:txBody>
      </p:sp>
      <p:sp>
        <p:nvSpPr>
          <p:cNvPr id="18" name="Flèche droite à entaille 17"/>
          <p:cNvSpPr/>
          <p:nvPr/>
        </p:nvSpPr>
        <p:spPr>
          <a:xfrm rot="2385376">
            <a:off x="6649641" y="3469481"/>
            <a:ext cx="1041797" cy="280988"/>
          </a:xfrm>
          <a:prstGeom prst="notchedRightArrow">
            <a:avLst/>
          </a:prstGeom>
          <a:noFill/>
          <a:ln w="53975" cmpd="tri">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a:solidFill>
                <a:srgbClr val="FF0000"/>
              </a:solidFill>
            </a:endParaRPr>
          </a:p>
        </p:txBody>
      </p:sp>
      <p:sp>
        <p:nvSpPr>
          <p:cNvPr id="19" name="Ellipse 18"/>
          <p:cNvSpPr/>
          <p:nvPr/>
        </p:nvSpPr>
        <p:spPr>
          <a:xfrm>
            <a:off x="2289572" y="4443413"/>
            <a:ext cx="4780359" cy="1518047"/>
          </a:xfrm>
          <a:prstGeom prst="ellipse">
            <a:avLst/>
          </a:prstGeom>
          <a:solidFill>
            <a:srgbClr val="7030A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1" b="1" i="1" u="sng" dirty="0">
                <a:solidFill>
                  <a:srgbClr val="FF0000"/>
                </a:solidFill>
              </a:rPr>
              <a:t>Relation aux autres danseurs:</a:t>
            </a:r>
          </a:p>
          <a:p>
            <a:pPr algn="ctr">
              <a:defRPr/>
            </a:pPr>
            <a:endParaRPr lang="fr-FR" sz="1351" b="1" i="1" dirty="0">
              <a:solidFill>
                <a:srgbClr val="FF0000"/>
              </a:solidFill>
            </a:endParaRPr>
          </a:p>
          <a:p>
            <a:pPr algn="ctr">
              <a:defRPr/>
            </a:pPr>
            <a:r>
              <a:rPr lang="fr-FR" sz="825" b="1" i="1" dirty="0">
                <a:solidFill>
                  <a:srgbClr val="FF0000"/>
                </a:solidFill>
              </a:rPr>
              <a:t>◦ Gérer la forme de groupement pour rendre le mouvement visible</a:t>
            </a:r>
          </a:p>
          <a:p>
            <a:pPr algn="ctr">
              <a:defRPr/>
            </a:pPr>
            <a:endParaRPr lang="fr-FR" sz="825" b="1" i="1" dirty="0">
              <a:solidFill>
                <a:srgbClr val="FF0000"/>
              </a:solidFill>
            </a:endParaRPr>
          </a:p>
          <a:p>
            <a:pPr algn="ctr">
              <a:defRPr/>
            </a:pPr>
            <a:r>
              <a:rPr lang="fr-FR" sz="825" b="1" i="1" dirty="0">
                <a:solidFill>
                  <a:srgbClr val="FF0000"/>
                </a:solidFill>
              </a:rPr>
              <a:t>◦ Le mouvement passe d’un danseur aux autres sur la 5</a:t>
            </a:r>
            <a:r>
              <a:rPr lang="fr-FR" sz="825" b="1" i="1" baseline="30000" dirty="0">
                <a:solidFill>
                  <a:srgbClr val="FF0000"/>
                </a:solidFill>
              </a:rPr>
              <a:t>ème</a:t>
            </a:r>
            <a:r>
              <a:rPr lang="fr-FR" sz="825" b="1" i="1" dirty="0">
                <a:solidFill>
                  <a:srgbClr val="FF0000"/>
                </a:solidFill>
              </a:rPr>
              <a:t> pulsation. D’abord seul puis ensemble</a:t>
            </a:r>
          </a:p>
          <a:p>
            <a:pPr algn="ctr">
              <a:defRPr/>
            </a:pPr>
            <a:endParaRPr lang="fr-FR" sz="825" b="1" i="1" dirty="0">
              <a:solidFill>
                <a:srgbClr val="FF0000"/>
              </a:solidFill>
            </a:endParaRPr>
          </a:p>
          <a:p>
            <a:pPr algn="ctr">
              <a:defRPr/>
            </a:pPr>
            <a:r>
              <a:rPr lang="fr-FR" sz="825" b="1" i="1" dirty="0">
                <a:solidFill>
                  <a:srgbClr val="FF0000"/>
                </a:solidFill>
              </a:rPr>
              <a:t>◦ Le mouvement est passé d’un segment à un autre en danseur</a:t>
            </a:r>
          </a:p>
          <a:p>
            <a:pPr algn="ctr">
              <a:defRPr/>
            </a:pPr>
            <a:endParaRPr lang="fr-FR" sz="825" b="1" i="1" dirty="0">
              <a:solidFill>
                <a:srgbClr val="FF0000"/>
              </a:solidFill>
            </a:endParaRPr>
          </a:p>
        </p:txBody>
      </p:sp>
      <p:sp>
        <p:nvSpPr>
          <p:cNvPr id="20" name="Flèche droite à entaille 19"/>
          <p:cNvSpPr/>
          <p:nvPr/>
        </p:nvSpPr>
        <p:spPr>
          <a:xfrm rot="5400000">
            <a:off x="4364237" y="3872508"/>
            <a:ext cx="732234" cy="280988"/>
          </a:xfrm>
          <a:prstGeom prst="notchedRightArrow">
            <a:avLst/>
          </a:prstGeom>
          <a:noFill/>
          <a:ln w="53975" cmpd="tri">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a:solidFill>
                <a:srgbClr val="FF0000"/>
              </a:solidFill>
            </a:endParaRPr>
          </a:p>
        </p:txBody>
      </p:sp>
      <p:sp>
        <p:nvSpPr>
          <p:cNvPr id="78862" name="ZoneTexte 1"/>
          <p:cNvSpPr txBox="1">
            <a:spLocks noChangeArrowheads="1"/>
          </p:cNvSpPr>
          <p:nvPr/>
        </p:nvSpPr>
        <p:spPr bwMode="auto">
          <a:xfrm>
            <a:off x="1219200" y="79338"/>
            <a:ext cx="64627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fr-FR" altLang="fr-FR" sz="2400" b="1" i="1" u="sng">
                <a:solidFill>
                  <a:srgbClr val="FF67DD"/>
                </a:solidFill>
              </a:rPr>
              <a:t>Leçon 1 EPS: Machine humaine machine vivante</a:t>
            </a:r>
          </a:p>
        </p:txBody>
      </p:sp>
      <p:pic>
        <p:nvPicPr>
          <p:cNvPr id="78863" name="Imag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 y="3278982"/>
            <a:ext cx="1866900" cy="1527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Flèche droite à entaille 20"/>
          <p:cNvSpPr/>
          <p:nvPr/>
        </p:nvSpPr>
        <p:spPr>
          <a:xfrm rot="12230084">
            <a:off x="1665685" y="1721644"/>
            <a:ext cx="732234" cy="280988"/>
          </a:xfrm>
          <a:prstGeom prst="notchedRightArrow">
            <a:avLst/>
          </a:prstGeom>
          <a:noFill/>
          <a:ln w="53975" cmpd="tri">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1" b="1" i="1">
              <a:solidFill>
                <a:srgbClr val="FF0000"/>
              </a:solidFill>
            </a:endParaRPr>
          </a:p>
        </p:txBody>
      </p:sp>
      <p:sp>
        <p:nvSpPr>
          <p:cNvPr id="22" name="Espace réservé du pied de page 21"/>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9437696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owerpoint">
            <a:hlinkClick r:id="" action="ppaction://media"/>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042" y="548680"/>
            <a:ext cx="8980822" cy="547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364375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332656"/>
            <a:ext cx="8628860" cy="6101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290716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ag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047875"/>
            <a:ext cx="3088481"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Imag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4258866"/>
            <a:ext cx="3088481" cy="174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Imag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68279" y="2047875"/>
            <a:ext cx="2989659"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Image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3275" y="4258867"/>
            <a:ext cx="2990850" cy="1745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Image 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35341" y="2047875"/>
            <a:ext cx="2608659"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Image 8"/>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48437" y="4258866"/>
            <a:ext cx="2595563" cy="174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à coins arrondis 10"/>
          <p:cNvSpPr/>
          <p:nvPr/>
        </p:nvSpPr>
        <p:spPr>
          <a:xfrm>
            <a:off x="467544" y="188640"/>
            <a:ext cx="8424936" cy="170564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dirty="0">
                <a:solidFill>
                  <a:schemeClr val="tx1"/>
                </a:solidFill>
              </a:rPr>
              <a:t>Les travaux des élèves sont partagés et commentés afin de nous adapter à leur avancé au fur et à mesure des leçons : « Bonjour Virginie, les photos des travaux en cours de production sachant que le but est de les faire aller vers un travail graphique plus "plastique" en complexifiant le visuel et en complexifiant les graphismes ainsi que les éléments mis en jeu dans la machine.</a:t>
            </a:r>
          </a:p>
        </p:txBody>
      </p:sp>
      <p:sp>
        <p:nvSpPr>
          <p:cNvPr id="9" name="Espace réservé du pied de page 8"/>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364079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 y="862013"/>
            <a:ext cx="1234679" cy="9334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Tableau 1"/>
          <p:cNvGraphicFramePr>
            <a:graphicFrameLocks noGrp="1"/>
          </p:cNvGraphicFramePr>
          <p:nvPr/>
        </p:nvGraphicFramePr>
        <p:xfrm>
          <a:off x="1528762" y="1006079"/>
          <a:ext cx="6130529" cy="4995115"/>
        </p:xfrm>
        <a:graphic>
          <a:graphicData uri="http://schemas.openxmlformats.org/drawingml/2006/table">
            <a:tbl>
              <a:tblPr/>
              <a:tblGrid>
                <a:gridCol w="5011341"/>
                <a:gridCol w="510778"/>
                <a:gridCol w="608410"/>
              </a:tblGrid>
              <a:tr h="2619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15000"/>
                        </a:lnSpc>
                        <a:spcBef>
                          <a:spcPts val="500"/>
                        </a:spcBef>
                        <a:spcAft>
                          <a:spcPct val="0"/>
                        </a:spcAft>
                        <a:buClrTx/>
                        <a:buSzTx/>
                        <a:buFontTx/>
                        <a:buNone/>
                        <a:tabLst/>
                      </a:pPr>
                      <a:r>
                        <a:rPr kumimoji="0" lang="fr-FR" altLang="fr-FR" sz="600" b="0" i="0" u="none" strike="noStrike" cap="none" normalizeH="0" baseline="0">
                          <a:ln>
                            <a:noFill/>
                          </a:ln>
                          <a:solidFill>
                            <a:srgbClr val="000000"/>
                          </a:solidFill>
                          <a:effectLst/>
                          <a:latin typeface="Calibri" charset="0"/>
                        </a:rPr>
                        <a:t>VRAI</a:t>
                      </a:r>
                      <a:endParaRPr kumimoji="0" lang="fr-FR" altLang="fr-FR" sz="700" b="0" i="0" u="none" strike="noStrike" cap="none" normalizeH="0" baseline="0">
                        <a:ln>
                          <a:noFill/>
                        </a:ln>
                        <a:solidFill>
                          <a:srgbClr val="000000"/>
                        </a:solidFill>
                        <a:effectLst/>
                        <a:latin typeface="Calibri" charset="0"/>
                      </a:endParaRPr>
                    </a:p>
                    <a:p>
                      <a:pPr marL="0" marR="0" lvl="0" indent="0" algn="ctr" defTabSz="914400" rtl="0" eaLnBrk="1" fontAlgn="base" latinLnBrk="0" hangingPunct="1">
                        <a:lnSpc>
                          <a:spcPct val="115000"/>
                        </a:lnSpc>
                        <a:spcBef>
                          <a:spcPts val="500"/>
                        </a:spcBef>
                        <a:spcAft>
                          <a:spcPct val="0"/>
                        </a:spcAft>
                        <a:buClrTx/>
                        <a:buSzTx/>
                        <a:buFontTx/>
                        <a:buNone/>
                        <a:tabLst/>
                      </a:pPr>
                      <a:r>
                        <a:rPr kumimoji="0" lang="fr-FR" altLang="fr-FR" sz="600" b="0" i="0" u="none" strike="noStrike" cap="none" normalizeH="0" baseline="0">
                          <a:ln>
                            <a:noFill/>
                          </a:ln>
                          <a:solidFill>
                            <a:srgbClr val="000000"/>
                          </a:solidFill>
                          <a:effectLst/>
                          <a:latin typeface="Calibri" charset="0"/>
                        </a:rPr>
                        <a:t>√</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15000"/>
                        </a:lnSpc>
                        <a:spcBef>
                          <a:spcPts val="500"/>
                        </a:spcBef>
                        <a:spcAft>
                          <a:spcPct val="0"/>
                        </a:spcAft>
                        <a:buClrTx/>
                        <a:buSzTx/>
                        <a:buFontTx/>
                        <a:buNone/>
                        <a:tabLst/>
                      </a:pPr>
                      <a:r>
                        <a:rPr kumimoji="0" lang="fr-FR" altLang="fr-FR" sz="600" b="0" i="0" u="none" strike="noStrike" cap="none" normalizeH="0" baseline="0">
                          <a:ln>
                            <a:noFill/>
                          </a:ln>
                          <a:solidFill>
                            <a:srgbClr val="000000"/>
                          </a:solidFill>
                          <a:effectLst/>
                          <a:latin typeface="Calibri" charset="0"/>
                        </a:rPr>
                        <a:t>FAUX</a:t>
                      </a:r>
                      <a:endParaRPr kumimoji="0" lang="fr-FR" altLang="fr-FR" sz="700" b="0" i="0" u="none" strike="noStrike" cap="none" normalizeH="0" baseline="0">
                        <a:ln>
                          <a:noFill/>
                        </a:ln>
                        <a:solidFill>
                          <a:srgbClr val="000000"/>
                        </a:solidFill>
                        <a:effectLst/>
                        <a:latin typeface="Calibri" charset="0"/>
                      </a:endParaRPr>
                    </a:p>
                    <a:p>
                      <a:pPr marL="0" marR="0" lvl="0" indent="0" algn="ctr" defTabSz="914400" rtl="0" eaLnBrk="1" fontAlgn="base" latinLnBrk="0" hangingPunct="1">
                        <a:lnSpc>
                          <a:spcPct val="115000"/>
                        </a:lnSpc>
                        <a:spcBef>
                          <a:spcPts val="500"/>
                        </a:spcBef>
                        <a:spcAft>
                          <a:spcPct val="0"/>
                        </a:spcAft>
                        <a:buClrTx/>
                        <a:buSzTx/>
                        <a:buFontTx/>
                        <a:buNone/>
                        <a:tabLst/>
                      </a:pPr>
                      <a:r>
                        <a:rPr kumimoji="0" lang="fr-FR" altLang="fr-FR" sz="600" b="0" i="0" u="none" strike="noStrike" cap="none" normalizeH="0" baseline="0">
                          <a:ln>
                            <a:noFill/>
                          </a:ln>
                          <a:solidFill>
                            <a:srgbClr val="000000"/>
                          </a:solidFill>
                          <a:effectLst/>
                          <a:latin typeface="Calibri" charset="0"/>
                        </a:rPr>
                        <a:t>X</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  Les  EPI   doivent aborder essentiellement des compétences disciplinaires</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2-  Sur le cycle, les EPI doivent aborder les 3 parcours éducatifs </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3 - Un élève fait au maximum deux thématiques par an</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4 – Les enseignants ont le choix de la démarche et de la réalisation </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333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5 -  La répartition horaire entre l’AP et les EPI est identique pour tous les élèves d’une même classe</a:t>
                      </a:r>
                      <a:endParaRPr kumimoji="0" lang="fr-FR" altLang="fr-FR" sz="1100" b="0" i="0" u="none" strike="noStrike" cap="none" normalizeH="0" baseline="0">
                        <a:ln>
                          <a:noFill/>
                        </a:ln>
                        <a:solidFill>
                          <a:srgbClr val="000000"/>
                        </a:solidFill>
                        <a:effectLst/>
                        <a:latin typeface="Arial" charset="0"/>
                        <a:ea typeface="SimSun" charset="-122"/>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333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6 -  Une thématique d'Enseignement Pratique Interdisciplinaire peut être réalisée à partir de disciplines différentes en fonction des classes.</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7885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7 -  Sur un même niveau, les problématiques d'une thématique peuvent être différentes.</a:t>
                      </a:r>
                      <a:endParaRPr kumimoji="0" lang="fr-FR" altLang="fr-FR" sz="1100" b="0" i="0" u="none" strike="noStrike" cap="none" normalizeH="0" baseline="0">
                        <a:ln>
                          <a:noFill/>
                        </a:ln>
                        <a:solidFill>
                          <a:srgbClr val="000000"/>
                        </a:solidFill>
                        <a:effectLst/>
                        <a:latin typeface="Times New Roman" charset="0"/>
                        <a:ea typeface="Times New Roman" charset="0"/>
                        <a:cs typeface="Times New Roman"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8 – C’est au chef d’établissement que revient le choix des thématiques</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333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9 -  Les EPI feront l’objet d’une évaluation qui sera prise en compte pour l’attribution du futur diplôme national du brevet. </a:t>
                      </a:r>
                      <a:endParaRPr kumimoji="0" lang="fr-FR" altLang="fr-FR" sz="1100" b="0" i="0" u="none" strike="noStrike" cap="none" normalizeH="0" baseline="0">
                        <a:ln>
                          <a:noFill/>
                        </a:ln>
                        <a:solidFill>
                          <a:srgbClr val="000000"/>
                        </a:solidFill>
                        <a:effectLst/>
                        <a:latin typeface="Arial" charset="0"/>
                        <a:ea typeface="SimSun" charset="-122"/>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72666">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10- Lorsqu’il y a co-intervention dans un EPI, celle-ci doit être maintenue tout au long de l’EPI</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333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11- Les  activités menées jusqu’alors dans le cadre d’un club peuvent faire  l’objet d’un EPI</a:t>
                      </a:r>
                      <a:endParaRPr kumimoji="0" lang="fr-FR" altLang="fr-FR" sz="1100" b="0" i="0" u="none" strike="noStrike" cap="none" normalizeH="0" baseline="0">
                        <a:ln>
                          <a:noFill/>
                        </a:ln>
                        <a:solidFill>
                          <a:srgbClr val="000000"/>
                        </a:solidFill>
                        <a:effectLst/>
                        <a:latin typeface="Arial" charset="0"/>
                        <a:ea typeface="SimSun" charset="-122"/>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333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12- L’engagement des élèves dans un projet d’EPI se fait à partir d’une résolution de problème</a:t>
                      </a:r>
                      <a:endParaRPr kumimoji="0" lang="fr-FR" altLang="fr-FR" sz="1100" b="0" i="0" u="none" strike="noStrike" cap="none" normalizeH="0" baseline="0">
                        <a:ln>
                          <a:noFill/>
                        </a:ln>
                        <a:solidFill>
                          <a:srgbClr val="000000"/>
                        </a:solidFill>
                        <a:effectLst/>
                        <a:latin typeface="Arial" charset="0"/>
                        <a:ea typeface="SimSun" charset="-122"/>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72666">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13- La réalisation du projet passe par des étapes précises que les élèves devront parcourir une à une</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14- la restitution finale s’effectue uniquement dans chaque discipline concernée</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15- L’évaluation des acquis des élèves durant l’EPI s’effectue durant la restitution</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16-  Un enseignant peut construire un EPI avec le professeur documentaliste</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17- La posture de l’enseignant est modifiée lors de l’EPI</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84547">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30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rPr>
                        <a:t>18- UN EPI implique un fort travail en équipe</a:t>
                      </a:r>
                      <a:endParaRPr kumimoji="0" lang="fr-FR" altLang="fr-FR" sz="11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a:ln>
                            <a:noFill/>
                          </a:ln>
                          <a:solidFill>
                            <a:srgbClr val="000000"/>
                          </a:solidFill>
                          <a:effectLst/>
                          <a:latin typeface="Calibri" charset="0"/>
                        </a:rPr>
                        <a:t> </a:t>
                      </a:r>
                      <a:endParaRPr kumimoji="0" lang="fr-FR" altLang="fr-FR" sz="700" b="0" i="0" u="none" strike="noStrike" cap="none" normalizeH="0" baseline="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15000"/>
                        </a:lnSpc>
                        <a:spcBef>
                          <a:spcPts val="500"/>
                        </a:spcBef>
                        <a:spcAft>
                          <a:spcPct val="0"/>
                        </a:spcAft>
                        <a:buClrTx/>
                        <a:buSzTx/>
                        <a:buFontTx/>
                        <a:buNone/>
                        <a:tabLst/>
                      </a:pPr>
                      <a:r>
                        <a:rPr kumimoji="0" lang="fr-FR" altLang="fr-FR" sz="700" b="0" i="0" u="none" strike="noStrike" cap="none" normalizeH="0" baseline="0" dirty="0">
                          <a:ln>
                            <a:noFill/>
                          </a:ln>
                          <a:solidFill>
                            <a:srgbClr val="000000"/>
                          </a:solidFill>
                          <a:effectLst/>
                          <a:latin typeface="Calibri" charset="0"/>
                        </a:rPr>
                        <a:t> </a:t>
                      </a:r>
                      <a:endParaRPr kumimoji="0" lang="fr-FR" altLang="fr-FR" sz="700" b="0" i="0" u="none" strike="noStrike" cap="none" normalizeH="0" baseline="0" dirty="0">
                        <a:ln>
                          <a:noFill/>
                        </a:ln>
                        <a:solidFill>
                          <a:srgbClr val="000000"/>
                        </a:solidFill>
                        <a:effectLst/>
                        <a:latin typeface="Calibri" charset="0"/>
                        <a:ea typeface="SimSun" charset="-122"/>
                        <a:cs typeface="Tahoma" charset="0"/>
                      </a:endParaRPr>
                    </a:p>
                  </a:txBody>
                  <a:tcPr marL="42527" marR="425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pic>
        <p:nvPicPr>
          <p:cNvPr id="33877" name="Picture 3" descr="interdisciplinarité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6206" y="1006078"/>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010549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707209"/>
            <a:ext cx="11270456"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fr-FR" altLang="fr-FR" sz="1350"/>
          </a:p>
        </p:txBody>
      </p:sp>
      <p:graphicFrame>
        <p:nvGraphicFramePr>
          <p:cNvPr id="82947" name="Objet 2"/>
          <p:cNvGraphicFramePr>
            <a:graphicFrameLocks noChangeAspect="1"/>
          </p:cNvGraphicFramePr>
          <p:nvPr>
            <p:extLst>
              <p:ext uri="{D42A27DB-BD31-4B8C-83A1-F6EECF244321}">
                <p14:modId xmlns:p14="http://schemas.microsoft.com/office/powerpoint/2010/main" xmlns="" val="845010794"/>
              </p:ext>
            </p:extLst>
          </p:nvPr>
        </p:nvGraphicFramePr>
        <p:xfrm>
          <a:off x="0" y="171015"/>
          <a:ext cx="5330429" cy="6426337"/>
        </p:xfrm>
        <a:graphic>
          <a:graphicData uri="http://schemas.openxmlformats.org/presentationml/2006/ole">
            <p:oleObj spid="_x0000_s19470" name="Document" r:id="rId3" imgW="5750640" imgH="8786160" progId="Word.Document.8">
              <p:embed/>
            </p:oleObj>
          </a:graphicData>
        </a:graphic>
      </p:graphicFrame>
      <p:sp>
        <p:nvSpPr>
          <p:cNvPr id="4" name="Ellipse 3"/>
          <p:cNvSpPr/>
          <p:nvPr/>
        </p:nvSpPr>
        <p:spPr>
          <a:xfrm>
            <a:off x="5635229" y="404664"/>
            <a:ext cx="3208734" cy="34968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14313" indent="-214313" algn="ctr">
              <a:buFont typeface="Symbol" charset="2"/>
              <a:buChar char="Þ"/>
              <a:defRPr/>
            </a:pPr>
            <a:r>
              <a:rPr lang="fr-FR" sz="1500" dirty="0">
                <a:solidFill>
                  <a:srgbClr val="00B0F0"/>
                </a:solidFill>
              </a:rPr>
              <a:t> Echange de bilans après chaque leçon / petit entretien en salle des profs pour échanger sur les prochains contenus. </a:t>
            </a:r>
          </a:p>
          <a:p>
            <a:pPr marL="214313" indent="-214313" algn="ctr">
              <a:buFont typeface="Symbol" charset="2"/>
              <a:buChar char="Þ"/>
              <a:defRPr/>
            </a:pPr>
            <a:r>
              <a:rPr lang="fr-FR" sz="1500" dirty="0">
                <a:solidFill>
                  <a:srgbClr val="00B0F0"/>
                </a:solidFill>
              </a:rPr>
              <a:t> Echange de vidéos ou photos pour que nos leçons soient plus concrètes et que pour que nous puissions mettre des images sur les mots…</a:t>
            </a:r>
          </a:p>
        </p:txBody>
      </p:sp>
      <p:sp>
        <p:nvSpPr>
          <p:cNvPr id="6" name="Rectangle à coins arrondis 5"/>
          <p:cNvSpPr/>
          <p:nvPr/>
        </p:nvSpPr>
        <p:spPr>
          <a:xfrm>
            <a:off x="5824537" y="4643438"/>
            <a:ext cx="3019426" cy="195391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FF0000"/>
                </a:solidFill>
              </a:rPr>
              <a:t>Nous essayons de nous croiser 1/4 d’heure – 1/2h chaque jeudi midi pour illustrer nos bilans et décider des remaniements </a:t>
            </a:r>
          </a:p>
        </p:txBody>
      </p:sp>
      <p:sp>
        <p:nvSpPr>
          <p:cNvPr id="7" name="Espace réservé du pied de page 6"/>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897127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flèche vers le bas 1"/>
          <p:cNvSpPr/>
          <p:nvPr/>
        </p:nvSpPr>
        <p:spPr>
          <a:xfrm>
            <a:off x="3141464" y="273513"/>
            <a:ext cx="2999184" cy="1018723"/>
          </a:xfrm>
          <a:prstGeom prst="down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t>COMBIEN DE TEMPS ???</a:t>
            </a:r>
          </a:p>
          <a:p>
            <a:pPr algn="ctr">
              <a:defRPr/>
            </a:pPr>
            <a:r>
              <a:rPr lang="fr-FR" sz="1350" dirty="0" smtClean="0"/>
              <a:t>PROFS ?? </a:t>
            </a:r>
          </a:p>
          <a:p>
            <a:pPr algn="ctr">
              <a:defRPr/>
            </a:pPr>
            <a:r>
              <a:rPr lang="fr-FR" sz="1350" dirty="0" smtClean="0"/>
              <a:t>ÉLÈVES ??</a:t>
            </a:r>
            <a:endParaRPr lang="fr-FR" sz="1350" dirty="0"/>
          </a:p>
        </p:txBody>
      </p:sp>
      <p:sp>
        <p:nvSpPr>
          <p:cNvPr id="3" name="Ellipse 2"/>
          <p:cNvSpPr/>
          <p:nvPr/>
        </p:nvSpPr>
        <p:spPr>
          <a:xfrm>
            <a:off x="147638" y="1321594"/>
            <a:ext cx="2514600" cy="18014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t>CONCERTATION PROF</a:t>
            </a:r>
          </a:p>
          <a:p>
            <a:pPr algn="ctr">
              <a:defRPr/>
            </a:pPr>
            <a:r>
              <a:rPr lang="fr-FR" sz="1350" dirty="0"/>
              <a:t>1h en amont</a:t>
            </a:r>
          </a:p>
          <a:p>
            <a:pPr algn="ctr">
              <a:defRPr/>
            </a:pPr>
            <a:r>
              <a:rPr lang="fr-FR" sz="1350" dirty="0"/>
              <a:t>¼ d’heure par semaine</a:t>
            </a:r>
          </a:p>
          <a:p>
            <a:pPr algn="ctr">
              <a:defRPr/>
            </a:pPr>
            <a:r>
              <a:rPr lang="fr-FR" sz="1350" dirty="0"/>
              <a:t>1h heure pour l’élaboration de l’évaluation</a:t>
            </a:r>
          </a:p>
          <a:p>
            <a:pPr algn="ctr">
              <a:defRPr/>
            </a:pPr>
            <a:r>
              <a:rPr lang="fr-FR" sz="1350" dirty="0"/>
              <a:t>3 à 4 heures</a:t>
            </a:r>
          </a:p>
        </p:txBody>
      </p:sp>
      <p:sp>
        <p:nvSpPr>
          <p:cNvPr id="4" name="Ellipse 3"/>
          <p:cNvSpPr/>
          <p:nvPr/>
        </p:nvSpPr>
        <p:spPr>
          <a:xfrm>
            <a:off x="3301603" y="1437115"/>
            <a:ext cx="2527697" cy="139898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t>Quelques heures de préparation de leçons </a:t>
            </a:r>
          </a:p>
          <a:p>
            <a:pPr algn="ctr">
              <a:defRPr/>
            </a:pPr>
            <a:r>
              <a:rPr lang="fr-FR" sz="1350" dirty="0"/>
              <a:t>EPI ou pas c’est pareil !</a:t>
            </a:r>
          </a:p>
        </p:txBody>
      </p:sp>
      <p:sp>
        <p:nvSpPr>
          <p:cNvPr id="5" name="Ellipse 4"/>
          <p:cNvSpPr/>
          <p:nvPr/>
        </p:nvSpPr>
        <p:spPr>
          <a:xfrm>
            <a:off x="6467475" y="1529954"/>
            <a:ext cx="2191941" cy="159305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t>Échanges de mail :</a:t>
            </a:r>
          </a:p>
          <a:p>
            <a:pPr algn="ctr">
              <a:defRPr/>
            </a:pPr>
            <a:r>
              <a:rPr lang="fr-FR" sz="1350" dirty="0"/>
              <a:t>2 heures sur l’ensemble du projet</a:t>
            </a:r>
          </a:p>
        </p:txBody>
      </p:sp>
      <p:sp>
        <p:nvSpPr>
          <p:cNvPr id="6" name="Flèche vers le bas 5"/>
          <p:cNvSpPr/>
          <p:nvPr/>
        </p:nvSpPr>
        <p:spPr>
          <a:xfrm rot="2832266">
            <a:off x="2543176" y="1344216"/>
            <a:ext cx="364331" cy="50958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8" name="Flèche vers le bas 7"/>
          <p:cNvSpPr/>
          <p:nvPr/>
        </p:nvSpPr>
        <p:spPr>
          <a:xfrm rot="19684113">
            <a:off x="6230541" y="1378744"/>
            <a:ext cx="365522" cy="50958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9" name="Rectangle avec flèche vers le bas 8"/>
          <p:cNvSpPr/>
          <p:nvPr/>
        </p:nvSpPr>
        <p:spPr>
          <a:xfrm>
            <a:off x="3687367" y="3788569"/>
            <a:ext cx="1754981" cy="685800"/>
          </a:xfrm>
          <a:prstGeom prst="downArrowCallout">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solidFill>
                  <a:schemeClr val="tx1"/>
                </a:solidFill>
              </a:rPr>
              <a:t>ÉLÈVES</a:t>
            </a:r>
          </a:p>
          <a:p>
            <a:pPr algn="ctr">
              <a:defRPr/>
            </a:pPr>
            <a:r>
              <a:rPr lang="fr-FR" sz="1350" dirty="0">
                <a:solidFill>
                  <a:schemeClr val="tx1"/>
                </a:solidFill>
              </a:rPr>
              <a:t> 18 heures</a:t>
            </a:r>
          </a:p>
        </p:txBody>
      </p:sp>
      <p:sp>
        <p:nvSpPr>
          <p:cNvPr id="10" name="Rectangle à coins arrondis 9"/>
          <p:cNvSpPr/>
          <p:nvPr/>
        </p:nvSpPr>
        <p:spPr>
          <a:xfrm>
            <a:off x="752475" y="4474369"/>
            <a:ext cx="1662113" cy="1210866"/>
          </a:xfrm>
          <a:prstGeom prst="roundRect">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solidFill>
                  <a:schemeClr val="tx1"/>
                </a:solidFill>
              </a:rPr>
              <a:t>1 cycle d’EPS </a:t>
            </a:r>
          </a:p>
          <a:p>
            <a:pPr algn="ctr">
              <a:defRPr/>
            </a:pPr>
            <a:r>
              <a:rPr lang="fr-FR" sz="1350" dirty="0">
                <a:solidFill>
                  <a:schemeClr val="tx1"/>
                </a:solidFill>
              </a:rPr>
              <a:t>8 fois 2 heures (1h effective)</a:t>
            </a:r>
          </a:p>
          <a:p>
            <a:pPr algn="ctr">
              <a:defRPr/>
            </a:pPr>
            <a:r>
              <a:rPr lang="fr-FR" sz="1350" dirty="0">
                <a:solidFill>
                  <a:schemeClr val="tx1"/>
                </a:solidFill>
              </a:rPr>
              <a:t>8 heures</a:t>
            </a:r>
          </a:p>
        </p:txBody>
      </p:sp>
      <p:sp>
        <p:nvSpPr>
          <p:cNvPr id="11" name="Rectangle à coins arrondis 10"/>
          <p:cNvSpPr/>
          <p:nvPr/>
        </p:nvSpPr>
        <p:spPr>
          <a:xfrm>
            <a:off x="3452812" y="4662488"/>
            <a:ext cx="2376488" cy="1143000"/>
          </a:xfrm>
          <a:prstGeom prst="roundRect">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solidFill>
                  <a:schemeClr val="tx1"/>
                </a:solidFill>
              </a:rPr>
              <a:t>2 heures de </a:t>
            </a:r>
            <a:r>
              <a:rPr lang="fr-FR" sz="1350" dirty="0" err="1">
                <a:solidFill>
                  <a:schemeClr val="tx1"/>
                </a:solidFill>
              </a:rPr>
              <a:t>co</a:t>
            </a:r>
            <a:r>
              <a:rPr lang="fr-FR" sz="1350" dirty="0">
                <a:solidFill>
                  <a:schemeClr val="tx1"/>
                </a:solidFill>
              </a:rPr>
              <a:t>-animation </a:t>
            </a:r>
          </a:p>
          <a:p>
            <a:pPr algn="ctr">
              <a:defRPr/>
            </a:pPr>
            <a:r>
              <a:rPr lang="fr-FR" sz="1350" dirty="0">
                <a:solidFill>
                  <a:schemeClr val="tx1"/>
                </a:solidFill>
              </a:rPr>
              <a:t>Pour montrer le projet final et initialiser le projet photos</a:t>
            </a:r>
          </a:p>
        </p:txBody>
      </p:sp>
      <p:sp>
        <p:nvSpPr>
          <p:cNvPr id="12" name="Rectangle à coins arrondis 11"/>
          <p:cNvSpPr/>
          <p:nvPr/>
        </p:nvSpPr>
        <p:spPr>
          <a:xfrm>
            <a:off x="6703219" y="4514850"/>
            <a:ext cx="1546622" cy="1290638"/>
          </a:xfrm>
          <a:prstGeom prst="roundRect">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dirty="0">
                <a:solidFill>
                  <a:schemeClr val="tx1"/>
                </a:solidFill>
              </a:rPr>
              <a:t>1 séquence d’arts plastiques sur 8 semaines </a:t>
            </a:r>
          </a:p>
          <a:p>
            <a:pPr algn="ctr">
              <a:defRPr/>
            </a:pPr>
            <a:r>
              <a:rPr lang="fr-FR" sz="1350" dirty="0">
                <a:solidFill>
                  <a:schemeClr val="tx1"/>
                </a:solidFill>
              </a:rPr>
              <a:t>8 heures</a:t>
            </a:r>
          </a:p>
        </p:txBody>
      </p:sp>
      <p:sp>
        <p:nvSpPr>
          <p:cNvPr id="13" name="Flèche vers le bas 12"/>
          <p:cNvSpPr/>
          <p:nvPr/>
        </p:nvSpPr>
        <p:spPr>
          <a:xfrm rot="2832266">
            <a:off x="2925366" y="4260057"/>
            <a:ext cx="364331" cy="509588"/>
          </a:xfrm>
          <a:prstGeom prst="downArrow">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4" name="Flèche vers le bas 13"/>
          <p:cNvSpPr/>
          <p:nvPr/>
        </p:nvSpPr>
        <p:spPr>
          <a:xfrm rot="19684113">
            <a:off x="5995988" y="4254103"/>
            <a:ext cx="365522" cy="509588"/>
          </a:xfrm>
          <a:prstGeom prst="downArrow">
            <a:avLst/>
          </a:prstGeom>
          <a:solidFill>
            <a:srgbClr val="FF54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5" name="Espace réservé du pied de page 1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075520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rcRect/>
          <a:stretch>
            <a:fillRect/>
          </a:stretch>
        </p:blipFill>
        <p:spPr>
          <a:xfrm>
            <a:off x="0" y="0"/>
            <a:ext cx="9144000" cy="6858000"/>
          </a:xfrm>
          <a:prstGeom prst="rect">
            <a:avLst/>
          </a:prstGeom>
        </p:spPr>
      </p:pic>
      <p:sp>
        <p:nvSpPr>
          <p:cNvPr id="7" name="Rectangle 6"/>
          <p:cNvSpPr/>
          <p:nvPr/>
        </p:nvSpPr>
        <p:spPr>
          <a:xfrm>
            <a:off x="5292080" y="620688"/>
            <a:ext cx="3456384" cy="584775"/>
          </a:xfrm>
          <a:prstGeom prst="rect">
            <a:avLst/>
          </a:prstGeom>
          <a:solidFill>
            <a:schemeClr val="accent1">
              <a:lumMod val="20000"/>
              <a:lumOff val="80000"/>
            </a:schemeClr>
          </a:solidFill>
          <a:ln>
            <a:solidFill>
              <a:schemeClr val="accent1"/>
            </a:solidFill>
          </a:ln>
        </p:spPr>
        <p:txBody>
          <a:bodyPr wrap="square">
            <a:spAutoFit/>
          </a:bodyPr>
          <a:lstStyle/>
          <a:p>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ORAL : DNB</a:t>
            </a:r>
          </a:p>
        </p:txBody>
      </p:sp>
      <p:sp>
        <p:nvSpPr>
          <p:cNvPr id="9" name="ZoneTexte 8"/>
          <p:cNvSpPr txBox="1"/>
          <p:nvPr/>
        </p:nvSpPr>
        <p:spPr>
          <a:xfrm>
            <a:off x="2987824" y="2420888"/>
            <a:ext cx="5904656" cy="2062103"/>
          </a:xfrm>
          <a:prstGeom prst="rect">
            <a:avLst/>
          </a:prstGeom>
          <a:noFill/>
        </p:spPr>
        <p:txBody>
          <a:bodyPr wrap="square" rtlCol="0">
            <a:spAutoFit/>
          </a:bodyPr>
          <a:lstStyle/>
          <a:p>
            <a:pPr>
              <a:buFont typeface="Wingdings"/>
              <a:buChar char="@"/>
            </a:pPr>
            <a:r>
              <a:rPr lang="fr-FR" sz="3200" dirty="0" smtClean="0">
                <a:latin typeface="Baskerville Old Face" pitchFamily="18" charset="0"/>
                <a:sym typeface="Wingdings"/>
              </a:rPr>
              <a:t>La qualité de l’expression orale </a:t>
            </a:r>
          </a:p>
          <a:p>
            <a:pPr>
              <a:buFont typeface="Wingdings"/>
              <a:buChar char="@"/>
            </a:pPr>
            <a:r>
              <a:rPr lang="fr-FR" sz="3200" dirty="0" smtClean="0">
                <a:latin typeface="Baskerville Old Face" pitchFamily="18" charset="0"/>
                <a:sym typeface="Wingdings"/>
              </a:rPr>
              <a:t>La conduite de projet</a:t>
            </a:r>
          </a:p>
          <a:p>
            <a:pPr>
              <a:buFont typeface="Wingdings"/>
              <a:buChar char="@"/>
            </a:pPr>
            <a:r>
              <a:rPr lang="fr-FR" sz="3200" dirty="0" smtClean="0">
                <a:latin typeface="Baskerville Old Face" pitchFamily="18" charset="0"/>
                <a:sym typeface="Wingdings"/>
              </a:rPr>
              <a:t>Le travail en  équipe </a:t>
            </a:r>
          </a:p>
          <a:p>
            <a:pPr>
              <a:buFont typeface="Wingdings"/>
              <a:buChar char="@"/>
            </a:pPr>
            <a:r>
              <a:rPr lang="fr-FR" sz="3200" dirty="0" smtClean="0">
                <a:latin typeface="Baskerville Old Face" pitchFamily="18" charset="0"/>
                <a:sym typeface="Wingdings"/>
              </a:rPr>
              <a:t>L’autonomie </a:t>
            </a:r>
            <a:endParaRPr lang="fr-FR" sz="3200" dirty="0">
              <a:latin typeface="Baskerville Old Face" pitchFamily="18" charset="0"/>
            </a:endParaRPr>
          </a:p>
        </p:txBody>
      </p:sp>
      <p:sp>
        <p:nvSpPr>
          <p:cNvPr id="13" name="Flèche courbée vers la droite 12"/>
          <p:cNvSpPr/>
          <p:nvPr/>
        </p:nvSpPr>
        <p:spPr>
          <a:xfrm>
            <a:off x="2699792" y="2564904"/>
            <a:ext cx="216024" cy="1800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à coins arrondis 15"/>
          <p:cNvSpPr/>
          <p:nvPr/>
        </p:nvSpPr>
        <p:spPr>
          <a:xfrm>
            <a:off x="3059832" y="5301208"/>
            <a:ext cx="5112568" cy="100811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 </a:t>
            </a:r>
            <a:r>
              <a:rPr lang="fr-FR" sz="30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PARCOURS EDUCATIFS </a:t>
            </a:r>
          </a:p>
        </p:txBody>
      </p:sp>
      <p:sp>
        <p:nvSpPr>
          <p:cNvPr id="18" name="Rectangle 17"/>
          <p:cNvSpPr/>
          <p:nvPr/>
        </p:nvSpPr>
        <p:spPr>
          <a:xfrm>
            <a:off x="6012160" y="1340768"/>
            <a:ext cx="2081019" cy="584775"/>
          </a:xfrm>
          <a:prstGeom prst="rect">
            <a:avLst/>
          </a:prstGeom>
        </p:spPr>
        <p:txBody>
          <a:bodyPr wrap="none">
            <a:spAutoFit/>
          </a:bodyPr>
          <a:lstStyle/>
          <a:p>
            <a:pPr algn="ctr"/>
            <a:r>
              <a:rPr lang="fr-FR" sz="3200" dirty="0" smtClean="0">
                <a:ln w="12700">
                  <a:solidFill>
                    <a:schemeClr val="tx1"/>
                  </a:solidFill>
                  <a:prstDash val="solid"/>
                </a:ln>
                <a:latin typeface="Baskerville Old Face" pitchFamily="18" charset="0"/>
              </a:rPr>
              <a:t>15 minutes </a:t>
            </a:r>
            <a:endParaRPr lang="fr-FR" sz="3200" dirty="0"/>
          </a:p>
        </p:txBody>
      </p:sp>
      <p:grpSp>
        <p:nvGrpSpPr>
          <p:cNvPr id="19" name="Groupe 18"/>
          <p:cNvGrpSpPr/>
          <p:nvPr/>
        </p:nvGrpSpPr>
        <p:grpSpPr>
          <a:xfrm>
            <a:off x="395536" y="2420888"/>
            <a:ext cx="2124744" cy="1873336"/>
            <a:chOff x="-1" y="0"/>
            <a:chExt cx="3499943" cy="2089360"/>
          </a:xfrm>
        </p:grpSpPr>
        <p:pic>
          <p:nvPicPr>
            <p:cNvPr id="20"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 y="0"/>
              <a:ext cx="3499943" cy="208936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ZoneTexte 20"/>
            <p:cNvSpPr txBox="1"/>
            <p:nvPr/>
          </p:nvSpPr>
          <p:spPr>
            <a:xfrm>
              <a:off x="703102" y="649058"/>
              <a:ext cx="1924483" cy="830997"/>
            </a:xfrm>
            <a:prstGeom prst="rect">
              <a:avLst/>
            </a:prstGeom>
            <a:solidFill>
              <a:schemeClr val="bg1"/>
            </a:solidFill>
          </p:spPr>
          <p:txBody>
            <a:bodyPr wrap="square" rtlCol="0">
              <a:spAutoFit/>
            </a:bodyPr>
            <a:lstStyle/>
            <a:p>
              <a:pPr algn="ctr"/>
              <a:r>
                <a:rPr lang="fr-FR" sz="4800" dirty="0" smtClean="0">
                  <a:solidFill>
                    <a:srgbClr val="0070C0"/>
                  </a:solidFill>
                  <a:latin typeface="Baskerville Old Face" pitchFamily="18" charset="0"/>
                </a:rPr>
                <a:t>EPI</a:t>
              </a:r>
              <a:endParaRPr lang="fr-FR" sz="4800" dirty="0">
                <a:solidFill>
                  <a:srgbClr val="0070C0"/>
                </a:solidFill>
                <a:latin typeface="Baskerville Old Face" pitchFamily="18" charset="0"/>
              </a:endParaRPr>
            </a:p>
          </p:txBody>
        </p:sp>
      </p:grpSp>
      <p:sp>
        <p:nvSpPr>
          <p:cNvPr id="14" name="Espace réservé du pied de page 13"/>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44034" name="Picture 2" descr="Afficher l'image d'origine"/>
          <p:cNvPicPr>
            <a:picLocks noChangeAspect="1" noChangeArrowheads="1"/>
          </p:cNvPicPr>
          <p:nvPr/>
        </p:nvPicPr>
        <p:blipFill>
          <a:blip r:embed="rId3" cstate="print"/>
          <a:srcRect l="51774" t="22683" r="4380" b="3663"/>
          <a:stretch>
            <a:fillRect/>
          </a:stretch>
        </p:blipFill>
        <p:spPr bwMode="auto">
          <a:xfrm>
            <a:off x="251520" y="260648"/>
            <a:ext cx="8699252" cy="6336704"/>
          </a:xfrm>
          <a:prstGeom prst="rect">
            <a:avLst/>
          </a:prstGeom>
          <a:noFill/>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2050" name="Picture 2"/>
          <p:cNvPicPr>
            <a:picLocks noChangeAspect="1" noChangeArrowheads="1"/>
          </p:cNvPicPr>
          <p:nvPr/>
        </p:nvPicPr>
        <p:blipFill>
          <a:blip r:embed="rId4" cstate="print"/>
          <a:srcRect l="37352" t="22266" r="18926" b="21625"/>
          <a:stretch>
            <a:fillRect/>
          </a:stretch>
        </p:blipFill>
        <p:spPr bwMode="auto">
          <a:xfrm>
            <a:off x="0" y="102047"/>
            <a:ext cx="8964488" cy="6755953"/>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sp>
        <p:nvSpPr>
          <p:cNvPr id="8" name="ZoneTexte 7"/>
          <p:cNvSpPr txBox="1"/>
          <p:nvPr/>
        </p:nvSpPr>
        <p:spPr>
          <a:xfrm>
            <a:off x="0" y="260648"/>
            <a:ext cx="4932040" cy="400110"/>
          </a:xfrm>
          <a:prstGeom prst="rect">
            <a:avLst/>
          </a:prstGeom>
          <a:noFill/>
        </p:spPr>
        <p:txBody>
          <a:bodyPr wrap="square" rtlCol="0">
            <a:spAutoFit/>
          </a:bodyPr>
          <a:lstStyle/>
          <a:p>
            <a:r>
              <a:rPr lang="fr-F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L’EVALUATION SOMMATIVE</a:t>
            </a:r>
            <a:endPar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pic>
        <p:nvPicPr>
          <p:cNvPr id="33794" name="Picture 2"/>
          <p:cNvPicPr>
            <a:picLocks noChangeAspect="1" noChangeArrowheads="1"/>
          </p:cNvPicPr>
          <p:nvPr/>
        </p:nvPicPr>
        <p:blipFill>
          <a:blip r:embed="rId3" cstate="print"/>
          <a:srcRect l="14662" t="13407" r="12838" b="30485"/>
          <a:stretch>
            <a:fillRect/>
          </a:stretch>
        </p:blipFill>
        <p:spPr bwMode="auto">
          <a:xfrm>
            <a:off x="251520" y="1772816"/>
            <a:ext cx="8496944" cy="4104456"/>
          </a:xfrm>
          <a:prstGeom prst="rect">
            <a:avLst/>
          </a:prstGeom>
          <a:noFill/>
          <a:ln w="9525">
            <a:noFill/>
            <a:miter lim="800000"/>
            <a:headEnd/>
            <a:tailEnd/>
          </a:ln>
        </p:spPr>
      </p:pic>
      <p:pic>
        <p:nvPicPr>
          <p:cNvPr id="9" name="Image 8" descr="bonhomme_coche.jpg"/>
          <p:cNvPicPr>
            <a:picLocks noChangeAspect="1"/>
          </p:cNvPicPr>
          <p:nvPr/>
        </p:nvPicPr>
        <p:blipFill>
          <a:blip r:embed="rId4" cstate="print"/>
          <a:srcRect l="13994" r="12273"/>
          <a:stretch>
            <a:fillRect/>
          </a:stretch>
        </p:blipFill>
        <p:spPr>
          <a:xfrm>
            <a:off x="5004048" y="404664"/>
            <a:ext cx="1620514" cy="1235223"/>
          </a:xfrm>
          <a:prstGeom prst="rect">
            <a:avLst/>
          </a:prstGeom>
        </p:spPr>
      </p:pic>
      <p:sp>
        <p:nvSpPr>
          <p:cNvPr id="10" name="Espace réservé du pied de page 9"/>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1027" name="Picture 3"/>
          <p:cNvPicPr>
            <a:picLocks noChangeAspect="1" noChangeArrowheads="1"/>
          </p:cNvPicPr>
          <p:nvPr/>
        </p:nvPicPr>
        <p:blipFill>
          <a:blip r:embed="rId3" cstate="print"/>
          <a:srcRect l="14861" t="9641" r="16241" b="5704"/>
          <a:stretch>
            <a:fillRect/>
          </a:stretch>
        </p:blipFill>
        <p:spPr bwMode="auto">
          <a:xfrm>
            <a:off x="251520" y="476672"/>
            <a:ext cx="8640960" cy="6120680"/>
          </a:xfrm>
          <a:prstGeom prst="rect">
            <a:avLst/>
          </a:prstGeom>
          <a:noFill/>
          <a:ln w="9525">
            <a:noFill/>
            <a:miter lim="800000"/>
            <a:headEnd/>
            <a:tailEnd/>
          </a:ln>
        </p:spPr>
      </p:pic>
      <p:sp>
        <p:nvSpPr>
          <p:cNvPr id="8" name="ZoneTexte 7"/>
          <p:cNvSpPr txBox="1"/>
          <p:nvPr/>
        </p:nvSpPr>
        <p:spPr>
          <a:xfrm>
            <a:off x="0" y="620688"/>
            <a:ext cx="3995936" cy="400110"/>
          </a:xfrm>
          <a:prstGeom prst="rect">
            <a:avLst/>
          </a:prstGeom>
          <a:noFill/>
        </p:spPr>
        <p:txBody>
          <a:bodyPr wrap="square" rtlCol="0">
            <a:spAutoFit/>
          </a:bodyPr>
          <a:lstStyle/>
          <a:p>
            <a:r>
              <a:rPr lang="fr-F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L’EVALUATION FORMATIVE</a:t>
            </a:r>
            <a:endParaRPr lang="fr-F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pic>
        <p:nvPicPr>
          <p:cNvPr id="9" name="Image 8" descr="bonhomme_coche.jpg"/>
          <p:cNvPicPr>
            <a:picLocks noChangeAspect="1"/>
          </p:cNvPicPr>
          <p:nvPr/>
        </p:nvPicPr>
        <p:blipFill>
          <a:blip r:embed="rId4" cstate="print"/>
          <a:srcRect l="13994" r="12273"/>
          <a:stretch>
            <a:fillRect/>
          </a:stretch>
        </p:blipFill>
        <p:spPr>
          <a:xfrm>
            <a:off x="7127950" y="1484784"/>
            <a:ext cx="1620514" cy="1235223"/>
          </a:xfrm>
          <a:prstGeom prst="rect">
            <a:avLst/>
          </a:prstGeom>
        </p:spPr>
      </p:pic>
      <p:sp>
        <p:nvSpPr>
          <p:cNvPr id="10" name="Espace réservé du pied de page 9"/>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dirty="0"/>
          </a:p>
        </p:txBody>
      </p:sp>
      <p:pic>
        <p:nvPicPr>
          <p:cNvPr id="4" name="Image 3" descr="dreamstime_s_14676046.jpg"/>
          <p:cNvPicPr>
            <a:picLocks noChangeAspect="1"/>
          </p:cNvPicPr>
          <p:nvPr/>
        </p:nvPicPr>
        <p:blipFill>
          <a:blip r:embed="rId3" cstate="print">
            <a:duotone>
              <a:schemeClr val="bg2">
                <a:shade val="45000"/>
                <a:satMod val="135000"/>
              </a:schemeClr>
              <a:prstClr val="white"/>
            </a:duotone>
          </a:blip>
          <a:stretch>
            <a:fillRect/>
          </a:stretch>
        </p:blipFill>
        <p:spPr>
          <a:xfrm>
            <a:off x="0" y="-243408"/>
            <a:ext cx="9144000" cy="7101408"/>
          </a:xfrm>
          <a:prstGeom prst="rect">
            <a:avLst/>
          </a:prstGeom>
        </p:spPr>
      </p:pic>
      <p:sp>
        <p:nvSpPr>
          <p:cNvPr id="8" name="Rectangle 7"/>
          <p:cNvSpPr/>
          <p:nvPr/>
        </p:nvSpPr>
        <p:spPr>
          <a:xfrm>
            <a:off x="2377197" y="1628800"/>
            <a:ext cx="184730" cy="923330"/>
          </a:xfrm>
          <a:prstGeom prst="rect">
            <a:avLst/>
          </a:prstGeom>
          <a:noFill/>
        </p:spPr>
        <p:txBody>
          <a:bodyPr wrap="none" lIns="91440" tIns="45720" rIns="91440" bIns="45720">
            <a:spAutoFit/>
          </a:bodyPr>
          <a:lstStyle/>
          <a:p>
            <a:pPr algn="ctr"/>
            <a:endParaRPr lang="fr-FR" sz="5400" b="0" cap="none" spc="0" dirty="0">
              <a:ln w="28575">
                <a:solidFill>
                  <a:schemeClr val="tx2">
                    <a:lumMod val="75000"/>
                  </a:schemeClr>
                </a:solidFill>
                <a:prstDash val="solid"/>
              </a:ln>
              <a:solidFill>
                <a:srgbClr val="FFFFFF"/>
              </a:solidFill>
              <a:effectLst>
                <a:outerShdw blurRad="38100" dist="32000" dir="5400000" algn="tl">
                  <a:srgbClr val="000000">
                    <a:alpha val="30000"/>
                  </a:srgbClr>
                </a:outerShdw>
              </a:effectLst>
            </a:endParaRPr>
          </a:p>
        </p:txBody>
      </p:sp>
      <p:sp>
        <p:nvSpPr>
          <p:cNvPr id="11" name="Rectangle 10"/>
          <p:cNvSpPr/>
          <p:nvPr/>
        </p:nvSpPr>
        <p:spPr>
          <a:xfrm>
            <a:off x="683568" y="404664"/>
            <a:ext cx="6624736" cy="584775"/>
          </a:xfrm>
          <a:prstGeom prst="rect">
            <a:avLst/>
          </a:prstGeom>
          <a:solidFill>
            <a:schemeClr val="accent1">
              <a:lumMod val="20000"/>
              <a:lumOff val="80000"/>
            </a:schemeClr>
          </a:solidFill>
          <a:ln>
            <a:solidFill>
              <a:schemeClr val="accent1"/>
            </a:solidFill>
          </a:ln>
        </p:spPr>
        <p:txBody>
          <a:bodyPr wrap="square">
            <a:spAutoFit/>
          </a:bodyPr>
          <a:lstStyle/>
          <a:p>
            <a:pPr algn="ctr"/>
            <a:r>
              <a:rPr lang="fr-FR" sz="3200" b="1" dirty="0" smtClean="0">
                <a:ln w="12700">
                  <a:solidFill>
                    <a:schemeClr val="tx1"/>
                  </a:solidFill>
                  <a:prstDash val="solid"/>
                </a:ln>
                <a:solidFill>
                  <a:schemeClr val="tx2"/>
                </a:solidFill>
                <a:effectLst>
                  <a:outerShdw blurRad="41275" dist="20320" dir="1800000" algn="tl" rotWithShape="0">
                    <a:srgbClr val="000000">
                      <a:alpha val="40000"/>
                    </a:srgbClr>
                  </a:outerShdw>
                </a:effectLst>
                <a:latin typeface="Baskerville Old Face" pitchFamily="18" charset="0"/>
              </a:rPr>
              <a:t>LES PARCOURS EDUCATIFS</a:t>
            </a:r>
          </a:p>
        </p:txBody>
      </p:sp>
      <p:grpSp>
        <p:nvGrpSpPr>
          <p:cNvPr id="5" name="Groupe 8"/>
          <p:cNvGrpSpPr/>
          <p:nvPr/>
        </p:nvGrpSpPr>
        <p:grpSpPr>
          <a:xfrm>
            <a:off x="251520" y="2780928"/>
            <a:ext cx="2664296" cy="2089360"/>
            <a:chOff x="-1" y="0"/>
            <a:chExt cx="3499943" cy="2089360"/>
          </a:xfrm>
        </p:grpSpPr>
        <p:pic>
          <p:nvPicPr>
            <p:cNvPr id="12"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 y="0"/>
              <a:ext cx="3499943" cy="208936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3" name="ZoneTexte 12"/>
            <p:cNvSpPr txBox="1"/>
            <p:nvPr/>
          </p:nvSpPr>
          <p:spPr>
            <a:xfrm>
              <a:off x="703102" y="649058"/>
              <a:ext cx="1924483" cy="830997"/>
            </a:xfrm>
            <a:prstGeom prst="rect">
              <a:avLst/>
            </a:prstGeom>
            <a:solidFill>
              <a:schemeClr val="bg1"/>
            </a:solidFill>
          </p:spPr>
          <p:txBody>
            <a:bodyPr wrap="square" rtlCol="0">
              <a:spAutoFit/>
            </a:bodyPr>
            <a:lstStyle/>
            <a:p>
              <a:pPr algn="ctr"/>
              <a:r>
                <a:rPr lang="fr-FR" sz="4800" dirty="0" smtClean="0">
                  <a:solidFill>
                    <a:srgbClr val="0070C0"/>
                  </a:solidFill>
                  <a:latin typeface="Baskerville Old Face" pitchFamily="18" charset="0"/>
                </a:rPr>
                <a:t>EPI</a:t>
              </a:r>
              <a:endParaRPr lang="fr-FR" sz="4800" dirty="0">
                <a:solidFill>
                  <a:srgbClr val="0070C0"/>
                </a:solidFill>
                <a:latin typeface="Baskerville Old Face" pitchFamily="18" charset="0"/>
              </a:endParaRPr>
            </a:p>
          </p:txBody>
        </p:sp>
      </p:grpSp>
      <p:sp>
        <p:nvSpPr>
          <p:cNvPr id="14" name="Pentagone 13"/>
          <p:cNvSpPr/>
          <p:nvPr/>
        </p:nvSpPr>
        <p:spPr>
          <a:xfrm>
            <a:off x="3419872" y="2780928"/>
            <a:ext cx="3816424"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PEAC</a:t>
            </a:r>
            <a:endParaRPr lang="fr-FR" sz="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15" name="Pentagone 14"/>
          <p:cNvSpPr/>
          <p:nvPr/>
        </p:nvSpPr>
        <p:spPr>
          <a:xfrm>
            <a:off x="3419872" y="1628800"/>
            <a:ext cx="3744416"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Pentagone 15"/>
          <p:cNvSpPr/>
          <p:nvPr/>
        </p:nvSpPr>
        <p:spPr>
          <a:xfrm>
            <a:off x="3419872" y="5157192"/>
            <a:ext cx="3744416"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Parcours </a:t>
            </a:r>
            <a:r>
              <a:rPr lang="fr-FR"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Santé</a:t>
            </a:r>
            <a:endParaRPr lang="fr-FR" sz="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18" name="Pentagone 17"/>
          <p:cNvSpPr/>
          <p:nvPr/>
        </p:nvSpPr>
        <p:spPr>
          <a:xfrm>
            <a:off x="3419872" y="3933056"/>
            <a:ext cx="3744416"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800"/>
              </a:lnSpc>
            </a:pPr>
            <a:r>
              <a:rPr lang="fr-FR"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rPr>
              <a:t>Parcours Avenir</a:t>
            </a:r>
            <a:endParaRPr lang="fr-FR" sz="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19" name="Rectangle 18"/>
          <p:cNvSpPr/>
          <p:nvPr/>
        </p:nvSpPr>
        <p:spPr>
          <a:xfrm>
            <a:off x="3203848" y="1628800"/>
            <a:ext cx="4104455" cy="707886"/>
          </a:xfrm>
          <a:prstGeom prst="rect">
            <a:avLst/>
          </a:prstGeom>
          <a:noFill/>
        </p:spPr>
        <p:txBody>
          <a:bodyPr wrap="square" lIns="91440" tIns="45720" rIns="91440" bIns="45720">
            <a:spAutoFit/>
          </a:bodyPr>
          <a:lstStyle/>
          <a:p>
            <a:pPr algn="ctr"/>
            <a:r>
              <a:rPr lang="fr-FR"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a typeface="Microsoft YaHei" charset="-122"/>
              </a:rPr>
              <a:t>Parcours</a:t>
            </a:r>
            <a:r>
              <a:rPr lang="fr-F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a typeface="Microsoft YaHei" charset="-122"/>
              </a:rPr>
              <a:t> citoyen </a:t>
            </a:r>
            <a:endParaRPr lang="fr-F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skerville Old Face" pitchFamily="18" charset="0"/>
            </a:endParaRPr>
          </a:p>
        </p:txBody>
      </p:sp>
      <p:sp>
        <p:nvSpPr>
          <p:cNvPr id="21" name="Accolade ouvrante 20"/>
          <p:cNvSpPr/>
          <p:nvPr/>
        </p:nvSpPr>
        <p:spPr>
          <a:xfrm>
            <a:off x="2771800" y="1700808"/>
            <a:ext cx="448056" cy="4104456"/>
          </a:xfrm>
          <a:prstGeom prst="leftBrace">
            <a:avLst>
              <a:gd name="adj1" fmla="val 24032"/>
              <a:gd name="adj2" fmla="val 50000"/>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ZoneTexte 29"/>
          <p:cNvSpPr txBox="1"/>
          <p:nvPr/>
        </p:nvSpPr>
        <p:spPr>
          <a:xfrm>
            <a:off x="687630" y="3510378"/>
            <a:ext cx="1464993" cy="830997"/>
          </a:xfrm>
          <a:prstGeom prst="rect">
            <a:avLst/>
          </a:prstGeom>
          <a:solidFill>
            <a:schemeClr val="bg1"/>
          </a:solidFill>
        </p:spPr>
        <p:txBody>
          <a:bodyPr wrap="square" rtlCol="0">
            <a:spAutoFit/>
          </a:bodyPr>
          <a:lstStyle/>
          <a:p>
            <a:pPr algn="ctr"/>
            <a:r>
              <a:rPr lang="fr-FR" sz="4800" dirty="0" smtClean="0">
                <a:solidFill>
                  <a:srgbClr val="0070C0"/>
                </a:solidFill>
                <a:latin typeface="Baskerville Old Face" pitchFamily="18" charset="0"/>
              </a:rPr>
              <a:t>EPI</a:t>
            </a:r>
            <a:endParaRPr lang="fr-FR" sz="4800" dirty="0">
              <a:solidFill>
                <a:srgbClr val="0070C0"/>
              </a:solidFill>
              <a:latin typeface="Baskerville Old Face" pitchFamily="18" charset="0"/>
            </a:endParaRPr>
          </a:p>
        </p:txBody>
      </p:sp>
      <p:sp>
        <p:nvSpPr>
          <p:cNvPr id="22" name="ZoneTexte 21"/>
          <p:cNvSpPr txBox="1"/>
          <p:nvPr/>
        </p:nvSpPr>
        <p:spPr>
          <a:xfrm rot="10800000">
            <a:off x="8028384" y="1988840"/>
            <a:ext cx="677108" cy="3312368"/>
          </a:xfrm>
          <a:prstGeom prst="rect">
            <a:avLst/>
          </a:prstGeom>
          <a:noFill/>
          <a:ln>
            <a:solidFill>
              <a:schemeClr val="tx1"/>
            </a:solidFill>
            <a:prstDash val="sysDot"/>
          </a:ln>
        </p:spPr>
        <p:txBody>
          <a:bodyPr vert="vert270" wrap="square" rtlCol="0">
            <a:spAutoFit/>
          </a:bodyPr>
          <a:lstStyle/>
          <a:p>
            <a:pPr algn="ctr"/>
            <a:r>
              <a:rPr lang="fr-FR" sz="3200" b="1" dirty="0" smtClean="0">
                <a:solidFill>
                  <a:srgbClr val="002060"/>
                </a:solidFill>
                <a:latin typeface="Baskerville Old Face" pitchFamily="18" charset="0"/>
              </a:rPr>
              <a:t>FOLIOS</a:t>
            </a:r>
            <a:endParaRPr lang="fr-FR" sz="3200" b="1" dirty="0">
              <a:solidFill>
                <a:srgbClr val="002060"/>
              </a:solidFill>
              <a:latin typeface="Baskerville Old Face" pitchFamily="18" charset="0"/>
            </a:endParaRPr>
          </a:p>
        </p:txBody>
      </p:sp>
      <p:sp>
        <p:nvSpPr>
          <p:cNvPr id="20" name="Espace réservé du pied de page 19"/>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cstate="print"/>
          <a:srcRect l="21303" t="16360" r="17819"/>
          <a:stretch>
            <a:fillRect/>
          </a:stretch>
        </p:blipFill>
        <p:spPr bwMode="auto">
          <a:xfrm>
            <a:off x="0" y="0"/>
            <a:ext cx="9144000" cy="7001974"/>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cstate="print"/>
          <a:srcRect l="21303" t="18329" r="22247"/>
          <a:stretch>
            <a:fillRect/>
          </a:stretch>
        </p:blipFill>
        <p:spPr bwMode="auto">
          <a:xfrm>
            <a:off x="0" y="0"/>
            <a:ext cx="9258636" cy="6858000"/>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323528" y="260648"/>
            <a:ext cx="8712968" cy="6408712"/>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rPr>
              <a:t>Activité 1</a:t>
            </a:r>
          </a:p>
          <a:p>
            <a:pPr algn="ctr"/>
            <a:r>
              <a:rPr lang="fr-FR" sz="3600" dirty="0" smtClean="0">
                <a:solidFill>
                  <a:schemeClr val="tx1"/>
                </a:solidFill>
              </a:rPr>
              <a:t>Par groupe d’établissement</a:t>
            </a:r>
          </a:p>
          <a:p>
            <a:pPr algn="ctr"/>
            <a:r>
              <a:rPr lang="fr-FR" sz="3600" dirty="0" smtClean="0">
                <a:solidFill>
                  <a:schemeClr val="tx1"/>
                </a:solidFill>
              </a:rPr>
              <a:t>A partir de l’étude d’un EPI ou deux au choix, relever </a:t>
            </a:r>
          </a:p>
          <a:p>
            <a:pPr marL="285750" indent="-285750" algn="ctr">
              <a:buFont typeface="Symbol" charset="2"/>
              <a:buChar char="Þ"/>
            </a:pPr>
            <a:r>
              <a:rPr lang="fr-FR" sz="3600" b="1" dirty="0" smtClean="0">
                <a:solidFill>
                  <a:schemeClr val="tx1"/>
                </a:solidFill>
              </a:rPr>
              <a:t> ce qui vous semble être indispensable et pertinent dans l’EPI</a:t>
            </a:r>
          </a:p>
          <a:p>
            <a:pPr marL="285750" indent="-285750" algn="ctr">
              <a:buFont typeface="Symbol" charset="2"/>
              <a:buChar char="Þ"/>
            </a:pPr>
            <a:r>
              <a:rPr lang="fr-FR" sz="3600" b="1" dirty="0" smtClean="0">
                <a:solidFill>
                  <a:schemeClr val="tx1"/>
                </a:solidFill>
              </a:rPr>
              <a:t> Les manques ou incohérences de l’EPI étudié.</a:t>
            </a:r>
            <a:endParaRPr lang="fr-FR" sz="3600" b="1" dirty="0">
              <a:solidFill>
                <a:schemeClr val="tx1"/>
              </a:solidFill>
            </a:endParaRPr>
          </a:p>
        </p:txBody>
      </p:sp>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646166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cstate="print"/>
          <a:srcRect l="23517" t="18329" r="21693"/>
          <a:stretch>
            <a:fillRect/>
          </a:stretch>
        </p:blipFill>
        <p:spPr bwMode="auto">
          <a:xfrm>
            <a:off x="0" y="188640"/>
            <a:ext cx="9144000" cy="6669360"/>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dreamstime_s_14676046.jpg"/>
          <p:cNvPicPr>
            <a:picLocks noChangeAspect="1"/>
          </p:cNvPicPr>
          <p:nvPr/>
        </p:nvPicPr>
        <p:blipFill>
          <a:blip r:embed="rId2" cstate="print">
            <a:duotone>
              <a:schemeClr val="bg2">
                <a:shade val="45000"/>
                <a:satMod val="135000"/>
              </a:schemeClr>
              <a:prstClr val="white"/>
            </a:duotone>
          </a:blip>
          <a:srcRect/>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cstate="print"/>
          <a:srcRect l="21857" t="19313" r="20586"/>
          <a:stretch>
            <a:fillRect/>
          </a:stretch>
        </p:blipFill>
        <p:spPr bwMode="auto">
          <a:xfrm>
            <a:off x="0" y="-150728"/>
            <a:ext cx="9144000" cy="7008728"/>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628650" y="3208735"/>
          <a:ext cx="7886700" cy="144590"/>
        </p:xfrm>
        <a:graphic>
          <a:graphicData uri="http://schemas.openxmlformats.org/drawingml/2006/table">
            <a:tbl>
              <a:tblPr/>
              <a:tblGrid>
                <a:gridCol w="7886700"/>
              </a:tblGrid>
              <a:tr h="144590">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15000"/>
                        </a:lnSpc>
                        <a:spcBef>
                          <a:spcPts val="300"/>
                        </a:spcBef>
                        <a:spcAft>
                          <a:spcPts val="300"/>
                        </a:spcAft>
                        <a:buClrTx/>
                        <a:buSzTx/>
                        <a:buFont typeface="Wingdings" charset="2"/>
                        <a:buChar char=""/>
                        <a:tabLst/>
                      </a:pPr>
                      <a:endParaRPr kumimoji="0" lang="fr-FR" altLang="fr-FR" sz="800" b="0" i="0" u="none" strike="noStrike" cap="none" normalizeH="0" baseline="0">
                        <a:ln>
                          <a:noFill/>
                        </a:ln>
                        <a:solidFill>
                          <a:schemeClr val="tx1"/>
                        </a:solidFill>
                        <a:effectLst/>
                        <a:latin typeface="Calibri" charset="0"/>
                        <a:ea typeface="Calibri" charset="0"/>
                        <a:cs typeface="Times New Roman" charset="0"/>
                      </a:endParaRPr>
                    </a:p>
                  </a:txBody>
                  <a:tcPr marL="67151" marR="67151" marT="0" marB="0" horzOverflow="overflow">
                    <a:lnL>
                      <a:noFill/>
                    </a:lnL>
                    <a:lnR>
                      <a:noFill/>
                    </a:lnR>
                    <a:lnT>
                      <a:noFill/>
                    </a:lnT>
                    <a:lnB>
                      <a:noFill/>
                    </a:lnB>
                    <a:lnTlToBr>
                      <a:noFill/>
                    </a:lnTlToBr>
                    <a:lnBlToTr>
                      <a:noFill/>
                    </a:lnBlToTr>
                    <a:noFill/>
                  </a:tcPr>
                </a:tc>
              </a:tr>
            </a:tbl>
          </a:graphicData>
        </a:graphic>
      </p:graphicFrame>
      <p:sp>
        <p:nvSpPr>
          <p:cNvPr id="2" name="Ellipse 1"/>
          <p:cNvSpPr/>
          <p:nvPr/>
        </p:nvSpPr>
        <p:spPr>
          <a:xfrm>
            <a:off x="251521" y="188640"/>
            <a:ext cx="8640960" cy="6552728"/>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450"/>
              </a:spcBef>
              <a:spcAft>
                <a:spcPts val="450"/>
              </a:spcAft>
              <a:buNone/>
            </a:pPr>
            <a:r>
              <a:rPr lang="fr-FR" altLang="fr-FR" sz="3200" b="1" u="sng" dirty="0">
                <a:solidFill>
                  <a:schemeClr val="tx1"/>
                </a:solidFill>
                <a:ea typeface="Calibri" charset="0"/>
                <a:cs typeface="Times New Roman" charset="0"/>
              </a:rPr>
              <a:t>ACTIVITÉ 2 : </a:t>
            </a:r>
            <a:r>
              <a:rPr lang="fr-FR" altLang="fr-FR" sz="3200" b="1" dirty="0">
                <a:solidFill>
                  <a:schemeClr val="tx1"/>
                </a:solidFill>
                <a:ea typeface="Calibri" charset="0"/>
                <a:cs typeface="Times New Roman" charset="0"/>
              </a:rPr>
              <a:t> mettre en œuvre les EPI dans son établissement </a:t>
            </a:r>
            <a:endParaRPr lang="fr-FR" altLang="fr-FR" sz="3200" b="1" dirty="0" smtClean="0">
              <a:solidFill>
                <a:schemeClr val="tx1"/>
              </a:solidFill>
              <a:ea typeface="Calibri" charset="0"/>
              <a:cs typeface="Times New Roman" charset="0"/>
            </a:endParaRPr>
          </a:p>
          <a:p>
            <a:pPr marL="214313" indent="-214313" algn="ctr">
              <a:buFont typeface="Wingdings" panose="05000000000000000000" pitchFamily="2" charset="2"/>
              <a:buChar char="Ø"/>
              <a:defRPr/>
            </a:pPr>
            <a:r>
              <a:rPr lang="fr-FR" sz="3200" dirty="0">
                <a:solidFill>
                  <a:schemeClr val="tx1"/>
                </a:solidFill>
              </a:rPr>
              <a:t>Travail en ateliers : </a:t>
            </a:r>
          </a:p>
          <a:p>
            <a:pPr marL="214313" indent="-214313" algn="ctr">
              <a:defRPr/>
            </a:pPr>
            <a:endParaRPr lang="fr-FR" sz="3200" dirty="0">
              <a:solidFill>
                <a:schemeClr val="tx1"/>
              </a:solidFill>
            </a:endParaRPr>
          </a:p>
          <a:p>
            <a:pPr marL="214313" indent="-214313" algn="ctr">
              <a:defRPr/>
            </a:pPr>
            <a:r>
              <a:rPr lang="fr-FR" sz="3200" dirty="0">
                <a:solidFill>
                  <a:schemeClr val="tx1"/>
                </a:solidFill>
                <a:latin typeface="Calibri" panose="020F0502020204030204" pitchFamily="34" charset="0"/>
              </a:rPr>
              <a:t>√ Ateliers au choix en fonction de la réflexion et des besoins de chaque établissement  </a:t>
            </a:r>
          </a:p>
          <a:p>
            <a:pPr algn="ctr">
              <a:defRPr/>
            </a:pPr>
            <a:r>
              <a:rPr lang="fr-FR" sz="3200" dirty="0">
                <a:solidFill>
                  <a:schemeClr val="tx1"/>
                </a:solidFill>
                <a:latin typeface="Calibri" panose="020F0502020204030204" pitchFamily="34" charset="0"/>
              </a:rPr>
              <a:t>√ </a:t>
            </a:r>
            <a:r>
              <a:rPr lang="fr-FR" sz="3200" dirty="0">
                <a:solidFill>
                  <a:schemeClr val="tx1"/>
                </a:solidFill>
              </a:rPr>
              <a:t>Constituer des groupes pluridisciplinaires (5 à 7 stagiaires)</a:t>
            </a:r>
          </a:p>
          <a:p>
            <a:pPr>
              <a:defRPr/>
            </a:pPr>
            <a:endParaRPr lang="fr-FR" dirty="0"/>
          </a:p>
          <a:p>
            <a:pPr>
              <a:lnSpc>
                <a:spcPct val="115000"/>
              </a:lnSpc>
              <a:spcBef>
                <a:spcPts val="450"/>
              </a:spcBef>
              <a:spcAft>
                <a:spcPts val="450"/>
              </a:spcAft>
              <a:buNone/>
            </a:pPr>
            <a:endParaRPr lang="fr-FR" altLang="fr-FR" dirty="0">
              <a:ea typeface="Calibri" charset="0"/>
              <a:cs typeface="Times New Roman" charset="0"/>
            </a:endParaRP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861913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oneTexte 1"/>
          <p:cNvSpPr txBox="1">
            <a:spLocks noChangeArrowheads="1"/>
          </p:cNvSpPr>
          <p:nvPr/>
        </p:nvSpPr>
        <p:spPr bwMode="auto">
          <a:xfrm>
            <a:off x="452438" y="2163366"/>
            <a:ext cx="8011716" cy="4385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fr-FR" altLang="fr-FR" sz="2800" b="1" dirty="0">
                <a:solidFill>
                  <a:srgbClr val="00B0F0"/>
                </a:solidFill>
              </a:rPr>
              <a:t>Construire un EPI ou finaliser l’EPI ou les EPI en cours de réflexion </a:t>
            </a:r>
          </a:p>
          <a:p>
            <a:pPr>
              <a:spcBef>
                <a:spcPct val="0"/>
              </a:spcBef>
              <a:buFontTx/>
              <a:buNone/>
            </a:pPr>
            <a:endParaRPr lang="fr-FR" altLang="fr-FR" sz="2800" b="1" dirty="0"/>
          </a:p>
          <a:p>
            <a:pPr algn="ctr">
              <a:spcBef>
                <a:spcPct val="0"/>
              </a:spcBef>
              <a:buFontTx/>
              <a:buNone/>
            </a:pPr>
            <a:r>
              <a:rPr lang="fr-FR" altLang="fr-FR" sz="2800" b="1" dirty="0"/>
              <a:t> - Démarche de projet </a:t>
            </a:r>
          </a:p>
          <a:p>
            <a:pPr algn="ctr">
              <a:spcBef>
                <a:spcPct val="0"/>
              </a:spcBef>
              <a:buFontTx/>
              <a:buChar char="-"/>
            </a:pPr>
            <a:r>
              <a:rPr lang="fr-FR" altLang="fr-FR" sz="2800" b="1" dirty="0"/>
              <a:t>Problématique</a:t>
            </a:r>
          </a:p>
          <a:p>
            <a:pPr algn="ctr">
              <a:spcBef>
                <a:spcPct val="0"/>
              </a:spcBef>
              <a:buFontTx/>
              <a:buChar char="-"/>
            </a:pPr>
            <a:r>
              <a:rPr lang="fr-FR" altLang="fr-FR" sz="2800" b="1" dirty="0"/>
              <a:t> Format horaire retenu </a:t>
            </a:r>
          </a:p>
          <a:p>
            <a:pPr algn="ctr">
              <a:spcBef>
                <a:spcPct val="0"/>
              </a:spcBef>
              <a:buFontTx/>
              <a:buChar char="-"/>
            </a:pPr>
            <a:r>
              <a:rPr lang="fr-FR" altLang="fr-FR" sz="2800" b="1" dirty="0"/>
              <a:t> Inscription dans un ou plusieurs parcours éducatifs</a:t>
            </a:r>
          </a:p>
          <a:p>
            <a:pPr algn="ctr">
              <a:spcBef>
                <a:spcPct val="0"/>
              </a:spcBef>
              <a:buFontTx/>
              <a:buChar char="-"/>
            </a:pPr>
            <a:r>
              <a:rPr lang="fr-FR" altLang="fr-FR" sz="2800" b="1" dirty="0"/>
              <a:t> Référence au socle, aux programmes disciplinaires </a:t>
            </a:r>
          </a:p>
          <a:p>
            <a:pPr algn="ctr">
              <a:spcBef>
                <a:spcPct val="0"/>
              </a:spcBef>
              <a:buFontTx/>
              <a:buChar char="-"/>
            </a:pPr>
            <a:r>
              <a:rPr lang="fr-FR" altLang="fr-FR" sz="2800" b="1" dirty="0"/>
              <a:t>Restitution prévue </a:t>
            </a:r>
          </a:p>
          <a:p>
            <a:pPr>
              <a:spcBef>
                <a:spcPct val="0"/>
              </a:spcBef>
              <a:buFontTx/>
              <a:buChar char="-"/>
            </a:pPr>
            <a:endParaRPr lang="fr-FR" altLang="fr-FR" sz="1350" dirty="0"/>
          </a:p>
          <a:p>
            <a:pPr>
              <a:spcBef>
                <a:spcPct val="0"/>
              </a:spcBef>
              <a:buFontTx/>
              <a:buNone/>
            </a:pPr>
            <a:r>
              <a:rPr lang="fr-FR" altLang="fr-FR" sz="1350" dirty="0"/>
              <a:t> </a:t>
            </a:r>
          </a:p>
        </p:txBody>
      </p:sp>
      <p:sp>
        <p:nvSpPr>
          <p:cNvPr id="3" name="ZoneTexte 2"/>
          <p:cNvSpPr txBox="1"/>
          <p:nvPr/>
        </p:nvSpPr>
        <p:spPr>
          <a:xfrm>
            <a:off x="3848100" y="1284685"/>
            <a:ext cx="1861279" cy="646331"/>
          </a:xfrm>
          <a:prstGeom prst="rect">
            <a:avLst/>
          </a:prstGeom>
          <a:noFill/>
        </p:spPr>
        <p:txBody>
          <a:bodyPr wrap="none">
            <a:spAutoFit/>
          </a:bodyPr>
          <a:lstStyle/>
          <a:p>
            <a:pPr>
              <a:defRPr/>
            </a:pPr>
            <a:r>
              <a:rPr lang="fr-FR" sz="3600" b="1" dirty="0">
                <a:solidFill>
                  <a:schemeClr val="accent6">
                    <a:lumMod val="75000"/>
                  </a:schemeClr>
                </a:solidFill>
                <a:latin typeface="Calibri" panose="020F0502020204030204" pitchFamily="34" charset="0"/>
              </a:rPr>
              <a:t>Atelier 1</a:t>
            </a:r>
            <a:r>
              <a:rPr lang="fr-FR" sz="2100" b="1" dirty="0">
                <a:solidFill>
                  <a:schemeClr val="accent6">
                    <a:lumMod val="75000"/>
                  </a:schemeClr>
                </a:solidFill>
                <a:latin typeface="Calibri" panose="020F0502020204030204" pitchFamily="34" charset="0"/>
              </a:rPr>
              <a:t> </a:t>
            </a: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669904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79912" y="1196752"/>
            <a:ext cx="1861279" cy="646331"/>
          </a:xfrm>
          <a:prstGeom prst="rect">
            <a:avLst/>
          </a:prstGeom>
          <a:noFill/>
        </p:spPr>
        <p:txBody>
          <a:bodyPr wrap="none">
            <a:spAutoFit/>
          </a:bodyPr>
          <a:lstStyle/>
          <a:p>
            <a:pPr>
              <a:defRPr/>
            </a:pPr>
            <a:r>
              <a:rPr lang="fr-FR" sz="3600" b="1" dirty="0">
                <a:solidFill>
                  <a:schemeClr val="accent6">
                    <a:lumMod val="75000"/>
                  </a:schemeClr>
                </a:solidFill>
                <a:latin typeface="Calibri" panose="020F0502020204030204" pitchFamily="34" charset="0"/>
              </a:rPr>
              <a:t>Atelier</a:t>
            </a:r>
            <a:r>
              <a:rPr lang="fr-FR" sz="2100" b="1" dirty="0">
                <a:solidFill>
                  <a:schemeClr val="accent6">
                    <a:lumMod val="75000"/>
                  </a:schemeClr>
                </a:solidFill>
                <a:latin typeface="Calibri" panose="020F0502020204030204" pitchFamily="34" charset="0"/>
              </a:rPr>
              <a:t> </a:t>
            </a:r>
            <a:r>
              <a:rPr lang="fr-FR" sz="3600" b="1" dirty="0">
                <a:solidFill>
                  <a:schemeClr val="accent6">
                    <a:lumMod val="75000"/>
                  </a:schemeClr>
                </a:solidFill>
                <a:latin typeface="Calibri" panose="020F0502020204030204" pitchFamily="34" charset="0"/>
              </a:rPr>
              <a:t>2 </a:t>
            </a:r>
          </a:p>
        </p:txBody>
      </p:sp>
      <p:sp>
        <p:nvSpPr>
          <p:cNvPr id="89091" name="ZoneTexte 2"/>
          <p:cNvSpPr txBox="1">
            <a:spLocks noChangeArrowheads="1"/>
          </p:cNvSpPr>
          <p:nvPr/>
        </p:nvSpPr>
        <p:spPr bwMode="auto">
          <a:xfrm>
            <a:off x="837010" y="2059781"/>
            <a:ext cx="7767438"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2800" b="1" dirty="0">
                <a:solidFill>
                  <a:srgbClr val="00B0F0"/>
                </a:solidFill>
              </a:rPr>
              <a:t>Construire une séance  (par exemple la première séance) </a:t>
            </a:r>
          </a:p>
          <a:p>
            <a:pPr>
              <a:spcBef>
                <a:spcPct val="0"/>
              </a:spcBef>
              <a:buFontTx/>
              <a:buNone/>
            </a:pPr>
            <a:endParaRPr lang="fr-FR" altLang="fr-FR" sz="2800" b="1" i="1" dirty="0"/>
          </a:p>
          <a:p>
            <a:pPr>
              <a:spcBef>
                <a:spcPct val="0"/>
              </a:spcBef>
              <a:buFontTx/>
              <a:buChar char="-"/>
            </a:pPr>
            <a:r>
              <a:rPr lang="fr-FR" altLang="fr-FR" sz="2800" b="1" dirty="0"/>
              <a:t>Qui intervient  (Co-intervention nécessaire) ? </a:t>
            </a:r>
          </a:p>
          <a:p>
            <a:pPr>
              <a:spcBef>
                <a:spcPct val="0"/>
              </a:spcBef>
              <a:buFontTx/>
              <a:buChar char="-"/>
            </a:pPr>
            <a:r>
              <a:rPr lang="fr-FR" altLang="fr-FR" sz="2800" b="1" dirty="0"/>
              <a:t>Comment sensibiliser les élèves au projet   /   lui donner du sens ?</a:t>
            </a:r>
          </a:p>
          <a:p>
            <a:pPr>
              <a:spcBef>
                <a:spcPct val="0"/>
              </a:spcBef>
              <a:buFontTx/>
              <a:buChar char="-"/>
            </a:pPr>
            <a:r>
              <a:rPr lang="fr-FR" altLang="fr-FR" sz="2800" b="1" dirty="0"/>
              <a:t>Comment introduire le projet  / susciter l’adhésion des élèves ? </a:t>
            </a:r>
          </a:p>
          <a:p>
            <a:pPr>
              <a:spcBef>
                <a:spcPct val="0"/>
              </a:spcBef>
              <a:buFontTx/>
              <a:buChar char="-"/>
            </a:pPr>
            <a:r>
              <a:rPr lang="fr-FR" altLang="fr-FR" sz="2800" b="1" dirty="0"/>
              <a:t>Quelles consignes donner? Quelles activités proposer? </a:t>
            </a:r>
          </a:p>
          <a:p>
            <a:pPr>
              <a:spcBef>
                <a:spcPct val="0"/>
              </a:spcBef>
              <a:buFontTx/>
              <a:buChar char="-"/>
            </a:pPr>
            <a:r>
              <a:rPr lang="fr-FR" altLang="fr-FR" sz="2800" b="1" dirty="0"/>
              <a:t>Quelles ressources réunir?</a:t>
            </a:r>
          </a:p>
          <a:p>
            <a:pPr>
              <a:spcBef>
                <a:spcPct val="0"/>
              </a:spcBef>
              <a:buFontTx/>
              <a:buChar char="-"/>
            </a:pPr>
            <a:endParaRPr lang="fr-FR" altLang="fr-FR" sz="2800" dirty="0"/>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414676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71900" y="1232297"/>
            <a:ext cx="1800365" cy="646331"/>
          </a:xfrm>
          <a:prstGeom prst="rect">
            <a:avLst/>
          </a:prstGeom>
          <a:noFill/>
        </p:spPr>
        <p:txBody>
          <a:bodyPr wrap="none">
            <a:spAutoFit/>
          </a:bodyPr>
          <a:lstStyle/>
          <a:p>
            <a:pPr>
              <a:defRPr/>
            </a:pPr>
            <a:r>
              <a:rPr lang="fr-FR" sz="3600" b="1" dirty="0">
                <a:solidFill>
                  <a:schemeClr val="accent2">
                    <a:lumMod val="75000"/>
                  </a:schemeClr>
                </a:solidFill>
                <a:latin typeface="Calibri" panose="020F0502020204030204" pitchFamily="34" charset="0"/>
              </a:rPr>
              <a:t>Atelier 3</a:t>
            </a:r>
          </a:p>
        </p:txBody>
      </p:sp>
      <p:sp>
        <p:nvSpPr>
          <p:cNvPr id="90115" name="ZoneTexte 2"/>
          <p:cNvSpPr txBox="1">
            <a:spLocks noChangeArrowheads="1"/>
          </p:cNvSpPr>
          <p:nvPr/>
        </p:nvSpPr>
        <p:spPr bwMode="auto">
          <a:xfrm>
            <a:off x="683569" y="1921668"/>
            <a:ext cx="8064896"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fr-FR" altLang="fr-FR" b="1" dirty="0">
                <a:solidFill>
                  <a:srgbClr val="00B0F0"/>
                </a:solidFill>
              </a:rPr>
              <a:t>Elaboration d’un outil d’évaluation portant sur</a:t>
            </a:r>
          </a:p>
          <a:p>
            <a:pPr algn="ctr">
              <a:lnSpc>
                <a:spcPct val="100000"/>
              </a:lnSpc>
              <a:spcBef>
                <a:spcPct val="0"/>
              </a:spcBef>
              <a:buFontTx/>
              <a:buNone/>
            </a:pPr>
            <a:r>
              <a:rPr lang="fr-FR" altLang="fr-FR" b="1" dirty="0"/>
              <a:t> </a:t>
            </a:r>
          </a:p>
          <a:p>
            <a:pPr algn="ctr">
              <a:lnSpc>
                <a:spcPct val="100000"/>
              </a:lnSpc>
              <a:spcBef>
                <a:spcPct val="0"/>
              </a:spcBef>
              <a:buFontTx/>
              <a:buChar char="-"/>
            </a:pPr>
            <a:r>
              <a:rPr lang="fr-FR" altLang="fr-FR" b="1" dirty="0"/>
              <a:t>une situation d’apprentissage </a:t>
            </a:r>
          </a:p>
          <a:p>
            <a:pPr algn="ctr">
              <a:lnSpc>
                <a:spcPct val="100000"/>
              </a:lnSpc>
              <a:spcBef>
                <a:spcPct val="0"/>
              </a:spcBef>
              <a:buFontTx/>
              <a:buChar char="-"/>
            </a:pPr>
            <a:r>
              <a:rPr lang="fr-FR" altLang="fr-FR" b="1" dirty="0"/>
              <a:t>une séance </a:t>
            </a:r>
          </a:p>
          <a:p>
            <a:pPr algn="ctr">
              <a:lnSpc>
                <a:spcPct val="100000"/>
              </a:lnSpc>
              <a:spcBef>
                <a:spcPct val="0"/>
              </a:spcBef>
              <a:buFontTx/>
              <a:buChar char="-"/>
            </a:pPr>
            <a:r>
              <a:rPr lang="fr-FR" altLang="fr-FR" b="1" dirty="0"/>
              <a:t>un type de tâche (tâche complexe) </a:t>
            </a:r>
          </a:p>
          <a:p>
            <a:pPr algn="ctr">
              <a:lnSpc>
                <a:spcPct val="100000"/>
              </a:lnSpc>
              <a:spcBef>
                <a:spcPct val="0"/>
              </a:spcBef>
              <a:buFontTx/>
              <a:buNone/>
            </a:pPr>
            <a:endParaRPr lang="fr-FR" altLang="fr-FR" b="1" dirty="0"/>
          </a:p>
          <a:p>
            <a:pPr algn="ctr">
              <a:lnSpc>
                <a:spcPct val="100000"/>
              </a:lnSpc>
              <a:spcBef>
                <a:spcPct val="0"/>
              </a:spcBef>
              <a:buFontTx/>
              <a:buChar char="-"/>
            </a:pPr>
            <a:r>
              <a:rPr lang="fr-FR" altLang="fr-FR" b="1" dirty="0"/>
              <a:t>Quelle forme (autoévaluation,  par les pairs, par l’enseignant, formative, sommative  …) ? </a:t>
            </a:r>
          </a:p>
          <a:p>
            <a:pPr algn="ctr">
              <a:lnSpc>
                <a:spcPct val="100000"/>
              </a:lnSpc>
              <a:spcBef>
                <a:spcPct val="0"/>
              </a:spcBef>
              <a:buFontTx/>
              <a:buChar char="-"/>
            </a:pPr>
            <a:r>
              <a:rPr lang="fr-FR" altLang="fr-FR" b="1" dirty="0"/>
              <a:t>Quels critères retenir?</a:t>
            </a:r>
          </a:p>
          <a:p>
            <a:pPr algn="ctr">
              <a:lnSpc>
                <a:spcPct val="100000"/>
              </a:lnSpc>
              <a:spcBef>
                <a:spcPct val="0"/>
              </a:spcBef>
              <a:buFontTx/>
              <a:buChar char="-"/>
            </a:pPr>
            <a:r>
              <a:rPr lang="fr-FR" altLang="fr-FR" b="1" dirty="0"/>
              <a:t>Quelles compétences (transversales, disciplinaires…) </a:t>
            </a:r>
          </a:p>
          <a:p>
            <a:pPr algn="ctr">
              <a:lnSpc>
                <a:spcPct val="100000"/>
              </a:lnSpc>
              <a:spcBef>
                <a:spcPct val="0"/>
              </a:spcBef>
              <a:buFontTx/>
              <a:buChar char="-"/>
            </a:pPr>
            <a:endParaRPr lang="fr-FR" altLang="fr-FR" dirty="0"/>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46679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95936" y="188640"/>
            <a:ext cx="1904560" cy="646331"/>
          </a:xfrm>
          <a:prstGeom prst="rect">
            <a:avLst/>
          </a:prstGeom>
          <a:noFill/>
        </p:spPr>
        <p:txBody>
          <a:bodyPr wrap="none">
            <a:spAutoFit/>
          </a:bodyPr>
          <a:lstStyle/>
          <a:p>
            <a:pPr>
              <a:defRPr/>
            </a:pPr>
            <a:r>
              <a:rPr lang="fr-FR" sz="3600" b="1" dirty="0">
                <a:solidFill>
                  <a:schemeClr val="accent2">
                    <a:lumMod val="75000"/>
                  </a:schemeClr>
                </a:solidFill>
                <a:latin typeface="Calibri" panose="020F0502020204030204" pitchFamily="34" charset="0"/>
              </a:rPr>
              <a:t>Atelier 4 </a:t>
            </a:r>
          </a:p>
        </p:txBody>
      </p:sp>
      <p:sp>
        <p:nvSpPr>
          <p:cNvPr id="91139" name="ZoneTexte 2"/>
          <p:cNvSpPr txBox="1">
            <a:spLocks noChangeArrowheads="1"/>
          </p:cNvSpPr>
          <p:nvPr/>
        </p:nvSpPr>
        <p:spPr bwMode="auto">
          <a:xfrm>
            <a:off x="107504" y="834971"/>
            <a:ext cx="8761810" cy="649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fr-FR" altLang="fr-FR" sz="3200" b="1" dirty="0">
                <a:solidFill>
                  <a:srgbClr val="00B0F0"/>
                </a:solidFill>
              </a:rPr>
              <a:t>Evaluation de la production finale : réalisation d’une grille </a:t>
            </a:r>
          </a:p>
          <a:p>
            <a:pPr>
              <a:lnSpc>
                <a:spcPct val="100000"/>
              </a:lnSpc>
              <a:spcBef>
                <a:spcPct val="0"/>
              </a:spcBef>
              <a:buFontTx/>
              <a:buNone/>
            </a:pPr>
            <a:endParaRPr lang="fr-FR" altLang="fr-FR" sz="3200" b="1" dirty="0"/>
          </a:p>
          <a:p>
            <a:pPr algn="ctr">
              <a:lnSpc>
                <a:spcPct val="100000"/>
              </a:lnSpc>
              <a:spcBef>
                <a:spcPct val="0"/>
              </a:spcBef>
              <a:buFontTx/>
              <a:buNone/>
            </a:pPr>
            <a:r>
              <a:rPr lang="fr-FR" altLang="fr-FR" sz="3200" b="1" dirty="0"/>
              <a:t>Prise en compte :</a:t>
            </a:r>
          </a:p>
          <a:p>
            <a:pPr algn="ctr">
              <a:lnSpc>
                <a:spcPct val="100000"/>
              </a:lnSpc>
              <a:spcBef>
                <a:spcPct val="0"/>
              </a:spcBef>
              <a:buFontTx/>
              <a:buNone/>
            </a:pPr>
            <a:r>
              <a:rPr lang="fr-FR" altLang="fr-FR" sz="3200" b="1" dirty="0"/>
              <a:t>- de la maîtrise des savoirs et des capacités disciplinaires </a:t>
            </a:r>
          </a:p>
          <a:p>
            <a:pPr algn="ctr">
              <a:lnSpc>
                <a:spcPct val="100000"/>
              </a:lnSpc>
              <a:spcBef>
                <a:spcPct val="0"/>
              </a:spcBef>
              <a:buFontTx/>
              <a:buChar char="-"/>
            </a:pPr>
            <a:r>
              <a:rPr lang="fr-FR" altLang="fr-FR" sz="3200" b="1" dirty="0"/>
              <a:t> de la maîtrise des compétences  transversales  (conduire une action, s’informer, communiquer…) </a:t>
            </a:r>
          </a:p>
          <a:p>
            <a:pPr algn="ctr">
              <a:lnSpc>
                <a:spcPct val="100000"/>
              </a:lnSpc>
              <a:spcBef>
                <a:spcPct val="0"/>
              </a:spcBef>
              <a:buFontTx/>
              <a:buChar char="-"/>
            </a:pPr>
            <a:r>
              <a:rPr lang="fr-FR" altLang="fr-FR" sz="3200" b="1" dirty="0"/>
              <a:t> de compétences savoir être (autonomie, investissement, prise d’initiative…)</a:t>
            </a:r>
          </a:p>
          <a:p>
            <a:pPr algn="ctr">
              <a:lnSpc>
                <a:spcPct val="100000"/>
              </a:lnSpc>
              <a:spcBef>
                <a:spcPct val="0"/>
              </a:spcBef>
              <a:buFontTx/>
              <a:buChar char="-"/>
            </a:pPr>
            <a:r>
              <a:rPr lang="fr-FR" altLang="fr-FR" sz="3200" b="1" dirty="0"/>
              <a:t> des progrès réalisés, de l’aboutissement de la production  ….</a:t>
            </a:r>
          </a:p>
          <a:p>
            <a:pPr>
              <a:lnSpc>
                <a:spcPct val="100000"/>
              </a:lnSpc>
              <a:spcBef>
                <a:spcPct val="0"/>
              </a:spcBef>
              <a:buFontTx/>
              <a:buNone/>
            </a:pPr>
            <a:endParaRPr lang="fr-FR" altLang="fr-FR" sz="3200" dirty="0"/>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905685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95936" y="116632"/>
            <a:ext cx="1904560" cy="646331"/>
          </a:xfrm>
          <a:prstGeom prst="rect">
            <a:avLst/>
          </a:prstGeom>
          <a:noFill/>
        </p:spPr>
        <p:txBody>
          <a:bodyPr wrap="none">
            <a:spAutoFit/>
          </a:bodyPr>
          <a:lstStyle/>
          <a:p>
            <a:pPr>
              <a:defRPr/>
            </a:pPr>
            <a:r>
              <a:rPr lang="fr-FR" sz="3600" b="1" dirty="0">
                <a:solidFill>
                  <a:schemeClr val="accent2">
                    <a:lumMod val="75000"/>
                  </a:schemeClr>
                </a:solidFill>
                <a:latin typeface="Calibri" panose="020F0502020204030204" pitchFamily="34" charset="0"/>
              </a:rPr>
              <a:t>Atelier 5 </a:t>
            </a:r>
          </a:p>
        </p:txBody>
      </p:sp>
      <p:sp>
        <p:nvSpPr>
          <p:cNvPr id="92163" name="ZoneTexte 3"/>
          <p:cNvSpPr txBox="1">
            <a:spLocks noChangeArrowheads="1"/>
          </p:cNvSpPr>
          <p:nvPr/>
        </p:nvSpPr>
        <p:spPr bwMode="auto">
          <a:xfrm>
            <a:off x="107504" y="762963"/>
            <a:ext cx="9036496" cy="612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fr-FR" altLang="fr-FR" b="1" dirty="0">
                <a:solidFill>
                  <a:srgbClr val="00B0F0"/>
                </a:solidFill>
              </a:rPr>
              <a:t>Travail de groupe et EPI </a:t>
            </a:r>
          </a:p>
          <a:p>
            <a:pPr algn="ctr">
              <a:lnSpc>
                <a:spcPct val="100000"/>
              </a:lnSpc>
              <a:spcBef>
                <a:spcPct val="0"/>
              </a:spcBef>
              <a:buFontTx/>
              <a:buNone/>
            </a:pPr>
            <a:endParaRPr lang="fr-FR" altLang="fr-FR" b="1" dirty="0"/>
          </a:p>
          <a:p>
            <a:pPr algn="ctr">
              <a:lnSpc>
                <a:spcPct val="100000"/>
              </a:lnSpc>
              <a:spcBef>
                <a:spcPct val="0"/>
              </a:spcBef>
              <a:buFontTx/>
              <a:buNone/>
            </a:pPr>
            <a:r>
              <a:rPr lang="fr-FR" altLang="fr-FR" b="1" dirty="0"/>
              <a:t>- Quelles attentes ? </a:t>
            </a:r>
          </a:p>
          <a:p>
            <a:pPr algn="ctr">
              <a:lnSpc>
                <a:spcPct val="100000"/>
              </a:lnSpc>
              <a:spcBef>
                <a:spcPct val="0"/>
              </a:spcBef>
              <a:buFontTx/>
              <a:buChar char="-"/>
            </a:pPr>
            <a:r>
              <a:rPr lang="fr-FR" altLang="fr-FR" b="1" dirty="0"/>
              <a:t>Pour quelle finalité? Pour quelles séances ? </a:t>
            </a:r>
          </a:p>
          <a:p>
            <a:pPr algn="ctr">
              <a:lnSpc>
                <a:spcPct val="100000"/>
              </a:lnSpc>
              <a:spcBef>
                <a:spcPct val="0"/>
              </a:spcBef>
              <a:buFontTx/>
              <a:buChar char="-"/>
            </a:pPr>
            <a:r>
              <a:rPr lang="fr-FR" altLang="fr-FR" b="1" dirty="0"/>
              <a:t> Pour quelle  situation d’apprentissage?  </a:t>
            </a:r>
          </a:p>
          <a:p>
            <a:pPr algn="ctr">
              <a:lnSpc>
                <a:spcPct val="100000"/>
              </a:lnSpc>
              <a:spcBef>
                <a:spcPct val="0"/>
              </a:spcBef>
              <a:buFontTx/>
              <a:buChar char="-"/>
            </a:pPr>
            <a:r>
              <a:rPr lang="fr-FR" altLang="fr-FR" b="1" dirty="0"/>
              <a:t> Comment constituer les groupes  (niveau, hétérogène)? </a:t>
            </a:r>
          </a:p>
          <a:p>
            <a:pPr algn="ctr">
              <a:lnSpc>
                <a:spcPct val="100000"/>
              </a:lnSpc>
              <a:spcBef>
                <a:spcPct val="0"/>
              </a:spcBef>
              <a:buFontTx/>
              <a:buChar char="-"/>
            </a:pPr>
            <a:r>
              <a:rPr lang="fr-FR" altLang="fr-FR" b="1" dirty="0"/>
              <a:t> Groupes fixes ou modulables (en fonction de quels critères) ? </a:t>
            </a:r>
          </a:p>
          <a:p>
            <a:pPr algn="ctr">
              <a:lnSpc>
                <a:spcPct val="100000"/>
              </a:lnSpc>
              <a:spcBef>
                <a:spcPct val="0"/>
              </a:spcBef>
              <a:buFontTx/>
              <a:buChar char="-"/>
            </a:pPr>
            <a:r>
              <a:rPr lang="fr-FR" altLang="fr-FR" b="1" dirty="0"/>
              <a:t> Comment évaluer le travail de groupes?  </a:t>
            </a:r>
          </a:p>
          <a:p>
            <a:pPr algn="ctr">
              <a:lnSpc>
                <a:spcPct val="100000"/>
              </a:lnSpc>
              <a:spcBef>
                <a:spcPct val="0"/>
              </a:spcBef>
              <a:buFontTx/>
              <a:buChar char="-"/>
            </a:pPr>
            <a:r>
              <a:rPr lang="fr-FR" altLang="fr-FR" b="1" dirty="0"/>
              <a:t>Comment prendre en compte le rôle et l’investissement de chacun?</a:t>
            </a:r>
          </a:p>
          <a:p>
            <a:pPr algn="ctr">
              <a:lnSpc>
                <a:spcPct val="100000"/>
              </a:lnSpc>
              <a:spcBef>
                <a:spcPct val="0"/>
              </a:spcBef>
              <a:buFontTx/>
              <a:buChar char="-"/>
            </a:pPr>
            <a:r>
              <a:rPr lang="fr-FR" altLang="fr-FR" b="1" dirty="0"/>
              <a:t> Différenciation des contenus, des tâches entre les groupes ?</a:t>
            </a:r>
          </a:p>
          <a:p>
            <a:pPr algn="ctr">
              <a:lnSpc>
                <a:spcPct val="100000"/>
              </a:lnSpc>
              <a:spcBef>
                <a:spcPct val="0"/>
              </a:spcBef>
              <a:buFontTx/>
              <a:buChar char="-"/>
            </a:pPr>
            <a:r>
              <a:rPr lang="fr-FR" altLang="fr-FR" b="1" dirty="0"/>
              <a:t>Distribution de rôle par  groupe, à l’intérieur du groupe ? </a:t>
            </a: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801624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95936" y="20340"/>
            <a:ext cx="1904560" cy="646331"/>
          </a:xfrm>
          <a:prstGeom prst="rect">
            <a:avLst/>
          </a:prstGeom>
          <a:noFill/>
        </p:spPr>
        <p:txBody>
          <a:bodyPr wrap="none">
            <a:spAutoFit/>
          </a:bodyPr>
          <a:lstStyle/>
          <a:p>
            <a:pPr>
              <a:defRPr/>
            </a:pPr>
            <a:r>
              <a:rPr lang="fr-FR" sz="3600" b="1" dirty="0">
                <a:solidFill>
                  <a:schemeClr val="accent2">
                    <a:lumMod val="75000"/>
                  </a:schemeClr>
                </a:solidFill>
                <a:latin typeface="Calibri" panose="020F0502020204030204" pitchFamily="34" charset="0"/>
              </a:rPr>
              <a:t>Atelier 6 </a:t>
            </a:r>
          </a:p>
        </p:txBody>
      </p:sp>
      <p:sp>
        <p:nvSpPr>
          <p:cNvPr id="93187" name="ZoneTexte 2"/>
          <p:cNvSpPr txBox="1">
            <a:spLocks noChangeArrowheads="1"/>
          </p:cNvSpPr>
          <p:nvPr/>
        </p:nvSpPr>
        <p:spPr bwMode="auto">
          <a:xfrm>
            <a:off x="469106" y="1124744"/>
            <a:ext cx="8351366"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fr-FR" altLang="fr-FR" sz="3200" b="1" dirty="0">
                <a:solidFill>
                  <a:srgbClr val="00B0F0"/>
                </a:solidFill>
              </a:rPr>
              <a:t>Epreuve orale au DNB </a:t>
            </a:r>
          </a:p>
          <a:p>
            <a:pPr algn="ctr">
              <a:lnSpc>
                <a:spcPct val="100000"/>
              </a:lnSpc>
              <a:spcBef>
                <a:spcPct val="0"/>
              </a:spcBef>
              <a:buFontTx/>
              <a:buNone/>
            </a:pPr>
            <a:endParaRPr lang="fr-FR" altLang="fr-FR" sz="3200" b="1" dirty="0"/>
          </a:p>
          <a:p>
            <a:pPr algn="ctr">
              <a:lnSpc>
                <a:spcPct val="100000"/>
              </a:lnSpc>
              <a:spcBef>
                <a:spcPct val="0"/>
              </a:spcBef>
              <a:buFontTx/>
              <a:buNone/>
            </a:pPr>
            <a:r>
              <a:rPr lang="fr-FR" altLang="fr-FR" sz="3200" b="1" dirty="0"/>
              <a:t>- Quand et comment préparer l’élève à cette épreuve? </a:t>
            </a:r>
          </a:p>
          <a:p>
            <a:pPr algn="ctr">
              <a:lnSpc>
                <a:spcPct val="100000"/>
              </a:lnSpc>
              <a:spcBef>
                <a:spcPct val="0"/>
              </a:spcBef>
              <a:buFontTx/>
              <a:buChar char="-"/>
            </a:pPr>
            <a:r>
              <a:rPr lang="fr-FR" altLang="fr-FR" sz="3200" b="1" dirty="0"/>
              <a:t> Quelles attentes : doit-on interroger l’élève sur le projet dans lequel il s’est inscrit? Sur la démarche de projet? Sur ses acquis (disciplinaires, du socle, des parcours éducatifs, du savoir être)  ?</a:t>
            </a:r>
          </a:p>
          <a:p>
            <a:pPr algn="ctr">
              <a:lnSpc>
                <a:spcPct val="100000"/>
              </a:lnSpc>
              <a:spcBef>
                <a:spcPct val="0"/>
              </a:spcBef>
              <a:buFontTx/>
              <a:buChar char="-"/>
            </a:pPr>
            <a:r>
              <a:rPr lang="fr-FR" altLang="fr-FR" sz="3200" b="1" dirty="0"/>
              <a:t> Quelles compétences transversales évaluer ? </a:t>
            </a:r>
          </a:p>
        </p:txBody>
      </p:sp>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166683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ag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891480"/>
            <a:ext cx="8424936" cy="8565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408605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xmlns="" val="1482454796"/>
              </p:ext>
            </p:extLst>
          </p:nvPr>
        </p:nvGraphicFramePr>
        <p:xfrm>
          <a:off x="272654" y="1129904"/>
          <a:ext cx="8420100" cy="4487466"/>
        </p:xfrm>
        <a:graphic>
          <a:graphicData uri="http://schemas.openxmlformats.org/drawingml/2006/table">
            <a:tbl>
              <a:tblPr/>
              <a:tblGrid>
                <a:gridCol w="4083322"/>
                <a:gridCol w="3168352"/>
                <a:gridCol w="1168426"/>
              </a:tblGrid>
              <a:tr h="56078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Calibri" charset="0"/>
                        </a:rPr>
                        <a:t>INDISPENSABLE/ PERTINENT dans EPI</a:t>
                      </a: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Calibri" charset="0"/>
                        </a:rPr>
                        <a:t>A EVITER/ Ne réponds pas à EPI</a:t>
                      </a: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smtClean="0">
                          <a:ln>
                            <a:noFill/>
                          </a:ln>
                          <a:solidFill>
                            <a:srgbClr val="FFFFFF"/>
                          </a:solidFill>
                          <a:effectLst/>
                          <a:latin typeface="Calibri" charset="0"/>
                        </a:rPr>
                        <a:t>REMARQUES</a:t>
                      </a:r>
                      <a:endParaRPr kumimoji="0" lang="fr-FR" altLang="fr-FR" sz="1400" b="1" i="0" u="none" strike="noStrike" cap="none" normalizeH="0" baseline="0" dirty="0">
                        <a:ln>
                          <a:noFill/>
                        </a:ln>
                        <a:solidFill>
                          <a:srgbClr val="FFFFFF"/>
                        </a:solidFill>
                        <a:effectLst/>
                        <a:latin typeface="Calibri" charset="0"/>
                      </a:endParaRP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92668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a:ln>
                          <a:noFill/>
                        </a:ln>
                        <a:solidFill>
                          <a:srgbClr val="000000"/>
                        </a:solidFill>
                        <a:effectLst/>
                        <a:latin typeface="Calibri" charset="0"/>
                      </a:endParaRP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0000"/>
                        </a:solidFill>
                        <a:effectLst/>
                        <a:latin typeface="Calibri" charset="0"/>
                      </a:endParaRPr>
                    </a:p>
                  </a:txBody>
                  <a:tcPr marL="68588" marR="68588"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tr>
            </a:tbl>
          </a:graphicData>
        </a:graphic>
      </p:graphicFrame>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582683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4275856"/>
            <a:ext cx="8970574" cy="10441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7852903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xmlns="" val="1357828014"/>
              </p:ext>
            </p:extLst>
          </p:nvPr>
        </p:nvGraphicFramePr>
        <p:xfrm>
          <a:off x="251521" y="296115"/>
          <a:ext cx="8712968" cy="695706"/>
        </p:xfrm>
        <a:graphic>
          <a:graphicData uri="http://schemas.openxmlformats.org/drawingml/2006/table">
            <a:tbl>
              <a:tblPr/>
              <a:tblGrid>
                <a:gridCol w="7363294"/>
                <a:gridCol w="675234"/>
                <a:gridCol w="674440"/>
              </a:tblGrid>
              <a:tr h="0">
                <a:tc>
                  <a:txBody>
                    <a:bodyPr/>
                    <a:lstStyle/>
                    <a:p>
                      <a:pPr algn="l">
                        <a:spcAft>
                          <a:spcPts val="0"/>
                        </a:spcAft>
                      </a:pPr>
                      <a:r>
                        <a:rPr lang="fr-FR" sz="1100" dirty="0">
                          <a:solidFill>
                            <a:srgbClr val="000000"/>
                          </a:solidFill>
                          <a:effectLst/>
                          <a:latin typeface="Calibri" charset="0"/>
                          <a:ea typeface="SimSun" charset="-122"/>
                        </a:rPr>
                        <a:t>14- </a:t>
                      </a:r>
                      <a:r>
                        <a:rPr lang="fr-FR" sz="1100" dirty="0">
                          <a:solidFill>
                            <a:srgbClr val="000000"/>
                          </a:solidFill>
                          <a:effectLst/>
                          <a:latin typeface="Calibri" charset="0"/>
                          <a:ea typeface="Times New Roman" charset="0"/>
                        </a:rPr>
                        <a:t>La production finale doit trouver son lieu de restitution et rayonner dans l’établissement ou tout autre endroit assurant sa publication et sa valorisation. </a:t>
                      </a:r>
                      <a:endParaRPr lang="fr-FR" sz="1200" dirty="0">
                        <a:solidFill>
                          <a:srgbClr val="000000"/>
                        </a:solidFill>
                        <a:effectLst/>
                        <a:latin typeface="Arial" charset="0"/>
                        <a:ea typeface="SimSun" charset="-122"/>
                      </a:endParaRPr>
                    </a:p>
                    <a:p>
                      <a:pPr algn="l">
                        <a:spcAft>
                          <a:spcPts val="0"/>
                        </a:spcAft>
                      </a:pPr>
                      <a:r>
                        <a:rPr lang="fr-FR" sz="1100" dirty="0">
                          <a:solidFill>
                            <a:srgbClr val="000000"/>
                          </a:solidFill>
                          <a:effectLst/>
                          <a:latin typeface="Calibri" charset="0"/>
                          <a:ea typeface="Times New Roman" charset="0"/>
                        </a:rPr>
                        <a:t>Des lieux privilégiés en interne : CDI, salles spécialisées, lieux de passage, site internet du collège, blog spécifique, etc. </a:t>
                      </a:r>
                      <a:endParaRPr lang="fr-FR" sz="1200" dirty="0">
                        <a:solidFill>
                          <a:srgbClr val="000000"/>
                        </a:solidFill>
                        <a:effectLst/>
                        <a:latin typeface="Arial" charset="0"/>
                        <a:ea typeface="SimSun" charset="-122"/>
                      </a:endParaRPr>
                    </a:p>
                    <a:p>
                      <a:pPr algn="l">
                        <a:lnSpc>
                          <a:spcPct val="115000"/>
                        </a:lnSpc>
                        <a:spcAft>
                          <a:spcPts val="0"/>
                        </a:spcAft>
                      </a:pPr>
                      <a:r>
                        <a:rPr lang="fr-FR" sz="1100" dirty="0">
                          <a:solidFill>
                            <a:srgbClr val="000000"/>
                          </a:solidFill>
                          <a:effectLst/>
                          <a:latin typeface="Calibri" charset="0"/>
                          <a:ea typeface="Times New Roman" charset="0"/>
                          <a:cs typeface="Arial" charset="0"/>
                        </a:rPr>
                        <a:t>Des lieux en externe : une école, un lieu culturel…</a:t>
                      </a:r>
                      <a:endParaRPr lang="fr-FR" sz="1100" dirty="0">
                        <a:effectLst/>
                        <a:latin typeface="Calibri" charset="0"/>
                        <a:ea typeface="SimSun" charset="-122"/>
                        <a:cs typeface="Tahoma" charset="0"/>
                      </a:endParaRPr>
                    </a:p>
                  </a:txBody>
                  <a:tcPr marL="68580" marR="68580" marT="0" marB="0">
                    <a:lnL w="571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100" b="1" dirty="0">
                          <a:effectLst/>
                          <a:latin typeface="Comic Sans MS" charset="0"/>
                          <a:ea typeface="SimSun" charset="-122"/>
                          <a:cs typeface="Tahoma" charset="0"/>
                        </a:rPr>
                        <a:t> </a:t>
                      </a:r>
                      <a:endParaRPr lang="fr-FR" sz="1100" dirty="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c>
                  <a:txBody>
                    <a:bodyPr/>
                    <a:lstStyle/>
                    <a:p>
                      <a:pPr algn="ctr">
                        <a:lnSpc>
                          <a:spcPct val="115000"/>
                        </a:lnSpc>
                        <a:spcAft>
                          <a:spcPts val="0"/>
                        </a:spcAft>
                      </a:pPr>
                      <a:r>
                        <a:rPr lang="fr-FR" sz="1100" b="1" dirty="0">
                          <a:solidFill>
                            <a:srgbClr val="FF0000"/>
                          </a:solidFill>
                          <a:effectLst/>
                          <a:latin typeface="Comic Sans MS" charset="0"/>
                          <a:ea typeface="SimSun" charset="-122"/>
                          <a:cs typeface="Tahoma" charset="0"/>
                        </a:rPr>
                        <a:t>x</a:t>
                      </a:r>
                      <a:endParaRPr lang="fr-FR" sz="1100" dirty="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571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xmlns="" val="746968704"/>
              </p:ext>
            </p:extLst>
          </p:nvPr>
        </p:nvGraphicFramePr>
        <p:xfrm>
          <a:off x="251520" y="1268761"/>
          <a:ext cx="8712969" cy="5184576"/>
        </p:xfrm>
        <a:graphic>
          <a:graphicData uri="http://schemas.openxmlformats.org/drawingml/2006/table">
            <a:tbl>
              <a:tblPr/>
              <a:tblGrid>
                <a:gridCol w="7363296"/>
                <a:gridCol w="648343"/>
                <a:gridCol w="701330"/>
              </a:tblGrid>
              <a:tr h="1970843">
                <a:tc>
                  <a:txBody>
                    <a:bodyPr/>
                    <a:lstStyle/>
                    <a:p>
                      <a:pPr algn="l">
                        <a:lnSpc>
                          <a:spcPct val="115000"/>
                        </a:lnSpc>
                        <a:spcBef>
                          <a:spcPts val="300"/>
                        </a:spcBef>
                        <a:spcAft>
                          <a:spcPts val="0"/>
                        </a:spcAft>
                      </a:pPr>
                      <a:r>
                        <a:rPr lang="fr-FR" sz="1100" dirty="0">
                          <a:effectLst/>
                          <a:latin typeface="Calibri" charset="0"/>
                          <a:ea typeface="SimSun" charset="-122"/>
                          <a:cs typeface="Tahoma" charset="0"/>
                        </a:rPr>
                        <a:t>15- L’évaluation des acquis des élèves durant l’EPI s’effectue : </a:t>
                      </a:r>
                    </a:p>
                    <a:p>
                      <a:pPr marL="342900" lvl="0" indent="-342900" algn="l">
                        <a:lnSpc>
                          <a:spcPct val="115000"/>
                        </a:lnSpc>
                        <a:spcBef>
                          <a:spcPts val="300"/>
                        </a:spcBef>
                        <a:spcAft>
                          <a:spcPts val="0"/>
                        </a:spcAft>
                        <a:buSzPts val="1100"/>
                        <a:buFont typeface="Calibri" charset="0"/>
                        <a:buChar char="-"/>
                      </a:pPr>
                      <a:r>
                        <a:rPr lang="fr-FR" sz="1100" dirty="0">
                          <a:effectLst/>
                          <a:latin typeface="Calibri" charset="0"/>
                          <a:ea typeface="SimSun" charset="-122"/>
                          <a:cs typeface="Tahoma" charset="0"/>
                        </a:rPr>
                        <a:t>tout au long du projet sous forme d’évaluation formative (auto-évaluation, évaluation entre pairs, évaluation par les enseignants)</a:t>
                      </a:r>
                    </a:p>
                    <a:p>
                      <a:pPr marL="342900" lvl="0" indent="-342900" algn="l">
                        <a:lnSpc>
                          <a:spcPct val="115000"/>
                        </a:lnSpc>
                        <a:spcBef>
                          <a:spcPts val="300"/>
                        </a:spcBef>
                        <a:spcAft>
                          <a:spcPts val="0"/>
                        </a:spcAft>
                        <a:buSzPts val="1100"/>
                        <a:buFont typeface="Calibri" charset="0"/>
                        <a:buChar char="-"/>
                      </a:pPr>
                      <a:r>
                        <a:rPr lang="fr-FR" sz="1150" dirty="0">
                          <a:effectLst/>
                          <a:latin typeface="Calibri" charset="0"/>
                          <a:ea typeface="SimSun" charset="-122"/>
                          <a:cs typeface="Calibri" charset="0"/>
                        </a:rPr>
                        <a:t>en fin de projet sous forme d’évaluation bilan :</a:t>
                      </a:r>
                      <a:endParaRPr lang="fr-FR" sz="1100" dirty="0">
                        <a:effectLst/>
                        <a:latin typeface="Calibri" charset="0"/>
                        <a:ea typeface="SimSun" charset="-122"/>
                        <a:cs typeface="Tahoma" charset="0"/>
                      </a:endParaRPr>
                    </a:p>
                    <a:p>
                      <a:pPr marL="742950" lvl="1" indent="-285750" algn="l">
                        <a:lnSpc>
                          <a:spcPct val="115000"/>
                        </a:lnSpc>
                        <a:spcBef>
                          <a:spcPts val="300"/>
                        </a:spcBef>
                        <a:spcAft>
                          <a:spcPts val="0"/>
                        </a:spcAft>
                        <a:buFont typeface="Courier New" charset="0"/>
                        <a:buChar char="√"/>
                      </a:pPr>
                      <a:r>
                        <a:rPr lang="fr-FR" sz="1150" dirty="0">
                          <a:effectLst/>
                          <a:latin typeface="Calibri" charset="0"/>
                          <a:ea typeface="SimSun" charset="-122"/>
                          <a:cs typeface="Calibri" charset="0"/>
                        </a:rPr>
                        <a:t>dans le cadre des disciplines (convergence les disciplines, transfert de compétences…)</a:t>
                      </a:r>
                      <a:endParaRPr lang="fr-FR" sz="1100" dirty="0">
                        <a:effectLst/>
                        <a:latin typeface="Calibri" charset="0"/>
                        <a:ea typeface="SimSun" charset="-122"/>
                        <a:cs typeface="Times New Roman" charset="0"/>
                      </a:endParaRPr>
                    </a:p>
                    <a:p>
                      <a:pPr marL="742950" lvl="1" indent="-285750" algn="l">
                        <a:lnSpc>
                          <a:spcPct val="115000"/>
                        </a:lnSpc>
                        <a:spcBef>
                          <a:spcPts val="300"/>
                        </a:spcBef>
                        <a:spcAft>
                          <a:spcPts val="0"/>
                        </a:spcAft>
                        <a:buFont typeface="Courier New" charset="0"/>
                        <a:buChar char="√"/>
                      </a:pPr>
                      <a:r>
                        <a:rPr lang="fr-FR" sz="1150" dirty="0">
                          <a:effectLst/>
                          <a:latin typeface="Calibri" charset="0"/>
                          <a:ea typeface="SimSun" charset="-122"/>
                          <a:cs typeface="Calibri" charset="0"/>
                        </a:rPr>
                        <a:t>dans le cadre de la restitution (explicitation de la démarche à l’oral…)</a:t>
                      </a:r>
                      <a:endParaRPr lang="fr-FR" sz="1100" dirty="0">
                        <a:effectLst/>
                        <a:latin typeface="Calibri" charset="0"/>
                        <a:ea typeface="SimSun" charset="-122"/>
                        <a:cs typeface="Times New Roman" charset="0"/>
                      </a:endParaRPr>
                    </a:p>
                  </a:txBody>
                  <a:tcPr marL="68580" marR="68580" marT="0" marB="0">
                    <a:lnL w="571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100" b="1">
                          <a:effectLst/>
                          <a:latin typeface="Comic Sans MS" charset="0"/>
                          <a:ea typeface="SimSun" charset="-122"/>
                          <a:cs typeface="Tahoma" charset="0"/>
                        </a:rPr>
                        <a:t> </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c>
                  <a:txBody>
                    <a:bodyPr/>
                    <a:lstStyle/>
                    <a:p>
                      <a:pPr algn="ctr">
                        <a:lnSpc>
                          <a:spcPct val="115000"/>
                        </a:lnSpc>
                        <a:spcAft>
                          <a:spcPts val="0"/>
                        </a:spcAft>
                      </a:pPr>
                      <a:r>
                        <a:rPr lang="fr-FR" sz="1100" b="1" dirty="0">
                          <a:solidFill>
                            <a:srgbClr val="FF0000"/>
                          </a:solidFill>
                          <a:effectLst/>
                          <a:latin typeface="Comic Sans MS" charset="0"/>
                          <a:ea typeface="SimSun" charset="-122"/>
                          <a:cs typeface="Tahoma" charset="0"/>
                        </a:rPr>
                        <a:t>x</a:t>
                      </a:r>
                      <a:endParaRPr lang="fr-FR" sz="1100" dirty="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571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r>
              <a:tr h="741630">
                <a:tc>
                  <a:txBody>
                    <a:bodyPr/>
                    <a:lstStyle/>
                    <a:p>
                      <a:pPr algn="l">
                        <a:lnSpc>
                          <a:spcPct val="115000"/>
                        </a:lnSpc>
                        <a:spcBef>
                          <a:spcPts val="300"/>
                        </a:spcBef>
                        <a:spcAft>
                          <a:spcPts val="0"/>
                        </a:spcAft>
                      </a:pPr>
                      <a:r>
                        <a:rPr lang="fr-FR" sz="1100" dirty="0">
                          <a:effectLst/>
                          <a:latin typeface="Calibri" charset="0"/>
                          <a:ea typeface="SimSun" charset="-122"/>
                          <a:cs typeface="Tahoma" charset="0"/>
                        </a:rPr>
                        <a:t>16- Les EPI se construisent dans le cadre des contenus de programmes d’enseignement. Cependant le professeur documentaliste peut intervenir en complément notamment pour un travail sur la recherche documentaire, l’éducation aux médias.</a:t>
                      </a:r>
                    </a:p>
                  </a:txBody>
                  <a:tcPr marL="68580" marR="68580" marT="0" marB="0">
                    <a:lnL w="571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100" b="1">
                          <a:effectLst/>
                          <a:latin typeface="Comic Sans MS" charset="0"/>
                          <a:ea typeface="SimSun" charset="-122"/>
                          <a:cs typeface="Tahoma" charset="0"/>
                        </a:rPr>
                        <a:t> </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c>
                  <a:txBody>
                    <a:bodyPr/>
                    <a:lstStyle/>
                    <a:p>
                      <a:pPr algn="ctr">
                        <a:lnSpc>
                          <a:spcPct val="115000"/>
                        </a:lnSpc>
                        <a:spcAft>
                          <a:spcPts val="0"/>
                        </a:spcAft>
                      </a:pPr>
                      <a:r>
                        <a:rPr lang="fr-FR" sz="1100" b="1">
                          <a:solidFill>
                            <a:srgbClr val="FF0000"/>
                          </a:solidFill>
                          <a:effectLst/>
                          <a:latin typeface="Comic Sans MS" charset="0"/>
                          <a:ea typeface="SimSun" charset="-122"/>
                          <a:cs typeface="Tahoma" charset="0"/>
                        </a:rPr>
                        <a:t>x</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571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r>
              <a:tr h="1977683">
                <a:tc>
                  <a:txBody>
                    <a:bodyPr/>
                    <a:lstStyle/>
                    <a:p>
                      <a:pPr algn="l">
                        <a:lnSpc>
                          <a:spcPct val="115000"/>
                        </a:lnSpc>
                        <a:spcAft>
                          <a:spcPts val="0"/>
                        </a:spcAft>
                      </a:pPr>
                      <a:r>
                        <a:rPr lang="fr-FR" sz="1100">
                          <a:effectLst/>
                          <a:latin typeface="Calibri" charset="0"/>
                          <a:ea typeface="SimSun" charset="-122"/>
                          <a:cs typeface="Tahoma" charset="0"/>
                        </a:rPr>
                        <a:t>17- Le professeur change de posture, il devient de fait :</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a:t>
                      </a:r>
                      <a:r>
                        <a:rPr lang="fr-FR" sz="1100" b="1">
                          <a:effectLst/>
                          <a:latin typeface="Calibri" charset="0"/>
                          <a:ea typeface="SimSun" charset="-122"/>
                          <a:cs typeface="Times New Roman" charset="0"/>
                        </a:rPr>
                        <a:t>concepteur </a:t>
                      </a:r>
                      <a:r>
                        <a:rPr lang="fr-FR" sz="1100">
                          <a:effectLst/>
                          <a:latin typeface="Calibri" charset="0"/>
                          <a:ea typeface="SimSun" charset="-122"/>
                          <a:cs typeface="Times New Roman" charset="0"/>
                        </a:rPr>
                        <a:t>d'un dispositif original d'apprentissage, </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a:t>
                      </a:r>
                      <a:r>
                        <a:rPr lang="fr-FR" sz="1100" b="1">
                          <a:effectLst/>
                          <a:latin typeface="Calibri" charset="0"/>
                          <a:ea typeface="SimSun" charset="-122"/>
                          <a:cs typeface="Times New Roman" charset="0"/>
                        </a:rPr>
                        <a:t>régulateur </a:t>
                      </a:r>
                      <a:r>
                        <a:rPr lang="fr-FR" sz="1100">
                          <a:effectLst/>
                          <a:latin typeface="Calibri" charset="0"/>
                          <a:ea typeface="SimSun" charset="-122"/>
                          <a:cs typeface="Times New Roman" charset="0"/>
                        </a:rPr>
                        <a:t>de l'activité, des conflits,</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a:t>
                      </a:r>
                      <a:r>
                        <a:rPr lang="fr-FR" sz="1100" b="1">
                          <a:effectLst/>
                          <a:latin typeface="Calibri" charset="0"/>
                          <a:ea typeface="SimSun" charset="-122"/>
                          <a:cs typeface="Times New Roman" charset="0"/>
                        </a:rPr>
                        <a:t>garant de la réussite </a:t>
                      </a:r>
                      <a:r>
                        <a:rPr lang="fr-FR" sz="1100">
                          <a:effectLst/>
                          <a:latin typeface="Calibri" charset="0"/>
                          <a:ea typeface="SimSun" charset="-122"/>
                          <a:cs typeface="Times New Roman" charset="0"/>
                        </a:rPr>
                        <a:t>du projet, </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le </a:t>
                      </a:r>
                      <a:r>
                        <a:rPr lang="fr-FR" sz="1100" b="1">
                          <a:effectLst/>
                          <a:latin typeface="Calibri" charset="0"/>
                          <a:ea typeface="SimSun" charset="-122"/>
                          <a:cs typeface="Times New Roman" charset="0"/>
                        </a:rPr>
                        <a:t>dispensateur d’une aide </a:t>
                      </a:r>
                      <a:r>
                        <a:rPr lang="fr-FR" sz="1100">
                          <a:effectLst/>
                          <a:latin typeface="Calibri" charset="0"/>
                          <a:ea typeface="SimSun" charset="-122"/>
                          <a:cs typeface="Times New Roman" charset="0"/>
                        </a:rPr>
                        <a:t>aux élèves, </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un </a:t>
                      </a:r>
                      <a:r>
                        <a:rPr lang="fr-FR" sz="1100" b="1">
                          <a:effectLst/>
                          <a:latin typeface="Calibri" charset="0"/>
                          <a:ea typeface="SimSun" charset="-122"/>
                          <a:cs typeface="Times New Roman" charset="0"/>
                        </a:rPr>
                        <a:t>médiateur</a:t>
                      </a:r>
                      <a:r>
                        <a:rPr lang="fr-FR" sz="1100">
                          <a:effectLst/>
                          <a:latin typeface="Calibri" charset="0"/>
                          <a:ea typeface="SimSun" charset="-122"/>
                          <a:cs typeface="Times New Roman" charset="0"/>
                        </a:rPr>
                        <a:t> dans l'appropriation des savoirs et des savoir-faire,</a:t>
                      </a:r>
                    </a:p>
                    <a:p>
                      <a:pPr marL="742950" lvl="1" indent="-285750" algn="l">
                        <a:lnSpc>
                          <a:spcPct val="115000"/>
                        </a:lnSpc>
                        <a:spcAft>
                          <a:spcPts val="0"/>
                        </a:spcAft>
                        <a:buFont typeface="Arial" charset="0"/>
                        <a:buChar char="•"/>
                        <a:tabLst>
                          <a:tab pos="914400" algn="l"/>
                        </a:tabLst>
                      </a:pPr>
                      <a:r>
                        <a:rPr lang="fr-FR" sz="1100">
                          <a:effectLst/>
                          <a:latin typeface="Calibri" charset="0"/>
                          <a:ea typeface="SimSun" charset="-122"/>
                          <a:cs typeface="Times New Roman" charset="0"/>
                        </a:rPr>
                        <a:t> un </a:t>
                      </a:r>
                      <a:r>
                        <a:rPr lang="fr-FR" sz="1100" b="1">
                          <a:effectLst/>
                          <a:latin typeface="Calibri" charset="0"/>
                          <a:ea typeface="SimSun" charset="-122"/>
                          <a:cs typeface="Times New Roman" charset="0"/>
                        </a:rPr>
                        <a:t>réalisateur d'évaluation </a:t>
                      </a:r>
                      <a:r>
                        <a:rPr lang="fr-FR" sz="1100">
                          <a:effectLst/>
                          <a:latin typeface="Calibri" charset="0"/>
                          <a:ea typeface="SimSun" charset="-122"/>
                          <a:cs typeface="Times New Roman" charset="0"/>
                        </a:rPr>
                        <a:t>formative.</a:t>
                      </a:r>
                    </a:p>
                    <a:p>
                      <a:pPr algn="l">
                        <a:lnSpc>
                          <a:spcPct val="115000"/>
                        </a:lnSpc>
                        <a:spcAft>
                          <a:spcPts val="0"/>
                        </a:spcAft>
                      </a:pPr>
                      <a:r>
                        <a:rPr lang="fr-FR" sz="1100">
                          <a:effectLst/>
                          <a:latin typeface="Calibri" charset="0"/>
                          <a:ea typeface="SimSun" charset="-122"/>
                          <a:cs typeface="Tahoma" charset="0"/>
                        </a:rPr>
                        <a:t>Le professeur doit prendre également une posture de « lâcher-prise »</a:t>
                      </a:r>
                    </a:p>
                  </a:txBody>
                  <a:tcPr marL="68580" marR="68580" marT="0" marB="0">
                    <a:lnL w="571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100" b="1">
                          <a:solidFill>
                            <a:srgbClr val="00B050"/>
                          </a:solidFill>
                          <a:effectLst/>
                          <a:latin typeface="Comic Sans MS" charset="0"/>
                          <a:ea typeface="SimSun" charset="-122"/>
                          <a:cs typeface="Tahoma" charset="0"/>
                        </a:rPr>
                        <a:t>√</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c>
                  <a:txBody>
                    <a:bodyPr/>
                    <a:lstStyle/>
                    <a:p>
                      <a:pPr algn="ctr">
                        <a:lnSpc>
                          <a:spcPct val="115000"/>
                        </a:lnSpc>
                        <a:spcAft>
                          <a:spcPts val="0"/>
                        </a:spcAft>
                      </a:pPr>
                      <a:r>
                        <a:rPr lang="fr-FR" sz="1100" b="1">
                          <a:effectLst/>
                          <a:latin typeface="Comic Sans MS" charset="0"/>
                          <a:ea typeface="SimSun" charset="-122"/>
                          <a:cs typeface="Tahoma" charset="0"/>
                        </a:rPr>
                        <a:t> </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571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99"/>
                    </a:solidFill>
                  </a:tcPr>
                </a:tc>
              </a:tr>
              <a:tr h="494420">
                <a:tc>
                  <a:txBody>
                    <a:bodyPr/>
                    <a:lstStyle/>
                    <a:p>
                      <a:pPr algn="l">
                        <a:lnSpc>
                          <a:spcPct val="115000"/>
                        </a:lnSpc>
                        <a:spcAft>
                          <a:spcPts val="0"/>
                        </a:spcAft>
                      </a:pPr>
                      <a:r>
                        <a:rPr lang="fr-FR" sz="1100">
                          <a:effectLst/>
                          <a:latin typeface="Calibri" charset="0"/>
                          <a:ea typeface="SimSun" charset="-122"/>
                          <a:cs typeface="Tahoma" charset="0"/>
                        </a:rPr>
                        <a:t>18- </a:t>
                      </a:r>
                      <a:r>
                        <a:rPr lang="fr-FR" sz="1100">
                          <a:effectLst/>
                          <a:latin typeface="Calibri" charset="0"/>
                          <a:ea typeface="Times New Roman" charset="0"/>
                          <a:cs typeface="ArialMT" charset="0"/>
                        </a:rPr>
                        <a:t>Les EPI favorisent le travail collaboratif des équipes enseignantes en s’appuyant sur leur expertise disciplinaire. Ils permettent de développer les situations de coopération. </a:t>
                      </a:r>
                      <a:endParaRPr lang="fr-FR" sz="1100">
                        <a:effectLst/>
                        <a:latin typeface="Calibri" charset="0"/>
                        <a:ea typeface="SimSun" charset="-122"/>
                        <a:cs typeface="Tahoma" charset="0"/>
                      </a:endParaRPr>
                    </a:p>
                  </a:txBody>
                  <a:tcPr marL="68580" marR="68580" marT="0" marB="0">
                    <a:lnL w="571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57150" cap="flat" cmpd="sng" algn="ctr">
                      <a:solidFill>
                        <a:srgbClr val="80808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100" b="1">
                          <a:solidFill>
                            <a:srgbClr val="00B050"/>
                          </a:solidFill>
                          <a:effectLst/>
                          <a:latin typeface="Comic Sans MS" charset="0"/>
                          <a:ea typeface="SimSun" charset="-122"/>
                          <a:cs typeface="Tahoma" charset="0"/>
                        </a:rPr>
                        <a:t>√</a:t>
                      </a:r>
                      <a:endParaRPr lang="fr-FR" sz="110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57150" cap="flat" cmpd="sng" algn="ctr">
                      <a:solidFill>
                        <a:srgbClr val="808080"/>
                      </a:solidFill>
                      <a:prstDash val="solid"/>
                      <a:round/>
                      <a:headEnd type="none" w="med" len="med"/>
                      <a:tailEnd type="none" w="med" len="med"/>
                    </a:lnB>
                    <a:solidFill>
                      <a:srgbClr val="FFFF99"/>
                    </a:solidFill>
                  </a:tcPr>
                </a:tc>
                <a:tc>
                  <a:txBody>
                    <a:bodyPr/>
                    <a:lstStyle/>
                    <a:p>
                      <a:pPr algn="ctr">
                        <a:lnSpc>
                          <a:spcPct val="115000"/>
                        </a:lnSpc>
                        <a:spcAft>
                          <a:spcPts val="0"/>
                        </a:spcAft>
                      </a:pPr>
                      <a:r>
                        <a:rPr lang="fr-FR" sz="1100" b="1" dirty="0">
                          <a:effectLst/>
                          <a:latin typeface="Comic Sans MS" charset="0"/>
                          <a:ea typeface="SimSun" charset="-122"/>
                          <a:cs typeface="Tahoma" charset="0"/>
                        </a:rPr>
                        <a:t> </a:t>
                      </a:r>
                      <a:endParaRPr lang="fr-FR" sz="1100" dirty="0">
                        <a:effectLst/>
                        <a:latin typeface="Calibri" charset="0"/>
                        <a:ea typeface="SimSun" charset="-122"/>
                        <a:cs typeface="Tahoma" charset="0"/>
                      </a:endParaRPr>
                    </a:p>
                  </a:txBody>
                  <a:tcPr marL="68580" marR="68580" marT="0" marB="0" anchor="ctr">
                    <a:lnL w="12700" cap="flat" cmpd="sng" algn="ctr">
                      <a:solidFill>
                        <a:srgbClr val="808080"/>
                      </a:solidFill>
                      <a:prstDash val="solid"/>
                      <a:round/>
                      <a:headEnd type="none" w="med" len="med"/>
                      <a:tailEnd type="none" w="med" len="med"/>
                    </a:lnL>
                    <a:lnR w="571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57150" cap="flat" cmpd="sng" algn="ctr">
                      <a:solidFill>
                        <a:srgbClr val="808080"/>
                      </a:solidFill>
                      <a:prstDash val="solid"/>
                      <a:round/>
                      <a:headEnd type="none" w="med" len="med"/>
                      <a:tailEnd type="none" w="med" len="med"/>
                    </a:lnB>
                    <a:solidFill>
                      <a:srgbClr val="FFFF99"/>
                    </a:solidFill>
                  </a:tcPr>
                </a:tc>
              </a:tr>
            </a:tbl>
          </a:graphicData>
        </a:graphic>
      </p:graphicFrame>
      <p:sp>
        <p:nvSpPr>
          <p:cNvPr id="7" name="Rectangle 1"/>
          <p:cNvSpPr>
            <a:spLocks noChangeArrowheads="1"/>
          </p:cNvSpPr>
          <p:nvPr/>
        </p:nvSpPr>
        <p:spPr bwMode="auto">
          <a:xfrm>
            <a:off x="1085850" y="1841500"/>
            <a:ext cx="7086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8" name="Espace réservé du pied de page 7"/>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371970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xmlns="" val="473519903"/>
              </p:ext>
            </p:extLst>
          </p:nvPr>
        </p:nvGraphicFramePr>
        <p:xfrm>
          <a:off x="457200" y="404660"/>
          <a:ext cx="8229599" cy="5976667"/>
        </p:xfrm>
        <a:graphic>
          <a:graphicData uri="http://schemas.openxmlformats.org/drawingml/2006/table">
            <a:tbl>
              <a:tblPr/>
              <a:tblGrid>
                <a:gridCol w="3106674"/>
                <a:gridCol w="4142231"/>
                <a:gridCol w="377190"/>
                <a:gridCol w="301752"/>
                <a:gridCol w="301752"/>
              </a:tblGrid>
              <a:tr h="353983">
                <a:tc rowSpan="6">
                  <a:txBody>
                    <a:bodyPr/>
                    <a:lstStyle/>
                    <a:p>
                      <a:pPr algn="ctr" fontAlgn="ctr"/>
                      <a:r>
                        <a:rPr lang="fr-FR" sz="1100" b="1" i="0" u="none" strike="noStrike">
                          <a:solidFill>
                            <a:srgbClr val="000000"/>
                          </a:solidFill>
                          <a:effectLst/>
                          <a:latin typeface="Calibri" charset="0"/>
                        </a:rPr>
                        <a:t>Place dans le groupe</a:t>
                      </a:r>
                    </a:p>
                  </a:txBody>
                  <a:tcPr marL="12338" marR="12338" marT="12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100" b="0" i="0" u="none" strike="noStrike">
                          <a:solidFill>
                            <a:srgbClr val="000000"/>
                          </a:solidFill>
                          <a:effectLst/>
                          <a:latin typeface="Calibri" charset="0"/>
                        </a:rPr>
                        <a:t>Donne son avis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dirty="0">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dirty="0">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dirty="0">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Sait écouter les autres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Est très en retrait et se contente d'écouter</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Réalise une tache précise lorsqu'elle lui a été confiée</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Sait prendre des initiatives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025">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"Papillonne" et ne fait rien de suivi</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333">
                <a:tc rowSpan="4">
                  <a:txBody>
                    <a:bodyPr/>
                    <a:lstStyle/>
                    <a:p>
                      <a:pPr algn="ctr" fontAlgn="ctr"/>
                      <a:r>
                        <a:rPr lang="fr-FR" sz="1100" b="1" i="0" u="none" strike="noStrike">
                          <a:solidFill>
                            <a:srgbClr val="000000"/>
                          </a:solidFill>
                          <a:effectLst/>
                          <a:latin typeface="Calibri" charset="0"/>
                        </a:rPr>
                        <a:t>Capacité à argumenter</a:t>
                      </a:r>
                    </a:p>
                  </a:txBody>
                  <a:tcPr marL="12338" marR="12338" marT="12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100" b="0" i="0" u="none" strike="noStrike">
                          <a:solidFill>
                            <a:srgbClr val="000000"/>
                          </a:solidFill>
                          <a:effectLst/>
                          <a:latin typeface="Calibri" charset="0"/>
                        </a:rPr>
                        <a:t>Sait défendre son point de vue en argumantant , convaincre et imposer ses idées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146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Sait négocier : accepter les idées des autres s'il les juge bonnes, quand il est convaincu de leur bien fondé, sans pour autant renoncer aux siennes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Parle mais présente des arguments peu convaincants </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33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Ne s'investit pas dans les discussions et/ou parle sans chercher à convaincre</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333">
                <a:tc rowSpan="5">
                  <a:txBody>
                    <a:bodyPr/>
                    <a:lstStyle/>
                    <a:p>
                      <a:pPr algn="ctr" fontAlgn="ctr"/>
                      <a:r>
                        <a:rPr lang="fr-FR" sz="1100" b="1" i="0" u="none" strike="noStrike">
                          <a:solidFill>
                            <a:srgbClr val="000000"/>
                          </a:solidFill>
                          <a:effectLst/>
                          <a:latin typeface="Calibri" charset="0"/>
                        </a:rPr>
                        <a:t>Autonomie</a:t>
                      </a:r>
                    </a:p>
                  </a:txBody>
                  <a:tcPr marL="12338" marR="12338" marT="12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100" b="0" i="0" u="none" strike="noStrike">
                          <a:solidFill>
                            <a:srgbClr val="000000"/>
                          </a:solidFill>
                          <a:effectLst/>
                          <a:latin typeface="Calibri" charset="0"/>
                        </a:rPr>
                        <a:t>Sait d'emblée quel document ou quelle ressource lui est utile pour effectuer une tache précise</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Se perd dans des documents qu'il connait mal</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100" b="1" i="0" u="none" strike="noStrike">
                        <a:solidFill>
                          <a:srgbClr val="000000"/>
                        </a:solidFill>
                        <a:effectLst/>
                        <a:latin typeface="Calibri" charset="0"/>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Ne s'accorde pas spontanément de pauses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100" b="1" i="0" u="none" strike="noStrike">
                        <a:solidFill>
                          <a:srgbClr val="000000"/>
                        </a:solidFill>
                        <a:effectLst/>
                        <a:latin typeface="Calibri" charset="0"/>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98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Trouve un bon équilibre entre travail et pauses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100" b="1" i="0" u="none" strike="noStrike">
                        <a:solidFill>
                          <a:srgbClr val="000000"/>
                        </a:solidFill>
                        <a:effectLst/>
                        <a:latin typeface="Calibri" charset="0"/>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333">
                <a:tc vMerge="1">
                  <a:txBody>
                    <a:bodyPr/>
                    <a:lstStyle/>
                    <a:p>
                      <a:endParaRPr lang="fr-FR"/>
                    </a:p>
                  </a:txBody>
                  <a:tcPr/>
                </a:tc>
                <a:tc>
                  <a:txBody>
                    <a:bodyPr/>
                    <a:lstStyle/>
                    <a:p>
                      <a:pPr algn="l" fontAlgn="ctr"/>
                      <a:r>
                        <a:rPr lang="fr-FR" sz="1100" b="0" i="0" u="none" strike="noStrike">
                          <a:solidFill>
                            <a:srgbClr val="000000"/>
                          </a:solidFill>
                          <a:effectLst/>
                          <a:latin typeface="Calibri" charset="0"/>
                        </a:rPr>
                        <a:t>N'a pas conscience des enjeux, travaille peu et/ou se disperse, gère mal son temps</a:t>
                      </a: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dirty="0">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100" b="1" i="0" u="none" strike="noStrike" dirty="0">
                        <a:solidFill>
                          <a:srgbClr val="000000"/>
                        </a:solidFill>
                        <a:effectLst/>
                        <a:latin typeface="Calibri" charset="0"/>
                      </a:endParaRPr>
                    </a:p>
                  </a:txBody>
                  <a:tcPr marL="12338" marR="12338" marT="12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600" b="1" i="0" u="none" strike="noStrike" dirty="0">
                        <a:solidFill>
                          <a:srgbClr val="000000"/>
                        </a:solidFill>
                        <a:effectLst/>
                        <a:latin typeface="Wingdings" charset="2"/>
                      </a:endParaRPr>
                    </a:p>
                  </a:txBody>
                  <a:tcPr marL="12338" marR="12338" marT="12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Espace réservé du pied de page 3"/>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775685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457200" y="1729581"/>
          <a:ext cx="8229599" cy="4267200"/>
        </p:xfrm>
        <a:graphic>
          <a:graphicData uri="http://schemas.openxmlformats.org/drawingml/2006/table">
            <a:tbl>
              <a:tblPr firstRow="1" firstCol="1" lastRow="1" lastCol="1" bandRow="1" bandCol="1"/>
              <a:tblGrid>
                <a:gridCol w="1175657"/>
                <a:gridCol w="1175657"/>
                <a:gridCol w="1175657"/>
                <a:gridCol w="1175657"/>
                <a:gridCol w="1175657"/>
                <a:gridCol w="1175657"/>
                <a:gridCol w="1175657"/>
              </a:tblGrid>
              <a:tr h="0">
                <a:tc>
                  <a:txBody>
                    <a:bodyPr/>
                    <a:lstStyle/>
                    <a:p>
                      <a:pPr algn="ctr">
                        <a:spcBef>
                          <a:spcPts val="600"/>
                        </a:spcBef>
                        <a:spcAft>
                          <a:spcPts val="600"/>
                        </a:spcAft>
                      </a:pPr>
                      <a:r>
                        <a:rPr lang="en-GB" sz="1000" b="1" u="none" strike="noStrike">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000" b="1">
                          <a:effectLst/>
                          <a:latin typeface="Times New Roman" charset="0"/>
                          <a:ea typeface="Times New Roman" charset="0"/>
                        </a:rPr>
                        <a:t>Lexique /3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000" b="1" u="none" strike="noStrike">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en-GB" sz="1000" b="1">
                          <a:effectLst/>
                          <a:latin typeface="Times New Roman" charset="0"/>
                          <a:ea typeface="Times New Roman" charset="0"/>
                        </a:rPr>
                        <a:t>Correction grammaticale  /4</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000" b="1">
                          <a:effectLst/>
                          <a:latin typeface="Times New Roman" charset="0"/>
                          <a:ea typeface="Times New Roman" charset="0"/>
                        </a:rPr>
                        <a:t>Phonie /3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000">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spcBef>
                          <a:spcPts val="600"/>
                        </a:spcBef>
                        <a:spcAft>
                          <a:spcPts val="600"/>
                        </a:spcAft>
                      </a:pPr>
                      <a:r>
                        <a:rPr lang="en-GB"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Gamme de vocabulaire suffisant pour s’exprimer</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sur le document et son contexte</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3</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Utilisation de phrases complexes. Degré de langue soutenu. Message clair.</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4</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Bonne articulation. Rythme soutenu et volume très satisfaisant.</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spcBef>
                          <a:spcPts val="600"/>
                        </a:spcBef>
                        <a:spcAft>
                          <a:spcPts val="600"/>
                        </a:spcAft>
                      </a:pPr>
                      <a:r>
                        <a:rPr lang="fr-FR"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Gamme de vocabulaire nécessaire pour s’exprimer dans des situations simples</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et familières.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2</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Utilisation  de phrases complexes. Erreurs élémentaires qui n’entravent pas le sens général du message.</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L’élève articule et peut rencontrer des problèmes de rythme.</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Le volume sonore est satisfaisant</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2</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spcBef>
                          <a:spcPts val="600"/>
                        </a:spcBef>
                        <a:spcAft>
                          <a:spcPts val="600"/>
                        </a:spcAft>
                      </a:pPr>
                      <a:r>
                        <a:rPr lang="en-GB"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Gamme de vocabulaire élémentaire ne permettant de décrire un document dans son intégralité.</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1</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Utilisation de phrases simples, des erreurs élémentaires systématiques.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2</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L’interlocuteur devra parfois faire répéter.</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1</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spcBef>
                          <a:spcPts val="600"/>
                        </a:spcBef>
                        <a:spcAft>
                          <a:spcPts val="600"/>
                        </a:spcAft>
                      </a:pPr>
                      <a:r>
                        <a:rPr lang="fr-FR"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Vocabulaire très limité et répétitif.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0,5</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Phrases courtes, erreurs systématiques, les énoncés ne font pas sens.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1</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L’élève ne fournit que peu d’efforts de prononciation et d’articulation.</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000">
                          <a:effectLst/>
                          <a:latin typeface="Times New Roman" charset="0"/>
                          <a:ea typeface="Times New Roman" charset="0"/>
                        </a:rPr>
                        <a:t>0,5</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465414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xmlns="" val="208718186"/>
              </p:ext>
            </p:extLst>
          </p:nvPr>
        </p:nvGraphicFramePr>
        <p:xfrm>
          <a:off x="457199" y="692696"/>
          <a:ext cx="8219253" cy="5877636"/>
        </p:xfrm>
        <a:graphic>
          <a:graphicData uri="http://schemas.openxmlformats.org/drawingml/2006/table">
            <a:tbl>
              <a:tblPr firstRow="1" firstCol="1" lastRow="1" lastCol="1" bandRow="1" bandCol="1"/>
              <a:tblGrid>
                <a:gridCol w="1174179"/>
                <a:gridCol w="1174179"/>
                <a:gridCol w="1174179"/>
                <a:gridCol w="1174179"/>
                <a:gridCol w="1174179"/>
                <a:gridCol w="1174179"/>
                <a:gridCol w="1174179"/>
              </a:tblGrid>
              <a:tr h="390901">
                <a:tc>
                  <a:txBody>
                    <a:bodyPr/>
                    <a:lstStyle/>
                    <a:p>
                      <a:pPr algn="ctr">
                        <a:spcBef>
                          <a:spcPts val="600"/>
                        </a:spcBef>
                        <a:spcAft>
                          <a:spcPts val="600"/>
                        </a:spcAft>
                      </a:pPr>
                      <a:r>
                        <a:rPr lang="en-GB" sz="1000" b="1" u="none" strike="noStrike">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200" b="1" dirty="0" err="1">
                          <a:effectLst/>
                          <a:latin typeface="Times New Roman" charset="0"/>
                          <a:ea typeface="Times New Roman" charset="0"/>
                        </a:rPr>
                        <a:t>Lexique</a:t>
                      </a:r>
                      <a:r>
                        <a:rPr lang="en-GB" sz="1200" b="1" dirty="0">
                          <a:effectLst/>
                          <a:latin typeface="Times New Roman" charset="0"/>
                          <a:ea typeface="Times New Roman" charset="0"/>
                        </a:rPr>
                        <a:t> /3</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200" b="1" u="none" strike="noStrike" dirty="0">
                          <a:effectLst/>
                          <a:latin typeface="Times New Roman" charset="0"/>
                          <a:ea typeface="Times New Roman" charset="0"/>
                        </a:rPr>
                        <a:t> </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en-GB" sz="1200" b="1">
                          <a:effectLst/>
                          <a:latin typeface="Times New Roman" charset="0"/>
                          <a:ea typeface="Times New Roman" charset="0"/>
                        </a:rPr>
                        <a:t>Correction grammaticale  /4</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2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200" b="1">
                          <a:effectLst/>
                          <a:latin typeface="Times New Roman" charset="0"/>
                          <a:ea typeface="Times New Roman" charset="0"/>
                        </a:rPr>
                        <a:t>Phonie /3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GB" sz="1200">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68152">
                <a:tc>
                  <a:txBody>
                    <a:bodyPr/>
                    <a:lstStyle/>
                    <a:p>
                      <a:pPr>
                        <a:spcBef>
                          <a:spcPts val="600"/>
                        </a:spcBef>
                        <a:spcAft>
                          <a:spcPts val="600"/>
                        </a:spcAft>
                      </a:pPr>
                      <a:r>
                        <a:rPr lang="en-GB"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Gamme de vocabulaire suffisant pour s’exprimer</a:t>
                      </a:r>
                    </a:p>
                    <a:p>
                      <a:pPr>
                        <a:spcBef>
                          <a:spcPts val="600"/>
                        </a:spcBef>
                        <a:spcAft>
                          <a:spcPts val="600"/>
                        </a:spcAft>
                      </a:pPr>
                      <a:r>
                        <a:rPr lang="fr-FR" sz="1200">
                          <a:effectLst/>
                          <a:latin typeface="Times New Roman" charset="0"/>
                          <a:ea typeface="Times New Roman" charset="0"/>
                        </a:rPr>
                        <a:t>sur le document et son contexte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3</a:t>
                      </a:r>
                    </a:p>
                    <a:p>
                      <a:pPr>
                        <a:spcBef>
                          <a:spcPts val="600"/>
                        </a:spcBef>
                        <a:spcAft>
                          <a:spcPts val="600"/>
                        </a:spcAft>
                      </a:pPr>
                      <a:r>
                        <a:rPr lang="fr-FR" sz="1200" dirty="0">
                          <a:effectLst/>
                          <a:latin typeface="Times New Roman" charset="0"/>
                          <a:ea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Utilisation de phrases complexes. Degré de langue soutenu. Message clair.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Bonne articulation. Rythme soutenu et volume très satisfaisant.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68152">
                <a:tc>
                  <a:txBody>
                    <a:bodyPr/>
                    <a:lstStyle/>
                    <a:p>
                      <a:pPr>
                        <a:spcBef>
                          <a:spcPts val="600"/>
                        </a:spcBef>
                        <a:spcAft>
                          <a:spcPts val="600"/>
                        </a:spcAft>
                      </a:pPr>
                      <a:r>
                        <a:rPr lang="fr-FR"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Gamme de vocabulaire nécessaire pour s’exprimer dans des situations simples</a:t>
                      </a:r>
                    </a:p>
                    <a:p>
                      <a:pPr>
                        <a:spcBef>
                          <a:spcPts val="600"/>
                        </a:spcBef>
                        <a:spcAft>
                          <a:spcPts val="600"/>
                        </a:spcAft>
                      </a:pPr>
                      <a:r>
                        <a:rPr lang="fr-FR" sz="1200">
                          <a:effectLst/>
                          <a:latin typeface="Times New Roman" charset="0"/>
                          <a:ea typeface="Times New Roman" charset="0"/>
                        </a:rPr>
                        <a:t>et familières.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Utilisation  de phrases complexes. Erreurs élémentaires qui n’entravent pas le sens général du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L’élève articule et peut rencontrer des problèmes de rythme.</a:t>
                      </a:r>
                    </a:p>
                    <a:p>
                      <a:pPr>
                        <a:spcBef>
                          <a:spcPts val="600"/>
                        </a:spcBef>
                        <a:spcAft>
                          <a:spcPts val="600"/>
                        </a:spcAft>
                      </a:pPr>
                      <a:r>
                        <a:rPr lang="fr-FR" sz="1200" dirty="0">
                          <a:effectLst/>
                          <a:latin typeface="Times New Roman" charset="0"/>
                          <a:ea typeface="Times New Roman" charset="0"/>
                        </a:rPr>
                        <a:t>Le volume sonore est satisfaisant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68152">
                <a:tc>
                  <a:txBody>
                    <a:bodyPr/>
                    <a:lstStyle/>
                    <a:p>
                      <a:pPr>
                        <a:spcBef>
                          <a:spcPts val="600"/>
                        </a:spcBef>
                        <a:spcAft>
                          <a:spcPts val="600"/>
                        </a:spcAft>
                      </a:pPr>
                      <a:r>
                        <a:rPr lang="en-GB"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Gamme de vocabulaire élémentaire ne permettant de décrire un document dans son intégralité.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Utilisation de phrases simples, des erreurs élémentaires systématiques.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L’interlocuteur devra parfois faire répéter.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77252">
                <a:tc>
                  <a:txBody>
                    <a:bodyPr/>
                    <a:lstStyle/>
                    <a:p>
                      <a:pPr>
                        <a:spcBef>
                          <a:spcPts val="600"/>
                        </a:spcBef>
                        <a:spcAft>
                          <a:spcPts val="600"/>
                        </a:spcAft>
                      </a:pPr>
                      <a:r>
                        <a:rPr lang="fr-FR" sz="1000" b="1">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Vocabulaire très limité et répétitif.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Phrases courtes, erreurs systématiques, les énoncés ne font pas sens.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a:effectLst/>
                          <a:latin typeface="Times New Roman" charset="0"/>
                          <a:ea typeface="Times New Roman" charset="0"/>
                        </a:rPr>
                        <a:t>L’élève ne fournit que peu d’efforts de prononciation et d’articulation.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Bef>
                          <a:spcPts val="600"/>
                        </a:spcBef>
                        <a:spcAft>
                          <a:spcPts val="600"/>
                        </a:spcAft>
                      </a:pPr>
                      <a:r>
                        <a:rPr lang="fr-FR" sz="1200" dirty="0">
                          <a:effectLst/>
                          <a:latin typeface="Times New Roman" charset="0"/>
                          <a:ea typeface="Times New Roman" charset="0"/>
                        </a:rPr>
                        <a:t>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ZoneTexte 3"/>
          <p:cNvSpPr txBox="1"/>
          <p:nvPr/>
        </p:nvSpPr>
        <p:spPr>
          <a:xfrm>
            <a:off x="2569613" y="0"/>
            <a:ext cx="3994427" cy="461665"/>
          </a:xfrm>
          <a:prstGeom prst="rect">
            <a:avLst/>
          </a:prstGeom>
          <a:noFill/>
        </p:spPr>
        <p:txBody>
          <a:bodyPr wrap="none" rtlCol="0">
            <a:spAutoFit/>
          </a:bodyPr>
          <a:lstStyle/>
          <a:p>
            <a:pPr algn="ctr"/>
            <a:r>
              <a:rPr lang="fr-FR" sz="2400" dirty="0" smtClean="0"/>
              <a:t>Maîtrise de la langue française</a:t>
            </a:r>
            <a:endParaRPr lang="fr-FR" sz="2400" dirty="0"/>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429499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475656" y="404664"/>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sng" strike="noStrike" cap="none" normalizeH="0" baseline="0" dirty="0">
                <a:ln>
                  <a:noFill/>
                </a:ln>
                <a:solidFill>
                  <a:schemeClr val="tx1"/>
                </a:solidFill>
                <a:effectLst/>
                <a:latin typeface="Arial" charset="0"/>
              </a:rPr>
              <a:t>Compétences pragmatiques :      /10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charset="0"/>
            </a:endParaRPr>
          </a:p>
        </p:txBody>
      </p:sp>
      <p:graphicFrame>
        <p:nvGraphicFramePr>
          <p:cNvPr id="8" name="Tableau 7"/>
          <p:cNvGraphicFramePr>
            <a:graphicFrameLocks noGrp="1"/>
          </p:cNvGraphicFramePr>
          <p:nvPr>
            <p:extLst>
              <p:ext uri="{D42A27DB-BD31-4B8C-83A1-F6EECF244321}">
                <p14:modId xmlns:p14="http://schemas.microsoft.com/office/powerpoint/2010/main" xmlns="" val="1585742968"/>
              </p:ext>
            </p:extLst>
          </p:nvPr>
        </p:nvGraphicFramePr>
        <p:xfrm>
          <a:off x="179512" y="1052737"/>
          <a:ext cx="2314600" cy="5112563"/>
        </p:xfrm>
        <a:graphic>
          <a:graphicData uri="http://schemas.openxmlformats.org/drawingml/2006/table">
            <a:tbl>
              <a:tblPr firstRow="1" firstCol="1" lastRow="1" lastCol="1" bandRow="1" bandCol="1"/>
              <a:tblGrid>
                <a:gridCol w="2314600"/>
              </a:tblGrid>
              <a:tr h="560939">
                <a:tc>
                  <a:txBody>
                    <a:bodyPr/>
                    <a:lstStyle/>
                    <a:p>
                      <a:pPr>
                        <a:spcBef>
                          <a:spcPts val="600"/>
                        </a:spcBef>
                        <a:spcAft>
                          <a:spcPts val="600"/>
                        </a:spcAft>
                      </a:pPr>
                      <a:r>
                        <a:rPr lang="fr-FR" sz="1000" b="1">
                          <a:effectLst/>
                          <a:latin typeface="Times New Roman" charset="0"/>
                          <a:ea typeface="Times New Roman" charset="0"/>
                        </a:rPr>
                        <a:t>Développer ses idées /3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37906">
                <a:tc>
                  <a:txBody>
                    <a:bodyPr/>
                    <a:lstStyle/>
                    <a:p>
                      <a:pPr>
                        <a:spcBef>
                          <a:spcPts val="600"/>
                        </a:spcBef>
                        <a:spcAft>
                          <a:spcPts val="600"/>
                        </a:spcAft>
                      </a:pPr>
                      <a:r>
                        <a:rPr lang="fr-FR" sz="1000">
                          <a:effectLst/>
                          <a:latin typeface="Times New Roman" charset="0"/>
                          <a:ea typeface="Times New Roman" charset="0"/>
                        </a:rPr>
                        <a:t>Expliquer ,justifier à l’aide de détails et exemples.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37906">
                <a:tc>
                  <a:txBody>
                    <a:bodyPr/>
                    <a:lstStyle/>
                    <a:p>
                      <a:pPr>
                        <a:spcBef>
                          <a:spcPts val="600"/>
                        </a:spcBef>
                        <a:spcAft>
                          <a:spcPts val="600"/>
                        </a:spcAft>
                      </a:pPr>
                      <a:r>
                        <a:rPr lang="fr-FR" sz="1000" dirty="0">
                          <a:effectLst/>
                          <a:latin typeface="Times New Roman" charset="0"/>
                          <a:ea typeface="Times New Roman" charset="0"/>
                        </a:rPr>
                        <a:t>Décrire et expliquer avec quelques détails.</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37906">
                <a:tc>
                  <a:txBody>
                    <a:bodyPr/>
                    <a:lstStyle/>
                    <a:p>
                      <a:pPr>
                        <a:spcBef>
                          <a:spcPts val="600"/>
                        </a:spcBef>
                        <a:spcAft>
                          <a:spcPts val="600"/>
                        </a:spcAft>
                      </a:pPr>
                      <a:r>
                        <a:rPr lang="fr-FR" sz="1000">
                          <a:effectLst/>
                          <a:latin typeface="Times New Roman" charset="0"/>
                          <a:ea typeface="Times New Roman" charset="0"/>
                        </a:rPr>
                        <a:t>Décrire simplement.</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37906">
                <a:tc>
                  <a:txBody>
                    <a:bodyPr/>
                    <a:lstStyle/>
                    <a:p>
                      <a:pPr>
                        <a:spcBef>
                          <a:spcPts val="600"/>
                        </a:spcBef>
                        <a:spcAft>
                          <a:spcPts val="600"/>
                        </a:spcAft>
                      </a:pPr>
                      <a:r>
                        <a:rPr lang="fr-FR" sz="1000" dirty="0">
                          <a:effectLst/>
                          <a:latin typeface="Times New Roman" charset="0"/>
                          <a:ea typeface="Times New Roman" charset="0"/>
                        </a:rPr>
                        <a:t>Intervention très succincte</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xmlns="" val="993321277"/>
              </p:ext>
            </p:extLst>
          </p:nvPr>
        </p:nvGraphicFramePr>
        <p:xfrm>
          <a:off x="2696704" y="1052737"/>
          <a:ext cx="2016224" cy="5112565"/>
        </p:xfrm>
        <a:graphic>
          <a:graphicData uri="http://schemas.openxmlformats.org/drawingml/2006/table">
            <a:tbl>
              <a:tblPr firstRow="1" firstCol="1" lastRow="1" lastCol="1" bandRow="1" bandCol="1"/>
              <a:tblGrid>
                <a:gridCol w="2016224"/>
              </a:tblGrid>
              <a:tr h="488461">
                <a:tc>
                  <a:txBody>
                    <a:bodyPr/>
                    <a:lstStyle/>
                    <a:p>
                      <a:pPr>
                        <a:spcBef>
                          <a:spcPts val="600"/>
                        </a:spcBef>
                        <a:spcAft>
                          <a:spcPts val="600"/>
                        </a:spcAft>
                      </a:pPr>
                      <a:r>
                        <a:rPr lang="fr-FR" sz="1000" b="1" dirty="0">
                          <a:effectLst/>
                          <a:latin typeface="Times New Roman" charset="0"/>
                          <a:ea typeface="Times New Roman" charset="0"/>
                        </a:rPr>
                        <a:t>Organiser son discours / 2</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56026">
                <a:tc>
                  <a:txBody>
                    <a:bodyPr/>
                    <a:lstStyle/>
                    <a:p>
                      <a:pPr>
                        <a:spcBef>
                          <a:spcPts val="600"/>
                        </a:spcBef>
                        <a:spcAft>
                          <a:spcPts val="600"/>
                        </a:spcAft>
                      </a:pPr>
                      <a:r>
                        <a:rPr lang="fr-FR" sz="1000">
                          <a:effectLst/>
                          <a:latin typeface="Times New Roman" charset="0"/>
                          <a:ea typeface="Times New Roman" charset="0"/>
                        </a:rPr>
                        <a:t>Enchaînement d’énoncés avec transitions et mots de liaison variés.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56026">
                <a:tc>
                  <a:txBody>
                    <a:bodyPr/>
                    <a:lstStyle/>
                    <a:p>
                      <a:pPr>
                        <a:spcBef>
                          <a:spcPts val="600"/>
                        </a:spcBef>
                        <a:spcAft>
                          <a:spcPts val="600"/>
                        </a:spcAft>
                      </a:pPr>
                      <a:r>
                        <a:rPr lang="fr-FR" sz="1000">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56026">
                <a:tc>
                  <a:txBody>
                    <a:bodyPr/>
                    <a:lstStyle/>
                    <a:p>
                      <a:pPr>
                        <a:spcBef>
                          <a:spcPts val="600"/>
                        </a:spcBef>
                        <a:spcAft>
                          <a:spcPts val="600"/>
                        </a:spcAft>
                      </a:pPr>
                      <a:r>
                        <a:rPr lang="fr-FR" sz="1000">
                          <a:effectLst/>
                          <a:latin typeface="Times New Roman" charset="0"/>
                          <a:ea typeface="Times New Roman" charset="0"/>
                        </a:rPr>
                        <a:t>Succession d’énoncés avec les mots de liaison les plus fréquents.</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56026">
                <a:tc>
                  <a:txBody>
                    <a:bodyPr/>
                    <a:lstStyle/>
                    <a:p>
                      <a:pPr>
                        <a:spcBef>
                          <a:spcPts val="600"/>
                        </a:spcBef>
                        <a:spcAft>
                          <a:spcPts val="600"/>
                        </a:spcAft>
                      </a:pPr>
                      <a:r>
                        <a:rPr lang="fr-FR" sz="1000" dirty="0">
                          <a:effectLst/>
                          <a:latin typeface="Times New Roman" charset="0"/>
                          <a:ea typeface="Times New Roman" charset="0"/>
                        </a:rPr>
                        <a:t>Liste de phrases sans lien véritable.</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xmlns="" val="2144844413"/>
              </p:ext>
            </p:extLst>
          </p:nvPr>
        </p:nvGraphicFramePr>
        <p:xfrm>
          <a:off x="4932040" y="1052737"/>
          <a:ext cx="2088232" cy="5112563"/>
        </p:xfrm>
        <a:graphic>
          <a:graphicData uri="http://schemas.openxmlformats.org/drawingml/2006/table">
            <a:tbl>
              <a:tblPr firstRow="1" firstCol="1" lastRow="1" lastCol="1" bandRow="1" bandCol="1"/>
              <a:tblGrid>
                <a:gridCol w="2088232"/>
              </a:tblGrid>
              <a:tr h="475177">
                <a:tc>
                  <a:txBody>
                    <a:bodyPr/>
                    <a:lstStyle/>
                    <a:p>
                      <a:pPr>
                        <a:spcBef>
                          <a:spcPts val="600"/>
                        </a:spcBef>
                        <a:spcAft>
                          <a:spcPts val="600"/>
                        </a:spcAft>
                      </a:pPr>
                      <a:r>
                        <a:rPr lang="fr-FR" sz="1000" b="1">
                          <a:effectLst/>
                          <a:latin typeface="Times New Roman" charset="0"/>
                          <a:ea typeface="Times New Roman" charset="0"/>
                        </a:rPr>
                        <a:t>Communiquer à l’oral   /3</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46337">
                <a:tc>
                  <a:txBody>
                    <a:bodyPr/>
                    <a:lstStyle/>
                    <a:p>
                      <a:pPr>
                        <a:spcBef>
                          <a:spcPts val="600"/>
                        </a:spcBef>
                        <a:spcAft>
                          <a:spcPts val="600"/>
                        </a:spcAft>
                      </a:pPr>
                      <a:r>
                        <a:rPr lang="fr-FR" sz="1000">
                          <a:effectLst/>
                          <a:latin typeface="Times New Roman" charset="0"/>
                          <a:ea typeface="Times New Roman" charset="0"/>
                        </a:rPr>
                        <a:t>S’exprimer avec une certaine aisance.</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Etre détaché de ses notes.</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Regarder les membres du jury.</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67141">
                <a:tc>
                  <a:txBody>
                    <a:bodyPr/>
                    <a:lstStyle/>
                    <a:p>
                      <a:pPr>
                        <a:spcBef>
                          <a:spcPts val="600"/>
                        </a:spcBef>
                        <a:spcAft>
                          <a:spcPts val="600"/>
                        </a:spcAft>
                      </a:pPr>
                      <a:r>
                        <a:rPr lang="fr-FR" sz="1000">
                          <a:effectLst/>
                          <a:latin typeface="Times New Roman" charset="0"/>
                          <a:ea typeface="Times New Roman" charset="0"/>
                        </a:rPr>
                        <a:t>S’exprimer avec hésitations et pauses. Effort pour maintenir un rythme.</a:t>
                      </a:r>
                      <a:endParaRPr lang="fr-FR" sz="1200">
                        <a:effectLst/>
                        <a:latin typeface="Times New Roman" charset="0"/>
                        <a:ea typeface="Times New Roman" charset="0"/>
                      </a:endParaRPr>
                    </a:p>
                    <a:p>
                      <a:pPr>
                        <a:spcBef>
                          <a:spcPts val="600"/>
                        </a:spcBef>
                        <a:spcAft>
                          <a:spcPts val="600"/>
                        </a:spcAft>
                      </a:pPr>
                      <a:r>
                        <a:rPr lang="fr-FR" sz="1000">
                          <a:effectLst/>
                          <a:latin typeface="Times New Roman" charset="0"/>
                          <a:ea typeface="Times New Roman" charset="0"/>
                        </a:rPr>
                        <a:t>Essaie de regarder les membres du jury durant la présentation.</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49541">
                <a:tc>
                  <a:txBody>
                    <a:bodyPr/>
                    <a:lstStyle/>
                    <a:p>
                      <a:pPr>
                        <a:spcBef>
                          <a:spcPts val="600"/>
                        </a:spcBef>
                        <a:spcAft>
                          <a:spcPts val="600"/>
                        </a:spcAft>
                      </a:pPr>
                      <a:r>
                        <a:rPr lang="fr-FR" sz="1000" dirty="0">
                          <a:effectLst/>
                          <a:latin typeface="Times New Roman" charset="0"/>
                          <a:ea typeface="Times New Roman" charset="0"/>
                        </a:rPr>
                        <a:t>S’exprimer avec hésitations et pauses. Impression de « par cœur » et de rapidité.</a:t>
                      </a:r>
                      <a:endParaRPr lang="fr-FR" sz="1200" dirty="0">
                        <a:effectLst/>
                        <a:latin typeface="Times New Roman" charset="0"/>
                        <a:ea typeface="Times New Roman" charset="0"/>
                      </a:endParaRPr>
                    </a:p>
                    <a:p>
                      <a:pPr>
                        <a:spcBef>
                          <a:spcPts val="600"/>
                        </a:spcBef>
                        <a:spcAft>
                          <a:spcPts val="600"/>
                        </a:spcAft>
                      </a:pPr>
                      <a:r>
                        <a:rPr lang="fr-FR" sz="1000" dirty="0">
                          <a:effectLst/>
                          <a:latin typeface="Times New Roman" charset="0"/>
                          <a:ea typeface="Times New Roman" charset="0"/>
                        </a:rPr>
                        <a:t> </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4367">
                <a:tc>
                  <a:txBody>
                    <a:bodyPr/>
                    <a:lstStyle/>
                    <a:p>
                      <a:pPr>
                        <a:spcBef>
                          <a:spcPts val="600"/>
                        </a:spcBef>
                        <a:spcAft>
                          <a:spcPts val="600"/>
                        </a:spcAft>
                      </a:pPr>
                      <a:r>
                        <a:rPr lang="fr-FR" sz="1000" dirty="0">
                          <a:effectLst/>
                          <a:latin typeface="Times New Roman" charset="0"/>
                          <a:ea typeface="Times New Roman" charset="0"/>
                        </a:rPr>
                        <a:t>Lit ses notes, peu d’enthousiasme.</a:t>
                      </a:r>
                      <a:endParaRPr lang="fr-FR" sz="1200" dirty="0">
                        <a:effectLst/>
                        <a:latin typeface="Times New Roman" charset="0"/>
                        <a:ea typeface="Times New Roman" charset="0"/>
                      </a:endParaRPr>
                    </a:p>
                    <a:p>
                      <a:pPr>
                        <a:spcBef>
                          <a:spcPts val="600"/>
                        </a:spcBef>
                        <a:spcAft>
                          <a:spcPts val="600"/>
                        </a:spcAft>
                      </a:pPr>
                      <a:r>
                        <a:rPr lang="fr-FR" sz="1000" dirty="0">
                          <a:effectLst/>
                          <a:latin typeface="Times New Roman" charset="0"/>
                          <a:ea typeface="Times New Roman" charset="0"/>
                        </a:rPr>
                        <a:t>Pas de réelle communication.</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xmlns="" val="985989659"/>
              </p:ext>
            </p:extLst>
          </p:nvPr>
        </p:nvGraphicFramePr>
        <p:xfrm>
          <a:off x="7239384" y="1052738"/>
          <a:ext cx="1696720" cy="5112565"/>
        </p:xfrm>
        <a:graphic>
          <a:graphicData uri="http://schemas.openxmlformats.org/drawingml/2006/table">
            <a:tbl>
              <a:tblPr firstRow="1" firstCol="1" lastRow="1" lastCol="1" bandRow="1" bandCol="1"/>
              <a:tblGrid>
                <a:gridCol w="1696720"/>
              </a:tblGrid>
              <a:tr h="457840">
                <a:tc>
                  <a:txBody>
                    <a:bodyPr/>
                    <a:lstStyle/>
                    <a:p>
                      <a:pPr>
                        <a:spcBef>
                          <a:spcPts val="600"/>
                        </a:spcBef>
                        <a:spcAft>
                          <a:spcPts val="600"/>
                        </a:spcAft>
                      </a:pPr>
                      <a:r>
                        <a:rPr lang="fr-FR" sz="1000" b="1">
                          <a:effectLst/>
                          <a:latin typeface="Times New Roman" charset="0"/>
                          <a:ea typeface="Times New Roman" charset="0"/>
                        </a:rPr>
                        <a:t>Qualité du support proposé /2</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09884">
                <a:tc>
                  <a:txBody>
                    <a:bodyPr/>
                    <a:lstStyle/>
                    <a:p>
                      <a:pPr>
                        <a:spcBef>
                          <a:spcPts val="600"/>
                        </a:spcBef>
                        <a:spcAft>
                          <a:spcPts val="600"/>
                        </a:spcAft>
                      </a:pPr>
                      <a:r>
                        <a:rPr lang="fr-FR" sz="1000" dirty="0">
                          <a:effectLst/>
                          <a:latin typeface="Times New Roman" charset="0"/>
                          <a:ea typeface="Times New Roman" charset="0"/>
                        </a:rPr>
                        <a:t>Satisfaisante.  2</a:t>
                      </a:r>
                      <a:endParaRPr lang="fr-FR" sz="1200" dirty="0">
                        <a:effectLst/>
                        <a:latin typeface="Times New Roman" charset="0"/>
                        <a:ea typeface="Times New Roman" charset="0"/>
                      </a:endParaRPr>
                    </a:p>
                    <a:p>
                      <a:pPr>
                        <a:spcBef>
                          <a:spcPts val="600"/>
                        </a:spcBef>
                        <a:spcAft>
                          <a:spcPts val="600"/>
                        </a:spcAft>
                      </a:pPr>
                      <a:r>
                        <a:rPr lang="fr-FR" sz="1000" dirty="0">
                          <a:effectLst/>
                          <a:latin typeface="Times New Roman" charset="0"/>
                          <a:ea typeface="Times New Roman" charset="0"/>
                        </a:rPr>
                        <a:t>Fragile            1</a:t>
                      </a:r>
                      <a:endParaRPr lang="fr-FR" sz="1200" dirty="0">
                        <a:effectLst/>
                        <a:latin typeface="Times New Roman" charset="0"/>
                        <a:ea typeface="Times New Roman" charset="0"/>
                      </a:endParaRPr>
                    </a:p>
                    <a:p>
                      <a:pPr>
                        <a:spcBef>
                          <a:spcPts val="600"/>
                        </a:spcBef>
                        <a:spcAft>
                          <a:spcPts val="600"/>
                        </a:spcAft>
                      </a:pPr>
                      <a:r>
                        <a:rPr lang="fr-FR" sz="1000" dirty="0">
                          <a:effectLst/>
                          <a:latin typeface="Times New Roman" charset="0"/>
                          <a:ea typeface="Times New Roman" charset="0"/>
                        </a:rPr>
                        <a:t>Insuffisante    0</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1976">
                <a:tc>
                  <a:txBody>
                    <a:bodyPr/>
                    <a:lstStyle/>
                    <a:p>
                      <a:pPr>
                        <a:spcBef>
                          <a:spcPts val="600"/>
                        </a:spcBef>
                        <a:spcAft>
                          <a:spcPts val="600"/>
                        </a:spcAft>
                      </a:pPr>
                      <a:r>
                        <a:rPr lang="fr-FR" sz="1000">
                          <a:effectLst/>
                          <a:latin typeface="Times New Roman" charset="0"/>
                          <a:ea typeface="Times New Roman" charset="0"/>
                        </a:rPr>
                        <a:t> </a:t>
                      </a:r>
                      <a:endParaRPr lang="fr-FR"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42865">
                <a:tc>
                  <a:txBody>
                    <a:bodyPr/>
                    <a:lstStyle/>
                    <a:p>
                      <a:pPr>
                        <a:spcBef>
                          <a:spcPts val="600"/>
                        </a:spcBef>
                        <a:spcAft>
                          <a:spcPts val="600"/>
                        </a:spcAft>
                      </a:pPr>
                      <a:r>
                        <a:rPr lang="fr-FR" sz="1000" b="1" dirty="0">
                          <a:effectLst/>
                          <a:latin typeface="Times New Roman" charset="0"/>
                          <a:ea typeface="Times New Roman" charset="0"/>
                        </a:rPr>
                        <a:t> </a:t>
                      </a:r>
                      <a:endParaRPr lang="fr-FR" sz="1200" dirty="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Espace réservé du pied de page 6"/>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14180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6479" y="1344216"/>
            <a:ext cx="5759053" cy="3139321"/>
          </a:xfrm>
          <a:prstGeom prst="rect">
            <a:avLst/>
          </a:prstGeom>
          <a:noFill/>
        </p:spPr>
        <p:txBody>
          <a:bodyPr>
            <a:spAutoFit/>
          </a:bodyPr>
          <a:lstStyle/>
          <a:p>
            <a:pPr>
              <a:defRPr/>
            </a:pPr>
            <a:r>
              <a:rPr lang="fr-FR" dirty="0"/>
              <a:t>Principaux écueils à éviter:</a:t>
            </a:r>
          </a:p>
          <a:p>
            <a:pPr>
              <a:defRPr/>
            </a:pPr>
            <a:endParaRPr lang="fr-FR" dirty="0"/>
          </a:p>
          <a:p>
            <a:pPr marL="214313" indent="-214313">
              <a:buFontTx/>
              <a:buChar char="-"/>
              <a:defRPr/>
            </a:pPr>
            <a:r>
              <a:rPr lang="fr-FR" dirty="0"/>
              <a:t>Absence de </a:t>
            </a:r>
            <a:r>
              <a:rPr lang="fr-FR" dirty="0">
                <a:solidFill>
                  <a:srgbClr val="FF0000"/>
                </a:solidFill>
              </a:rPr>
              <a:t>problématique</a:t>
            </a:r>
          </a:p>
          <a:p>
            <a:pPr marL="214313" indent="-214313">
              <a:buFontTx/>
              <a:buChar char="-"/>
              <a:defRPr/>
            </a:pPr>
            <a:r>
              <a:rPr lang="fr-FR" dirty="0"/>
              <a:t>Absence de référence à un </a:t>
            </a:r>
            <a:r>
              <a:rPr lang="fr-FR" dirty="0">
                <a:solidFill>
                  <a:srgbClr val="FF0000"/>
                </a:solidFill>
              </a:rPr>
              <a:t>parcours éducatif</a:t>
            </a:r>
          </a:p>
          <a:p>
            <a:pPr marL="214313" indent="-214313">
              <a:buFontTx/>
              <a:buChar char="-"/>
              <a:defRPr/>
            </a:pPr>
            <a:r>
              <a:rPr lang="fr-FR" dirty="0"/>
              <a:t> Absence de </a:t>
            </a:r>
            <a:r>
              <a:rPr lang="fr-FR" dirty="0">
                <a:solidFill>
                  <a:srgbClr val="FF0000"/>
                </a:solidFill>
              </a:rPr>
              <a:t>restitution</a:t>
            </a:r>
            <a:r>
              <a:rPr lang="fr-FR" dirty="0"/>
              <a:t> prévue</a:t>
            </a:r>
          </a:p>
          <a:p>
            <a:pPr marL="214313" indent="-214313">
              <a:buFontTx/>
              <a:buChar char="-"/>
              <a:defRPr/>
            </a:pPr>
            <a:r>
              <a:rPr lang="fr-FR" dirty="0"/>
              <a:t>Absence de références </a:t>
            </a:r>
            <a:r>
              <a:rPr lang="fr-FR" dirty="0">
                <a:solidFill>
                  <a:srgbClr val="FF0000"/>
                </a:solidFill>
              </a:rPr>
              <a:t>aux programmes disciplinaires</a:t>
            </a:r>
          </a:p>
          <a:p>
            <a:pPr marL="214313" indent="-214313">
              <a:buFontTx/>
              <a:buChar char="-"/>
              <a:defRPr/>
            </a:pPr>
            <a:r>
              <a:rPr lang="fr-FR" dirty="0"/>
              <a:t>Absence de référence au </a:t>
            </a:r>
            <a:r>
              <a:rPr lang="fr-FR" dirty="0">
                <a:solidFill>
                  <a:srgbClr val="FF0000"/>
                </a:solidFill>
              </a:rPr>
              <a:t>socle</a:t>
            </a:r>
          </a:p>
          <a:p>
            <a:pPr marL="214313" indent="-214313">
              <a:buFontTx/>
              <a:buChar char="-"/>
              <a:defRPr/>
            </a:pPr>
            <a:r>
              <a:rPr lang="fr-FR" dirty="0"/>
              <a:t>Absence de </a:t>
            </a:r>
            <a:r>
              <a:rPr lang="fr-FR" dirty="0">
                <a:solidFill>
                  <a:srgbClr val="FF0000"/>
                </a:solidFill>
              </a:rPr>
              <a:t>démarche de projet</a:t>
            </a:r>
          </a:p>
          <a:p>
            <a:pPr marL="214313" indent="-214313">
              <a:buFontTx/>
              <a:buChar char="-"/>
              <a:defRPr/>
            </a:pPr>
            <a:r>
              <a:rPr lang="fr-FR" dirty="0"/>
              <a:t>Absence de format </a:t>
            </a:r>
            <a:r>
              <a:rPr lang="fr-FR" dirty="0">
                <a:solidFill>
                  <a:srgbClr val="FF0000"/>
                </a:solidFill>
              </a:rPr>
              <a:t>horaire</a:t>
            </a:r>
          </a:p>
          <a:p>
            <a:pPr marL="214313" indent="-214313">
              <a:buFontTx/>
              <a:buChar char="-"/>
              <a:defRPr/>
            </a:pPr>
            <a:r>
              <a:rPr lang="fr-FR" dirty="0"/>
              <a:t>Trop de guidance (</a:t>
            </a:r>
            <a:r>
              <a:rPr lang="fr-FR" dirty="0">
                <a:solidFill>
                  <a:srgbClr val="FF0000"/>
                </a:solidFill>
              </a:rPr>
              <a:t>posture de lâcher-prise</a:t>
            </a:r>
            <a:r>
              <a:rPr lang="fr-FR" dirty="0"/>
              <a:t>)</a:t>
            </a:r>
          </a:p>
          <a:p>
            <a:pPr marL="214313" indent="-214313">
              <a:buFontTx/>
              <a:buChar char="-"/>
              <a:defRPr/>
            </a:pPr>
            <a:r>
              <a:rPr lang="fr-FR" dirty="0" err="1"/>
              <a:t>Etc</a:t>
            </a:r>
            <a:r>
              <a:rPr lang="fr-FR" dirty="0"/>
              <a:t>,,,,</a:t>
            </a:r>
          </a:p>
        </p:txBody>
      </p:sp>
      <p:sp>
        <p:nvSpPr>
          <p:cNvPr id="36867" name="ZoneTexte 4"/>
          <p:cNvSpPr txBox="1">
            <a:spLocks noChangeArrowheads="1"/>
          </p:cNvSpPr>
          <p:nvPr/>
        </p:nvSpPr>
        <p:spPr bwMode="auto">
          <a:xfrm>
            <a:off x="396479" y="5162550"/>
            <a:ext cx="2321719"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altLang="fr-FR" sz="1350">
                <a:hlinkClick r:id="rId2" action="ppaction://hlinkfile"/>
              </a:rPr>
              <a:t>présentation1 epi</a:t>
            </a:r>
            <a:endParaRPr lang="fr-FR" altLang="fr-FR" sz="1350"/>
          </a:p>
        </p:txBody>
      </p:sp>
      <p:sp>
        <p:nvSpPr>
          <p:cNvPr id="36868" name="ZoneTexte 5"/>
          <p:cNvSpPr txBox="1">
            <a:spLocks noChangeArrowheads="1"/>
          </p:cNvSpPr>
          <p:nvPr/>
        </p:nvSpPr>
        <p:spPr bwMode="auto">
          <a:xfrm>
            <a:off x="396479" y="5438775"/>
            <a:ext cx="147875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altLang="fr-FR" sz="1350">
                <a:hlinkClick r:id="rId3" action="ppaction://hlinkfile"/>
              </a:rPr>
              <a:t>présentation 2 epi</a:t>
            </a:r>
            <a:endParaRPr lang="fr-FR" altLang="fr-FR" sz="1350"/>
          </a:p>
        </p:txBody>
      </p:sp>
      <p:sp>
        <p:nvSpPr>
          <p:cNvPr id="5" name="Espace réservé du pied de page 4"/>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234720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79058" y="0"/>
            <a:ext cx="878497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Espace réservé du pied de page 2"/>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91463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1259632" y="332657"/>
            <a:ext cx="6768751" cy="1773560"/>
          </a:xfrm>
        </p:spPr>
        <p:txBody>
          <a:bodyPr/>
          <a:lstStyle/>
          <a:p>
            <a:r>
              <a:rPr lang="fr-FR" altLang="fr-FR" sz="2800" dirty="0">
                <a:ea typeface="MS PGothic" charset="-128"/>
              </a:rPr>
              <a:t>Les enseignements complémentaires</a:t>
            </a:r>
            <a:r>
              <a:rPr lang="fr-FR" altLang="fr-FR" sz="5400" dirty="0">
                <a:ea typeface="MS PGothic" charset="-128"/>
              </a:rPr>
              <a:t/>
            </a:r>
            <a:br>
              <a:rPr lang="fr-FR" altLang="fr-FR" sz="5400" dirty="0">
                <a:ea typeface="MS PGothic" charset="-128"/>
              </a:rPr>
            </a:br>
            <a:r>
              <a:rPr lang="fr-FR" altLang="fr-FR" sz="2400" dirty="0">
                <a:solidFill>
                  <a:srgbClr val="7030A0"/>
                </a:solidFill>
                <a:ea typeface="MS PGothic" charset="-128"/>
              </a:rPr>
              <a:t>Enseignements pratiques interdisciplinaires    </a:t>
            </a:r>
            <a:r>
              <a:rPr lang="fr-FR" altLang="fr-FR" sz="1800" dirty="0">
                <a:solidFill>
                  <a:srgbClr val="7030A0"/>
                </a:solidFill>
                <a:ea typeface="MS PGothic" charset="-128"/>
              </a:rPr>
              <a:t>1/2</a:t>
            </a:r>
          </a:p>
        </p:txBody>
      </p:sp>
      <p:sp>
        <p:nvSpPr>
          <p:cNvPr id="37891" name="Rectangle 12"/>
          <p:cNvSpPr>
            <a:spLocks noChangeArrowheads="1"/>
          </p:cNvSpPr>
          <p:nvPr/>
        </p:nvSpPr>
        <p:spPr bwMode="auto">
          <a:xfrm>
            <a:off x="1412081" y="4888707"/>
            <a:ext cx="6373416"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1350">
                <a:solidFill>
                  <a:srgbClr val="7030A0"/>
                </a:solidFill>
              </a:rPr>
              <a:t>Chaque élève devra avoir abordé au moins </a:t>
            </a:r>
            <a:r>
              <a:rPr lang="fr-FR" altLang="fr-FR" sz="1350" b="1">
                <a:solidFill>
                  <a:srgbClr val="7030A0"/>
                </a:solidFill>
              </a:rPr>
              <a:t>6 de ces 8</a:t>
            </a:r>
            <a:r>
              <a:rPr lang="fr-FR" altLang="fr-FR" sz="1350">
                <a:solidFill>
                  <a:srgbClr val="7030A0"/>
                </a:solidFill>
              </a:rPr>
              <a:t> thématiques sur le cycle 4 : une programmation sur l</a:t>
            </a:r>
            <a:r>
              <a:rPr lang="ja-JP" altLang="fr-FR" sz="1350">
                <a:solidFill>
                  <a:srgbClr val="7030A0"/>
                </a:solidFill>
              </a:rPr>
              <a:t>’</a:t>
            </a:r>
            <a:r>
              <a:rPr lang="fr-FR" altLang="ja-JP" sz="1350">
                <a:solidFill>
                  <a:srgbClr val="7030A0"/>
                </a:solidFill>
              </a:rPr>
              <a:t>ensemble du cycle est nécessaire pour s</a:t>
            </a:r>
            <a:r>
              <a:rPr lang="ja-JP" altLang="fr-FR" sz="1350">
                <a:solidFill>
                  <a:srgbClr val="7030A0"/>
                </a:solidFill>
              </a:rPr>
              <a:t>’</a:t>
            </a:r>
            <a:r>
              <a:rPr lang="fr-FR" altLang="ja-JP" sz="1350">
                <a:solidFill>
                  <a:srgbClr val="7030A0"/>
                </a:solidFill>
              </a:rPr>
              <a:t>en assurer a priori.</a:t>
            </a:r>
            <a:endParaRPr lang="fr-FR" altLang="fr-FR" sz="1350">
              <a:solidFill>
                <a:srgbClr val="7030A0"/>
              </a:solidFill>
            </a:endParaRPr>
          </a:p>
        </p:txBody>
      </p:sp>
      <p:sp>
        <p:nvSpPr>
          <p:cNvPr id="37892" name="ZoneTexte 4">
            <a:hlinkClick r:id="rId3"/>
          </p:cNvPr>
          <p:cNvSpPr txBox="1">
            <a:spLocks noChangeArrowheads="1"/>
          </p:cNvSpPr>
          <p:nvPr/>
        </p:nvSpPr>
        <p:spPr bwMode="auto">
          <a:xfrm>
            <a:off x="1645444" y="5381625"/>
            <a:ext cx="240963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900" b="1" i="1">
                <a:solidFill>
                  <a:srgbClr val="8B008C"/>
                </a:solidFill>
              </a:rPr>
              <a:t>L</a:t>
            </a:r>
            <a:r>
              <a:rPr lang="ja-JP" altLang="fr-FR" sz="900" b="1" i="1">
                <a:solidFill>
                  <a:srgbClr val="8B008C"/>
                </a:solidFill>
              </a:rPr>
              <a:t>’</a:t>
            </a:r>
            <a:r>
              <a:rPr lang="fr-FR" altLang="ja-JP" sz="900" b="1" i="1">
                <a:solidFill>
                  <a:srgbClr val="8B008C"/>
                </a:solidFill>
              </a:rPr>
              <a:t>arrêté sur l</a:t>
            </a:r>
            <a:r>
              <a:rPr lang="ja-JP" altLang="fr-FR" sz="900" b="1" i="1">
                <a:solidFill>
                  <a:srgbClr val="8B008C"/>
                </a:solidFill>
              </a:rPr>
              <a:t>’</a:t>
            </a:r>
            <a:r>
              <a:rPr lang="fr-FR" altLang="ja-JP" sz="900" b="1" i="1">
                <a:solidFill>
                  <a:srgbClr val="8B008C"/>
                </a:solidFill>
              </a:rPr>
              <a:t>organisation des enseignements</a:t>
            </a:r>
            <a:endParaRPr lang="fr-FR" altLang="fr-FR" sz="900" b="1" i="1">
              <a:solidFill>
                <a:srgbClr val="8B008C"/>
              </a:solidFill>
            </a:endParaRPr>
          </a:p>
        </p:txBody>
      </p:sp>
      <p:sp>
        <p:nvSpPr>
          <p:cNvPr id="37893" name="ZoneTexte 5">
            <a:hlinkClick r:id="rId4"/>
          </p:cNvPr>
          <p:cNvSpPr txBox="1">
            <a:spLocks noChangeArrowheads="1"/>
          </p:cNvSpPr>
          <p:nvPr/>
        </p:nvSpPr>
        <p:spPr bwMode="auto">
          <a:xfrm>
            <a:off x="4349354" y="5381625"/>
            <a:ext cx="258596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900" b="1" i="1">
                <a:solidFill>
                  <a:srgbClr val="8B008C"/>
                </a:solidFill>
              </a:rPr>
              <a:t>La circulaire sur l</a:t>
            </a:r>
            <a:r>
              <a:rPr lang="ja-JP" altLang="fr-FR" sz="900" b="1" i="1">
                <a:solidFill>
                  <a:srgbClr val="8B008C"/>
                </a:solidFill>
              </a:rPr>
              <a:t>’</a:t>
            </a:r>
            <a:r>
              <a:rPr lang="fr-FR" altLang="ja-JP" sz="900" b="1" i="1">
                <a:solidFill>
                  <a:srgbClr val="8B008C"/>
                </a:solidFill>
              </a:rPr>
              <a:t>organisation des enseignements</a:t>
            </a:r>
            <a:endParaRPr lang="fr-FR" altLang="fr-FR" sz="900" b="1" i="1">
              <a:solidFill>
                <a:srgbClr val="8B008C"/>
              </a:solidFill>
            </a:endParaRPr>
          </a:p>
        </p:txBody>
      </p:sp>
      <p:sp>
        <p:nvSpPr>
          <p:cNvPr id="37894" name="Line 27"/>
          <p:cNvSpPr>
            <a:spLocks noChangeShapeType="1"/>
          </p:cNvSpPr>
          <p:nvPr/>
        </p:nvSpPr>
        <p:spPr bwMode="auto">
          <a:xfrm>
            <a:off x="3059907" y="2693194"/>
            <a:ext cx="3132535" cy="1519238"/>
          </a:xfrm>
          <a:prstGeom prst="line">
            <a:avLst/>
          </a:prstGeom>
          <a:noFill/>
          <a:ln w="25400">
            <a:solidFill>
              <a:srgbClr val="BFBFBF"/>
            </a:solidFill>
            <a:round/>
            <a:headEnd/>
            <a:tailEnd/>
          </a:ln>
          <a:extLst>
            <a:ext uri="{909E8E84-426E-40DD-AFC4-6F175D3DCCD1}">
              <a14:hiddenFill xmlns:a14="http://schemas.microsoft.com/office/drawing/2010/main" xmlns="">
                <a:noFill/>
              </a14:hiddenFill>
            </a:ext>
          </a:extLst>
        </p:spPr>
        <p:txBody>
          <a:bodyPr/>
          <a:lstStyle/>
          <a:p>
            <a:endParaRPr lang="fr-FR" sz="1350"/>
          </a:p>
        </p:txBody>
      </p:sp>
      <p:sp>
        <p:nvSpPr>
          <p:cNvPr id="37895" name="Line 27"/>
          <p:cNvSpPr>
            <a:spLocks noChangeShapeType="1"/>
          </p:cNvSpPr>
          <p:nvPr/>
        </p:nvSpPr>
        <p:spPr bwMode="auto">
          <a:xfrm flipH="1">
            <a:off x="2951560" y="2588419"/>
            <a:ext cx="3240881" cy="1572816"/>
          </a:xfrm>
          <a:prstGeom prst="line">
            <a:avLst/>
          </a:prstGeom>
          <a:noFill/>
          <a:ln w="25400">
            <a:solidFill>
              <a:srgbClr val="BFBFBF"/>
            </a:solidFill>
            <a:round/>
            <a:headEnd/>
            <a:tailEnd/>
          </a:ln>
          <a:extLst>
            <a:ext uri="{909E8E84-426E-40DD-AFC4-6F175D3DCCD1}">
              <a14:hiddenFill xmlns:a14="http://schemas.microsoft.com/office/drawing/2010/main" xmlns="">
                <a:noFill/>
              </a14:hiddenFill>
            </a:ext>
          </a:extLst>
        </p:spPr>
        <p:txBody>
          <a:bodyPr/>
          <a:lstStyle/>
          <a:p>
            <a:endParaRPr lang="fr-FR" sz="1350"/>
          </a:p>
        </p:txBody>
      </p:sp>
      <p:sp>
        <p:nvSpPr>
          <p:cNvPr id="37896" name="Line 27"/>
          <p:cNvSpPr>
            <a:spLocks noChangeShapeType="1"/>
          </p:cNvSpPr>
          <p:nvPr/>
        </p:nvSpPr>
        <p:spPr bwMode="auto">
          <a:xfrm>
            <a:off x="4572000" y="2240756"/>
            <a:ext cx="0" cy="2214563"/>
          </a:xfrm>
          <a:prstGeom prst="line">
            <a:avLst/>
          </a:prstGeom>
          <a:noFill/>
          <a:ln w="25400">
            <a:solidFill>
              <a:srgbClr val="BFBFBF"/>
            </a:solidFill>
            <a:round/>
            <a:headEnd/>
            <a:tailEnd/>
          </a:ln>
          <a:extLst>
            <a:ext uri="{909E8E84-426E-40DD-AFC4-6F175D3DCCD1}">
              <a14:hiddenFill xmlns:a14="http://schemas.microsoft.com/office/drawing/2010/main" xmlns="">
                <a:noFill/>
              </a14:hiddenFill>
            </a:ext>
          </a:extLst>
        </p:spPr>
        <p:txBody>
          <a:bodyPr/>
          <a:lstStyle/>
          <a:p>
            <a:endParaRPr lang="fr-FR" sz="1350"/>
          </a:p>
        </p:txBody>
      </p:sp>
      <p:sp>
        <p:nvSpPr>
          <p:cNvPr id="10" name="Rectangle 9"/>
          <p:cNvSpPr/>
          <p:nvPr/>
        </p:nvSpPr>
        <p:spPr>
          <a:xfrm>
            <a:off x="3707606" y="4100513"/>
            <a:ext cx="1620441"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Corps, santé, </a:t>
            </a:r>
          </a:p>
          <a:p>
            <a:pPr algn="ctr" eaLnBrk="1" hangingPunct="1">
              <a:defRPr/>
            </a:pPr>
            <a:r>
              <a:rPr lang="fr-FR" altLang="fr-FR" sz="1350">
                <a:solidFill>
                  <a:srgbClr val="1C1850"/>
                </a:solidFill>
              </a:rPr>
              <a:t>bien-être</a:t>
            </a:r>
            <a:br>
              <a:rPr lang="fr-FR" altLang="fr-FR" sz="1350">
                <a:solidFill>
                  <a:srgbClr val="1C1850"/>
                </a:solidFill>
              </a:rPr>
            </a:br>
            <a:r>
              <a:rPr lang="fr-FR" altLang="fr-FR" sz="1350">
                <a:solidFill>
                  <a:srgbClr val="1C1850"/>
                </a:solidFill>
              </a:rPr>
              <a:t>et sécurité</a:t>
            </a:r>
          </a:p>
        </p:txBody>
      </p:sp>
      <p:sp>
        <p:nvSpPr>
          <p:cNvPr id="11" name="Rectangle 10"/>
          <p:cNvSpPr/>
          <p:nvPr/>
        </p:nvSpPr>
        <p:spPr>
          <a:xfrm>
            <a:off x="3761780" y="1953221"/>
            <a:ext cx="1620441"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Langues </a:t>
            </a:r>
            <a:br>
              <a:rPr lang="fr-FR" altLang="fr-FR" sz="1350">
                <a:solidFill>
                  <a:srgbClr val="1C1850"/>
                </a:solidFill>
              </a:rPr>
            </a:br>
            <a:r>
              <a:rPr lang="fr-FR" altLang="fr-FR" sz="1350">
                <a:solidFill>
                  <a:srgbClr val="1C1850"/>
                </a:solidFill>
              </a:rPr>
              <a:t>et cultures </a:t>
            </a:r>
          </a:p>
          <a:p>
            <a:pPr algn="ctr" eaLnBrk="1" hangingPunct="1">
              <a:defRPr/>
            </a:pPr>
            <a:r>
              <a:rPr lang="fr-FR" altLang="fr-FR" sz="1350">
                <a:solidFill>
                  <a:srgbClr val="1C1850"/>
                </a:solidFill>
              </a:rPr>
              <a:t>de l’Antiquité</a:t>
            </a:r>
          </a:p>
        </p:txBody>
      </p:sp>
      <p:sp>
        <p:nvSpPr>
          <p:cNvPr id="12" name="Rectangle 11"/>
          <p:cNvSpPr/>
          <p:nvPr/>
        </p:nvSpPr>
        <p:spPr>
          <a:xfrm>
            <a:off x="6030516" y="4076701"/>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Sciences, technologie </a:t>
            </a:r>
            <a:br>
              <a:rPr lang="fr-FR" altLang="fr-FR" sz="1350">
                <a:solidFill>
                  <a:srgbClr val="1C1850"/>
                </a:solidFill>
              </a:rPr>
            </a:br>
            <a:r>
              <a:rPr lang="fr-FR" altLang="fr-FR" sz="1350">
                <a:solidFill>
                  <a:srgbClr val="1C1850"/>
                </a:solidFill>
              </a:rPr>
              <a:t>et société</a:t>
            </a:r>
          </a:p>
        </p:txBody>
      </p:sp>
      <p:sp>
        <p:nvSpPr>
          <p:cNvPr id="14" name="Rectangle 13"/>
          <p:cNvSpPr/>
          <p:nvPr/>
        </p:nvSpPr>
        <p:spPr>
          <a:xfrm>
            <a:off x="6030516" y="2996803"/>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lIns="27000" rIns="27000"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Transition écologique et développement</a:t>
            </a:r>
          </a:p>
          <a:p>
            <a:pPr algn="ctr" eaLnBrk="1" hangingPunct="1">
              <a:defRPr/>
            </a:pPr>
            <a:r>
              <a:rPr lang="fr-FR" altLang="fr-FR" sz="1350">
                <a:solidFill>
                  <a:srgbClr val="1C1850"/>
                </a:solidFill>
              </a:rPr>
              <a:t> durable</a:t>
            </a:r>
          </a:p>
        </p:txBody>
      </p:sp>
      <p:sp>
        <p:nvSpPr>
          <p:cNvPr id="15" name="Rectangle 14"/>
          <p:cNvSpPr/>
          <p:nvPr/>
        </p:nvSpPr>
        <p:spPr>
          <a:xfrm>
            <a:off x="6030516" y="1942504"/>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Langues et cultures</a:t>
            </a:r>
          </a:p>
          <a:p>
            <a:pPr algn="ctr" eaLnBrk="1" hangingPunct="1">
              <a:defRPr/>
            </a:pPr>
            <a:r>
              <a:rPr lang="fr-FR" altLang="fr-FR" sz="1350">
                <a:solidFill>
                  <a:srgbClr val="1C1850"/>
                </a:solidFill>
              </a:rPr>
              <a:t>étrangères / régionales </a:t>
            </a:r>
          </a:p>
        </p:txBody>
      </p:sp>
      <p:sp>
        <p:nvSpPr>
          <p:cNvPr id="37902" name="Line 29"/>
          <p:cNvSpPr>
            <a:spLocks noChangeShapeType="1"/>
          </p:cNvSpPr>
          <p:nvPr/>
        </p:nvSpPr>
        <p:spPr bwMode="auto">
          <a:xfrm flipH="1">
            <a:off x="3098006" y="3375422"/>
            <a:ext cx="2986088" cy="0"/>
          </a:xfrm>
          <a:prstGeom prst="line">
            <a:avLst/>
          </a:prstGeom>
          <a:noFill/>
          <a:ln w="25400">
            <a:solidFill>
              <a:srgbClr val="BFBFBF"/>
            </a:solidFill>
            <a:round/>
            <a:headEnd/>
            <a:tailEnd/>
          </a:ln>
          <a:extLst>
            <a:ext uri="{909E8E84-426E-40DD-AFC4-6F175D3DCCD1}">
              <a14:hiddenFill xmlns:a14="http://schemas.microsoft.com/office/drawing/2010/main" xmlns="">
                <a:noFill/>
              </a14:hiddenFill>
            </a:ext>
          </a:extLst>
        </p:spPr>
        <p:txBody>
          <a:bodyPr/>
          <a:lstStyle/>
          <a:p>
            <a:endParaRPr lang="fr-FR" sz="1350"/>
          </a:p>
        </p:txBody>
      </p:sp>
      <p:sp>
        <p:nvSpPr>
          <p:cNvPr id="17" name="Rectangle 16"/>
          <p:cNvSpPr/>
          <p:nvPr/>
        </p:nvSpPr>
        <p:spPr>
          <a:xfrm>
            <a:off x="1494235" y="4076701"/>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Information, </a:t>
            </a:r>
          </a:p>
          <a:p>
            <a:pPr algn="ctr" eaLnBrk="1" hangingPunct="1">
              <a:defRPr/>
            </a:pPr>
            <a:r>
              <a:rPr lang="fr-FR" altLang="fr-FR" sz="1350">
                <a:solidFill>
                  <a:srgbClr val="1C1850"/>
                </a:solidFill>
              </a:rPr>
              <a:t>communication, </a:t>
            </a:r>
          </a:p>
          <a:p>
            <a:pPr algn="ctr" eaLnBrk="1" hangingPunct="1">
              <a:defRPr/>
            </a:pPr>
            <a:r>
              <a:rPr lang="fr-FR" altLang="fr-FR" sz="1350">
                <a:solidFill>
                  <a:srgbClr val="1C1850"/>
                </a:solidFill>
              </a:rPr>
              <a:t>citoyenneté</a:t>
            </a:r>
          </a:p>
        </p:txBody>
      </p:sp>
      <p:sp>
        <p:nvSpPr>
          <p:cNvPr id="18" name="Rectangle 17"/>
          <p:cNvSpPr/>
          <p:nvPr/>
        </p:nvSpPr>
        <p:spPr>
          <a:xfrm>
            <a:off x="1494235" y="2996803"/>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Culture </a:t>
            </a:r>
            <a:br>
              <a:rPr lang="fr-FR" altLang="fr-FR" sz="1350">
                <a:solidFill>
                  <a:srgbClr val="1C1850"/>
                </a:solidFill>
              </a:rPr>
            </a:br>
            <a:r>
              <a:rPr lang="fr-FR" altLang="fr-FR" sz="1350">
                <a:solidFill>
                  <a:srgbClr val="1C1850"/>
                </a:solidFill>
              </a:rPr>
              <a:t>et création </a:t>
            </a:r>
          </a:p>
          <a:p>
            <a:pPr algn="ctr" eaLnBrk="1" hangingPunct="1">
              <a:defRPr/>
            </a:pPr>
            <a:r>
              <a:rPr lang="fr-FR" altLang="fr-FR" sz="1350">
                <a:solidFill>
                  <a:srgbClr val="1C1850"/>
                </a:solidFill>
              </a:rPr>
              <a:t>artistiques</a:t>
            </a:r>
          </a:p>
        </p:txBody>
      </p:sp>
      <p:sp>
        <p:nvSpPr>
          <p:cNvPr id="19" name="Rectangle 18"/>
          <p:cNvSpPr/>
          <p:nvPr/>
        </p:nvSpPr>
        <p:spPr>
          <a:xfrm>
            <a:off x="3492104" y="2943225"/>
            <a:ext cx="2160984" cy="86439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500" b="1">
                <a:solidFill>
                  <a:srgbClr val="FFFFFF"/>
                </a:solidFill>
              </a:rPr>
              <a:t>8 thématiques</a:t>
            </a:r>
          </a:p>
          <a:p>
            <a:pPr algn="ctr" eaLnBrk="1" hangingPunct="1">
              <a:defRPr/>
            </a:pPr>
            <a:r>
              <a:rPr lang="fr-FR" altLang="fr-FR" sz="1500" b="1">
                <a:solidFill>
                  <a:srgbClr val="FFFFFF"/>
                </a:solidFill>
              </a:rPr>
              <a:t> interdisciplinaires</a:t>
            </a:r>
          </a:p>
        </p:txBody>
      </p:sp>
      <p:sp>
        <p:nvSpPr>
          <p:cNvPr id="20" name="Rectangle 19"/>
          <p:cNvSpPr/>
          <p:nvPr/>
        </p:nvSpPr>
        <p:spPr>
          <a:xfrm>
            <a:off x="1494235" y="1944291"/>
            <a:ext cx="1619250" cy="756047"/>
          </a:xfrm>
          <a:prstGeom prst="rect">
            <a:avLst/>
          </a:prstGeom>
          <a:solidFill>
            <a:srgbClr val="BCCB2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1350">
                <a:solidFill>
                  <a:srgbClr val="1C1850"/>
                </a:solidFill>
              </a:rPr>
              <a:t>Monde économique </a:t>
            </a:r>
          </a:p>
          <a:p>
            <a:pPr algn="ctr" eaLnBrk="1" hangingPunct="1">
              <a:defRPr/>
            </a:pPr>
            <a:r>
              <a:rPr lang="fr-FR" altLang="fr-FR" sz="1350">
                <a:solidFill>
                  <a:srgbClr val="1C1850"/>
                </a:solidFill>
              </a:rPr>
              <a:t>et professionnel</a:t>
            </a:r>
          </a:p>
        </p:txBody>
      </p:sp>
      <p:sp>
        <p:nvSpPr>
          <p:cNvPr id="21" name="Espace réservé du pied de page 20"/>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5671579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a:xfrm>
            <a:off x="1540668" y="404664"/>
            <a:ext cx="6847755" cy="1675359"/>
          </a:xfrm>
        </p:spPr>
        <p:txBody>
          <a:bodyPr>
            <a:normAutofit/>
          </a:bodyPr>
          <a:lstStyle/>
          <a:p>
            <a:r>
              <a:rPr lang="fr-FR" altLang="fr-FR" sz="2800" dirty="0">
                <a:ea typeface="MS PGothic" charset="-128"/>
              </a:rPr>
              <a:t>Les enseignements complémentaires</a:t>
            </a:r>
            <a:r>
              <a:rPr lang="fr-FR" altLang="fr-FR" sz="2800" dirty="0">
                <a:solidFill>
                  <a:srgbClr val="7030A0"/>
                </a:solidFill>
                <a:ea typeface="MS PGothic" charset="-128"/>
              </a:rPr>
              <a:t/>
            </a:r>
            <a:br>
              <a:rPr lang="fr-FR" altLang="fr-FR" sz="2800" dirty="0">
                <a:solidFill>
                  <a:srgbClr val="7030A0"/>
                </a:solidFill>
                <a:ea typeface="MS PGothic" charset="-128"/>
              </a:rPr>
            </a:br>
            <a:r>
              <a:rPr lang="fr-FR" altLang="fr-FR" sz="2800" dirty="0">
                <a:solidFill>
                  <a:srgbClr val="7030A0"/>
                </a:solidFill>
                <a:ea typeface="MS PGothic" charset="-128"/>
              </a:rPr>
              <a:t>Enseignements pratiques interdisciplinaires  </a:t>
            </a:r>
            <a:r>
              <a:rPr lang="fr-FR" altLang="fr-FR" sz="2000" dirty="0">
                <a:solidFill>
                  <a:srgbClr val="7030A0"/>
                </a:solidFill>
                <a:ea typeface="MS PGothic" charset="-128"/>
              </a:rPr>
              <a:t>2/2</a:t>
            </a:r>
          </a:p>
        </p:txBody>
      </p:sp>
      <p:sp>
        <p:nvSpPr>
          <p:cNvPr id="39939" name="Rectangle 12"/>
          <p:cNvSpPr>
            <a:spLocks noChangeArrowheads="1"/>
          </p:cNvSpPr>
          <p:nvPr/>
        </p:nvSpPr>
        <p:spPr bwMode="auto">
          <a:xfrm>
            <a:off x="539552" y="2072878"/>
            <a:ext cx="828092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2000" dirty="0">
                <a:solidFill>
                  <a:srgbClr val="7030A0"/>
                </a:solidFill>
              </a:rPr>
              <a:t>Les EPI se déroulent sur les trois années du cycle 4 et concernent </a:t>
            </a:r>
            <a:r>
              <a:rPr lang="fr-FR" altLang="fr-FR" sz="2000" b="1" dirty="0">
                <a:solidFill>
                  <a:srgbClr val="7030A0"/>
                </a:solidFill>
              </a:rPr>
              <a:t>tous</a:t>
            </a:r>
            <a:r>
              <a:rPr lang="fr-FR" altLang="fr-FR" sz="2000" dirty="0">
                <a:solidFill>
                  <a:srgbClr val="7030A0"/>
                </a:solidFill>
              </a:rPr>
              <a:t> </a:t>
            </a:r>
            <a:r>
              <a:rPr lang="fr-FR" altLang="fr-FR" sz="2000" b="1" dirty="0">
                <a:solidFill>
                  <a:srgbClr val="7030A0"/>
                </a:solidFill>
              </a:rPr>
              <a:t>les élèves</a:t>
            </a:r>
            <a:r>
              <a:rPr lang="fr-FR" altLang="fr-FR" sz="2000" dirty="0">
                <a:solidFill>
                  <a:srgbClr val="7030A0"/>
                </a:solidFill>
              </a:rPr>
              <a:t>, à raison de 2 ou 3 h par semaine (durée identique pour tous les élèves d</a:t>
            </a:r>
            <a:r>
              <a:rPr lang="ja-JP" altLang="fr-FR" sz="2000" dirty="0">
                <a:solidFill>
                  <a:srgbClr val="7030A0"/>
                </a:solidFill>
              </a:rPr>
              <a:t>’</a:t>
            </a:r>
            <a:r>
              <a:rPr lang="fr-FR" altLang="ja-JP" sz="2000" dirty="0">
                <a:solidFill>
                  <a:srgbClr val="7030A0"/>
                </a:solidFill>
              </a:rPr>
              <a:t>un même niveau de classe).</a:t>
            </a:r>
          </a:p>
          <a:p>
            <a:pPr eaLnBrk="1" hangingPunct="1">
              <a:spcBef>
                <a:spcPct val="0"/>
              </a:spcBef>
              <a:buFontTx/>
              <a:buNone/>
            </a:pPr>
            <a:endParaRPr lang="fr-FR" altLang="fr-FR" sz="2000" dirty="0">
              <a:solidFill>
                <a:srgbClr val="7030A0"/>
              </a:solidFill>
            </a:endParaRPr>
          </a:p>
          <a:p>
            <a:pPr eaLnBrk="1" hangingPunct="1">
              <a:spcBef>
                <a:spcPct val="0"/>
              </a:spcBef>
              <a:buFontTx/>
              <a:buNone/>
            </a:pPr>
            <a:r>
              <a:rPr lang="fr-FR" altLang="fr-FR" sz="2000" dirty="0">
                <a:solidFill>
                  <a:srgbClr val="7030A0"/>
                </a:solidFill>
              </a:rPr>
              <a:t>Ils se fondent sur des </a:t>
            </a:r>
            <a:r>
              <a:rPr lang="fr-FR" altLang="fr-FR" sz="2000" b="1" dirty="0">
                <a:solidFill>
                  <a:srgbClr val="7030A0"/>
                </a:solidFill>
              </a:rPr>
              <a:t>démarches de projet</a:t>
            </a:r>
            <a:r>
              <a:rPr lang="fr-FR" altLang="fr-FR" sz="2000" dirty="0">
                <a:solidFill>
                  <a:srgbClr val="7030A0"/>
                </a:solidFill>
              </a:rPr>
              <a:t> </a:t>
            </a:r>
            <a:r>
              <a:rPr lang="fr-FR" altLang="fr-FR" sz="2000" b="1" dirty="0">
                <a:solidFill>
                  <a:srgbClr val="7030A0"/>
                </a:solidFill>
              </a:rPr>
              <a:t>interdisciplinaires</a:t>
            </a:r>
            <a:r>
              <a:rPr lang="fr-FR" altLang="fr-FR" sz="2000" dirty="0">
                <a:solidFill>
                  <a:srgbClr val="7030A0"/>
                </a:solidFill>
              </a:rPr>
              <a:t> conduisant à des </a:t>
            </a:r>
            <a:r>
              <a:rPr lang="fr-FR" altLang="fr-FR" sz="2000" b="1" dirty="0">
                <a:solidFill>
                  <a:srgbClr val="7030A0"/>
                </a:solidFill>
              </a:rPr>
              <a:t>réalisations concrètes</a:t>
            </a:r>
            <a:r>
              <a:rPr lang="fr-FR" altLang="fr-FR" sz="2000" dirty="0">
                <a:solidFill>
                  <a:srgbClr val="7030A0"/>
                </a:solidFill>
              </a:rPr>
              <a:t> individuelles ou collectives. </a:t>
            </a:r>
          </a:p>
          <a:p>
            <a:pPr eaLnBrk="1" hangingPunct="1">
              <a:spcBef>
                <a:spcPct val="0"/>
              </a:spcBef>
              <a:buFontTx/>
              <a:buNone/>
            </a:pPr>
            <a:endParaRPr lang="fr-FR" altLang="fr-FR" sz="2000" dirty="0">
              <a:solidFill>
                <a:srgbClr val="7030A0"/>
              </a:solidFill>
            </a:endParaRPr>
          </a:p>
          <a:p>
            <a:pPr eaLnBrk="1" hangingPunct="1">
              <a:spcBef>
                <a:spcPct val="0"/>
              </a:spcBef>
              <a:buFontTx/>
              <a:buNone/>
            </a:pPr>
            <a:r>
              <a:rPr lang="fr-FR" altLang="fr-FR" sz="2000" dirty="0">
                <a:solidFill>
                  <a:srgbClr val="7030A0"/>
                </a:solidFill>
              </a:rPr>
              <a:t>Les EPI s</a:t>
            </a:r>
            <a:r>
              <a:rPr lang="ja-JP" altLang="fr-FR" sz="2000" dirty="0">
                <a:solidFill>
                  <a:srgbClr val="7030A0"/>
                </a:solidFill>
              </a:rPr>
              <a:t>’</a:t>
            </a:r>
            <a:r>
              <a:rPr lang="fr-FR" altLang="ja-JP" sz="2000" dirty="0">
                <a:solidFill>
                  <a:srgbClr val="7030A0"/>
                </a:solidFill>
              </a:rPr>
              <a:t>appuient sur les </a:t>
            </a:r>
            <a:r>
              <a:rPr lang="fr-FR" altLang="ja-JP" sz="2000" b="1" dirty="0">
                <a:solidFill>
                  <a:srgbClr val="7030A0"/>
                </a:solidFill>
              </a:rPr>
              <a:t>disciplines</a:t>
            </a:r>
            <a:r>
              <a:rPr lang="fr-FR" altLang="ja-JP" sz="2000" dirty="0">
                <a:solidFill>
                  <a:srgbClr val="7030A0"/>
                </a:solidFill>
              </a:rPr>
              <a:t> et permettent une prise de conscience, par leur mise en pratique, de la transversalité des compétences du socle commun. Ils aident à donner du sens aux enseignements et à lever les barrières entre les disciplines.</a:t>
            </a:r>
          </a:p>
          <a:p>
            <a:pPr eaLnBrk="1" hangingPunct="1">
              <a:spcBef>
                <a:spcPct val="0"/>
              </a:spcBef>
              <a:buFontTx/>
              <a:buNone/>
            </a:pPr>
            <a:endParaRPr lang="fr-FR" altLang="fr-FR" sz="2000" dirty="0">
              <a:solidFill>
                <a:srgbClr val="7030A0"/>
              </a:solidFill>
            </a:endParaRPr>
          </a:p>
          <a:p>
            <a:pPr eaLnBrk="1" hangingPunct="1">
              <a:spcBef>
                <a:spcPct val="0"/>
              </a:spcBef>
              <a:buFontTx/>
              <a:buNone/>
            </a:pPr>
            <a:r>
              <a:rPr lang="fr-FR" altLang="fr-FR" sz="2000" dirty="0">
                <a:solidFill>
                  <a:srgbClr val="7030A0"/>
                </a:solidFill>
              </a:rPr>
              <a:t>Ils contribuent à la mise en œuvre des </a:t>
            </a:r>
            <a:r>
              <a:rPr lang="fr-FR" altLang="fr-FR" sz="2000" b="1" dirty="0">
                <a:solidFill>
                  <a:srgbClr val="7030A0"/>
                </a:solidFill>
              </a:rPr>
              <a:t>parcours</a:t>
            </a:r>
            <a:r>
              <a:rPr lang="fr-FR" altLang="fr-FR" sz="2000" dirty="0">
                <a:solidFill>
                  <a:srgbClr val="7030A0"/>
                </a:solidFill>
              </a:rPr>
              <a:t> des élèves (citoyen, Avenir, éducation artistique et culturelle).</a:t>
            </a:r>
          </a:p>
        </p:txBody>
      </p:sp>
      <p:sp>
        <p:nvSpPr>
          <p:cNvPr id="39940" name="ZoneTexte 4">
            <a:hlinkClick r:id="rId3"/>
          </p:cNvPr>
          <p:cNvSpPr txBox="1">
            <a:spLocks noChangeArrowheads="1"/>
          </p:cNvSpPr>
          <p:nvPr/>
        </p:nvSpPr>
        <p:spPr bwMode="auto">
          <a:xfrm>
            <a:off x="2915816" y="6479515"/>
            <a:ext cx="240963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900" b="1" i="1" dirty="0">
                <a:solidFill>
                  <a:srgbClr val="8B008C"/>
                </a:solidFill>
              </a:rPr>
              <a:t>L</a:t>
            </a:r>
            <a:r>
              <a:rPr lang="ja-JP" altLang="fr-FR" sz="900" b="1" i="1" dirty="0">
                <a:solidFill>
                  <a:srgbClr val="8B008C"/>
                </a:solidFill>
              </a:rPr>
              <a:t>’</a:t>
            </a:r>
            <a:r>
              <a:rPr lang="fr-FR" altLang="ja-JP" sz="900" b="1" i="1" dirty="0">
                <a:solidFill>
                  <a:srgbClr val="8B008C"/>
                </a:solidFill>
              </a:rPr>
              <a:t>arrêté sur l</a:t>
            </a:r>
            <a:r>
              <a:rPr lang="ja-JP" altLang="fr-FR" sz="900" b="1" i="1" dirty="0">
                <a:solidFill>
                  <a:srgbClr val="8B008C"/>
                </a:solidFill>
              </a:rPr>
              <a:t>’</a:t>
            </a:r>
            <a:r>
              <a:rPr lang="fr-FR" altLang="ja-JP" sz="900" b="1" i="1" dirty="0">
                <a:solidFill>
                  <a:srgbClr val="8B008C"/>
                </a:solidFill>
              </a:rPr>
              <a:t>organisation des enseignements</a:t>
            </a:r>
            <a:endParaRPr lang="fr-FR" altLang="fr-FR" sz="900" b="1" i="1" dirty="0">
              <a:solidFill>
                <a:srgbClr val="8B008C"/>
              </a:solidFill>
            </a:endParaRPr>
          </a:p>
        </p:txBody>
      </p:sp>
      <p:sp>
        <p:nvSpPr>
          <p:cNvPr id="39941" name="ZoneTexte 5">
            <a:hlinkClick r:id="rId4"/>
          </p:cNvPr>
          <p:cNvSpPr txBox="1">
            <a:spLocks noChangeArrowheads="1"/>
          </p:cNvSpPr>
          <p:nvPr/>
        </p:nvSpPr>
        <p:spPr bwMode="auto">
          <a:xfrm>
            <a:off x="6206156" y="6474083"/>
            <a:ext cx="258596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fr-FR" altLang="fr-FR" sz="900" b="1" i="1" dirty="0">
                <a:solidFill>
                  <a:srgbClr val="8B008C"/>
                </a:solidFill>
              </a:rPr>
              <a:t>La circulaire sur l</a:t>
            </a:r>
            <a:r>
              <a:rPr lang="ja-JP" altLang="fr-FR" sz="900" b="1" i="1" dirty="0">
                <a:solidFill>
                  <a:srgbClr val="8B008C"/>
                </a:solidFill>
              </a:rPr>
              <a:t>’</a:t>
            </a:r>
            <a:r>
              <a:rPr lang="fr-FR" altLang="ja-JP" sz="900" b="1" i="1" dirty="0">
                <a:solidFill>
                  <a:srgbClr val="8B008C"/>
                </a:solidFill>
              </a:rPr>
              <a:t>organisation des enseignements</a:t>
            </a:r>
            <a:endParaRPr lang="fr-FR" altLang="fr-FR" sz="900" b="1" i="1" dirty="0">
              <a:solidFill>
                <a:srgbClr val="8B008C"/>
              </a:solidFill>
            </a:endParaRPr>
          </a:p>
        </p:txBody>
      </p:sp>
      <p:sp>
        <p:nvSpPr>
          <p:cNvPr id="6" name="Espace réservé du pied de page 5"/>
          <p:cNvSpPr>
            <a:spLocks noGrp="1"/>
          </p:cNvSpPr>
          <p:nvPr>
            <p:ph type="ftr" sz="quarter" idx="11"/>
          </p:nvPr>
        </p:nvSpPr>
        <p:spPr/>
        <p:txBody>
          <a:bodyPr/>
          <a:lstStyle/>
          <a:p>
            <a:r>
              <a:rPr lang="fr-FR" smtClean="0"/>
              <a:t>Virginie Fauchait - Collège J.Ferry - 21 Beaune</a:t>
            </a:r>
            <a:endParaRPr lang="fr-FR"/>
          </a:p>
        </p:txBody>
      </p:sp>
    </p:spTree>
    <p:extLst>
      <p:ext uri="{BB962C8B-B14F-4D97-AF65-F5344CB8AC3E}">
        <p14:creationId xmlns:p14="http://schemas.microsoft.com/office/powerpoint/2010/main" xmlns="" val="101891176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2096</TotalTime>
  <Words>4520</Words>
  <Application>Microsoft Office PowerPoint</Application>
  <PresentationFormat>Affichage à l'écran (4:3)</PresentationFormat>
  <Paragraphs>716</Paragraphs>
  <Slides>55</Slides>
  <Notes>13</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55</vt:i4>
      </vt:variant>
    </vt:vector>
  </HeadingPairs>
  <TitlesOfParts>
    <vt:vector size="57" baseType="lpstr">
      <vt:lpstr>Thème Office</vt:lpstr>
      <vt:lpstr>Document</vt:lpstr>
      <vt:lpstr>Diapositive 1</vt:lpstr>
      <vt:lpstr>Diapositive 2</vt:lpstr>
      <vt:lpstr>Diapositive 3</vt:lpstr>
      <vt:lpstr>Diapositive 4</vt:lpstr>
      <vt:lpstr>Diapositive 5</vt:lpstr>
      <vt:lpstr>Diapositive 6</vt:lpstr>
      <vt:lpstr>Diapositive 7</vt:lpstr>
      <vt:lpstr>Les enseignements complémentaires Enseignements pratiques interdisciplinaires    1/2</vt:lpstr>
      <vt:lpstr>Les enseignements complémentaires Enseignements pratiques interdisciplinaires  2/2</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enzo</dc:creator>
  <cp:lastModifiedBy>Battois-Locatelli</cp:lastModifiedBy>
  <cp:revision>286</cp:revision>
  <dcterms:created xsi:type="dcterms:W3CDTF">2016-02-20T22:54:09Z</dcterms:created>
  <dcterms:modified xsi:type="dcterms:W3CDTF">2016-09-07T13:27:25Z</dcterms:modified>
</cp:coreProperties>
</file>