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4" r:id="rId2"/>
    <p:sldMasterId id="2147483693" r:id="rId3"/>
  </p:sldMasterIdLst>
  <p:notesMasterIdLst>
    <p:notesMasterId r:id="rId9"/>
  </p:notesMasterIdLst>
  <p:sldIdLst>
    <p:sldId id="275" r:id="rId4"/>
    <p:sldId id="274" r:id="rId5"/>
    <p:sldId id="273" r:id="rId6"/>
    <p:sldId id="266" r:id="rId7"/>
    <p:sldId id="26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5507D-5620-481D-B4E6-FE9114592A4F}" type="doc">
      <dgm:prSet loTypeId="urn:microsoft.com/office/officeart/2011/layout/HexagonRadial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DE7AF67-2AE6-4DF6-AF6D-E1FD74A2675F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tx1"/>
              </a:solidFill>
            </a:rPr>
            <a:t>Le parcours de formation de chaque élève, tous les élèves</a:t>
          </a:r>
          <a:endParaRPr lang="fr-FR" sz="1400" b="1" dirty="0">
            <a:solidFill>
              <a:schemeClr val="tx1"/>
            </a:solidFill>
          </a:endParaRPr>
        </a:p>
      </dgm:t>
    </dgm:pt>
    <dgm:pt modelId="{EEEAA8BB-E3D5-4DAF-BD6B-34EE0251CC59}" type="parTrans" cxnId="{DA142F9A-529F-4515-AC02-E9514B79E007}">
      <dgm:prSet/>
      <dgm:spPr/>
      <dgm:t>
        <a:bodyPr/>
        <a:lstStyle/>
        <a:p>
          <a:endParaRPr lang="fr-FR"/>
        </a:p>
      </dgm:t>
    </dgm:pt>
    <dgm:pt modelId="{0D2EFDB6-7784-4D69-8AB4-02B6A9E03A55}" type="sibTrans" cxnId="{DA142F9A-529F-4515-AC02-E9514B79E007}">
      <dgm:prSet/>
      <dgm:spPr/>
      <dgm:t>
        <a:bodyPr/>
        <a:lstStyle/>
        <a:p>
          <a:endParaRPr lang="fr-FR"/>
        </a:p>
      </dgm:t>
    </dgm:pt>
    <dgm:pt modelId="{1664A8C3-B953-4362-9CBC-D5C50FECD61A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Diagnostic du contexte d’établissement, des besoins des élèves</a:t>
          </a:r>
          <a:endParaRPr lang="fr-FR" sz="1200" b="1" dirty="0">
            <a:solidFill>
              <a:schemeClr val="tx1"/>
            </a:solidFill>
          </a:endParaRPr>
        </a:p>
      </dgm:t>
    </dgm:pt>
    <dgm:pt modelId="{3F01E94C-9BB9-4AFD-9F39-F65DE070CA5F}" type="parTrans" cxnId="{BAC6B6A9-6230-4ED9-BA51-B2368C55570D}">
      <dgm:prSet/>
      <dgm:spPr/>
      <dgm:t>
        <a:bodyPr/>
        <a:lstStyle/>
        <a:p>
          <a:endParaRPr lang="fr-FR"/>
        </a:p>
      </dgm:t>
    </dgm:pt>
    <dgm:pt modelId="{89A6B64D-DB30-4929-B051-F8D4C3E62767}" type="sibTrans" cxnId="{BAC6B6A9-6230-4ED9-BA51-B2368C55570D}">
      <dgm:prSet/>
      <dgm:spPr/>
      <dgm:t>
        <a:bodyPr/>
        <a:lstStyle/>
        <a:p>
          <a:endParaRPr lang="fr-FR"/>
        </a:p>
      </dgm:t>
    </dgm:pt>
    <dgm:pt modelId="{DD76F309-8B4E-455E-BB02-BEC5A5D94660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Identifie les contenus d’enseignement par APSA et la situation d’évaluation commune</a:t>
          </a:r>
          <a:endParaRPr lang="fr-FR" sz="1200" b="1" dirty="0">
            <a:solidFill>
              <a:schemeClr val="tx1"/>
            </a:solidFill>
          </a:endParaRPr>
        </a:p>
      </dgm:t>
    </dgm:pt>
    <dgm:pt modelId="{AEC7BCB9-2DA2-4735-AE83-B5D943164E23}" type="parTrans" cxnId="{BA29E98B-F628-49D5-83D6-9686CDE4C5A1}">
      <dgm:prSet/>
      <dgm:spPr/>
      <dgm:t>
        <a:bodyPr/>
        <a:lstStyle/>
        <a:p>
          <a:endParaRPr lang="fr-FR"/>
        </a:p>
      </dgm:t>
    </dgm:pt>
    <dgm:pt modelId="{4B3D336A-9456-4950-8261-AC02E4124A31}" type="sibTrans" cxnId="{BA29E98B-F628-49D5-83D6-9686CDE4C5A1}">
      <dgm:prSet/>
      <dgm:spPr/>
      <dgm:t>
        <a:bodyPr/>
        <a:lstStyle/>
        <a:p>
          <a:endParaRPr lang="fr-FR"/>
        </a:p>
      </dgm:t>
    </dgm:pt>
    <dgm:pt modelId="{606C015A-5F7F-4A20-802A-FB43FF5354C4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Propose une offre équilibrée et variée d’APSA</a:t>
          </a:r>
          <a:endParaRPr lang="fr-FR" sz="1200" b="1" dirty="0">
            <a:solidFill>
              <a:schemeClr val="tx1"/>
            </a:solidFill>
          </a:endParaRPr>
        </a:p>
      </dgm:t>
    </dgm:pt>
    <dgm:pt modelId="{917CFB45-8A99-41D2-A072-287A51E2CFC2}" type="parTrans" cxnId="{11A5D853-4A4A-4BF7-A6DB-333C153BCA3A}">
      <dgm:prSet/>
      <dgm:spPr/>
      <dgm:t>
        <a:bodyPr/>
        <a:lstStyle/>
        <a:p>
          <a:endParaRPr lang="fr-FR"/>
        </a:p>
      </dgm:t>
    </dgm:pt>
    <dgm:pt modelId="{3D46866A-8319-4D8C-BE61-25274041CDFB}" type="sibTrans" cxnId="{11A5D853-4A4A-4BF7-A6DB-333C153BCA3A}">
      <dgm:prSet/>
      <dgm:spPr/>
      <dgm:t>
        <a:bodyPr/>
        <a:lstStyle/>
        <a:p>
          <a:endParaRPr lang="fr-FR"/>
        </a:p>
      </dgm:t>
    </dgm:pt>
    <dgm:pt modelId="{AACECF6E-A0B3-4E85-BF26-FCC36CF14172}">
      <dgm:prSet phldrT="[Texte]"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dirty="0" smtClean="0">
              <a:solidFill>
                <a:schemeClr val="tx1"/>
              </a:solidFill>
            </a:rPr>
            <a:t>Précise la répartition de chaque </a:t>
          </a:r>
          <a:r>
            <a:rPr lang="fr-FR" sz="1200" b="1" dirty="0" err="1" smtClean="0">
              <a:solidFill>
                <a:schemeClr val="tx1"/>
              </a:solidFill>
            </a:rPr>
            <a:t>ChA</a:t>
          </a:r>
          <a:r>
            <a:rPr lang="fr-FR" sz="1200" b="1" dirty="0" smtClean="0">
              <a:solidFill>
                <a:schemeClr val="tx1"/>
              </a:solidFill>
            </a:rPr>
            <a:t> et du nombre de cycles</a:t>
          </a:r>
          <a:endParaRPr lang="fr-FR" sz="1200" b="1" dirty="0">
            <a:solidFill>
              <a:schemeClr val="tx1"/>
            </a:solidFill>
          </a:endParaRPr>
        </a:p>
      </dgm:t>
    </dgm:pt>
    <dgm:pt modelId="{ECEC26A0-3B89-4609-A039-2BFFFBB49C5C}" type="parTrans" cxnId="{4424CC9E-18DB-4D88-8220-48128A6A16DC}">
      <dgm:prSet/>
      <dgm:spPr/>
      <dgm:t>
        <a:bodyPr/>
        <a:lstStyle/>
        <a:p>
          <a:endParaRPr lang="fr-FR"/>
        </a:p>
      </dgm:t>
    </dgm:pt>
    <dgm:pt modelId="{B02E0341-60FC-41A2-A6E3-678B6D3ACE41}" type="sibTrans" cxnId="{4424CC9E-18DB-4D88-8220-48128A6A16DC}">
      <dgm:prSet/>
      <dgm:spPr/>
      <dgm:t>
        <a:bodyPr/>
        <a:lstStyle/>
        <a:p>
          <a:endParaRPr lang="fr-FR"/>
        </a:p>
      </dgm:t>
    </dgm:pt>
    <dgm:pt modelId="{829C68C1-B0CE-482A-A245-59370B9BD1A3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Délimite les acquisitions communes par niveau de classe</a:t>
          </a:r>
          <a:endParaRPr lang="fr-FR" sz="1200" b="1" dirty="0">
            <a:solidFill>
              <a:schemeClr val="tx1"/>
            </a:solidFill>
          </a:endParaRPr>
        </a:p>
      </dgm:t>
    </dgm:pt>
    <dgm:pt modelId="{BB384FEE-F155-42FA-95D6-97C97697BF03}" type="parTrans" cxnId="{BB18C9DB-E8EA-41D8-AD92-CBCD3B28657C}">
      <dgm:prSet/>
      <dgm:spPr/>
      <dgm:t>
        <a:bodyPr/>
        <a:lstStyle/>
        <a:p>
          <a:endParaRPr lang="fr-FR"/>
        </a:p>
      </dgm:t>
    </dgm:pt>
    <dgm:pt modelId="{199C5FF3-0B60-4E63-B4A5-11D61CA724C5}" type="sibTrans" cxnId="{BB18C9DB-E8EA-41D8-AD92-CBCD3B28657C}">
      <dgm:prSet/>
      <dgm:spPr/>
      <dgm:t>
        <a:bodyPr/>
        <a:lstStyle/>
        <a:p>
          <a:endParaRPr lang="fr-FR"/>
        </a:p>
      </dgm:t>
    </dgm:pt>
    <dgm:pt modelId="{B313BDBF-B97E-4E51-B1AB-63CD12EF2EF4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Définit les modalités du parcours de l’élève : AP, EPI, Parcours…</a:t>
          </a:r>
          <a:endParaRPr lang="fr-FR" sz="1200" b="1" dirty="0">
            <a:solidFill>
              <a:schemeClr val="tx1"/>
            </a:solidFill>
          </a:endParaRPr>
        </a:p>
      </dgm:t>
    </dgm:pt>
    <dgm:pt modelId="{6493E36D-8978-4AD7-9B80-16F5C631A7BD}" type="parTrans" cxnId="{206E6655-C44D-49D2-A000-B895CD62FAC7}">
      <dgm:prSet/>
      <dgm:spPr/>
      <dgm:t>
        <a:bodyPr/>
        <a:lstStyle/>
        <a:p>
          <a:endParaRPr lang="fr-FR"/>
        </a:p>
      </dgm:t>
    </dgm:pt>
    <dgm:pt modelId="{7C54472E-9BD2-40DC-B4F2-EBF446BF416A}" type="sibTrans" cxnId="{206E6655-C44D-49D2-A000-B895CD62FAC7}">
      <dgm:prSet/>
      <dgm:spPr/>
      <dgm:t>
        <a:bodyPr/>
        <a:lstStyle/>
        <a:p>
          <a:endParaRPr lang="fr-FR"/>
        </a:p>
      </dgm:t>
    </dgm:pt>
    <dgm:pt modelId="{5220C243-8FD0-4C16-B11A-E5207132837C}" type="pres">
      <dgm:prSet presAssocID="{4115507D-5620-481D-B4E6-FE9114592A4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A347B2F-61A0-41A5-9383-640804C3CEEE}" type="pres">
      <dgm:prSet presAssocID="{CDE7AF67-2AE6-4DF6-AF6D-E1FD74A2675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fr-FR"/>
        </a:p>
      </dgm:t>
    </dgm:pt>
    <dgm:pt modelId="{6C3370DF-8292-4C77-B19D-1A8B1A15C2A0}" type="pres">
      <dgm:prSet presAssocID="{1664A8C3-B953-4362-9CBC-D5C50FECD61A}" presName="Accent1" presStyleCnt="0"/>
      <dgm:spPr/>
    </dgm:pt>
    <dgm:pt modelId="{83456305-8978-4522-AD7F-E79527F1304E}" type="pres">
      <dgm:prSet presAssocID="{1664A8C3-B953-4362-9CBC-D5C50FECD61A}" presName="Accent" presStyleLbl="bgShp" presStyleIdx="0" presStyleCnt="6"/>
      <dgm:spPr/>
    </dgm:pt>
    <dgm:pt modelId="{ADDE6B06-2C6C-4F07-88AE-116D97EC9182}" type="pres">
      <dgm:prSet presAssocID="{1664A8C3-B953-4362-9CBC-D5C50FECD61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039E8F-FEDC-4D6A-8FB9-B062CDE1B5DB}" type="pres">
      <dgm:prSet presAssocID="{DD76F309-8B4E-455E-BB02-BEC5A5D94660}" presName="Accent2" presStyleCnt="0"/>
      <dgm:spPr/>
    </dgm:pt>
    <dgm:pt modelId="{E98AB768-E720-4CEC-9230-B20B6EB4BE90}" type="pres">
      <dgm:prSet presAssocID="{DD76F309-8B4E-455E-BB02-BEC5A5D94660}" presName="Accent" presStyleLbl="bgShp" presStyleIdx="1" presStyleCnt="6"/>
      <dgm:spPr/>
    </dgm:pt>
    <dgm:pt modelId="{4FA21505-08D8-433E-82BB-7534CE31BE9C}" type="pres">
      <dgm:prSet presAssocID="{DD76F309-8B4E-455E-BB02-BEC5A5D9466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34E36C-61DF-4E84-BAEB-8FDC2BEB6D17}" type="pres">
      <dgm:prSet presAssocID="{606C015A-5F7F-4A20-802A-FB43FF5354C4}" presName="Accent3" presStyleCnt="0"/>
      <dgm:spPr/>
    </dgm:pt>
    <dgm:pt modelId="{DD601EB2-49FC-4C73-88F2-11F69F3B6D0D}" type="pres">
      <dgm:prSet presAssocID="{606C015A-5F7F-4A20-802A-FB43FF5354C4}" presName="Accent" presStyleLbl="bgShp" presStyleIdx="2" presStyleCnt="6"/>
      <dgm:spPr/>
    </dgm:pt>
    <dgm:pt modelId="{62C77A4F-7827-40C2-BCFF-7336E7BB5EB5}" type="pres">
      <dgm:prSet presAssocID="{606C015A-5F7F-4A20-802A-FB43FF5354C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BBAEF6-9EC4-43AD-A9F6-C9AB6468DDED}" type="pres">
      <dgm:prSet presAssocID="{AACECF6E-A0B3-4E85-BF26-FCC36CF14172}" presName="Accent4" presStyleCnt="0"/>
      <dgm:spPr/>
    </dgm:pt>
    <dgm:pt modelId="{65DB6729-8483-4AA0-876F-4CD41B081B6E}" type="pres">
      <dgm:prSet presAssocID="{AACECF6E-A0B3-4E85-BF26-FCC36CF14172}" presName="Accent" presStyleLbl="bgShp" presStyleIdx="3" presStyleCnt="6"/>
      <dgm:spPr/>
    </dgm:pt>
    <dgm:pt modelId="{C880173B-BFB4-4566-979E-C243A8751B68}" type="pres">
      <dgm:prSet presAssocID="{AACECF6E-A0B3-4E85-BF26-FCC36CF14172}" presName="Child4" presStyleLbl="node1" presStyleIdx="3" presStyleCnt="6" custLinFactNeighborX="-4685" custLinFactNeighborY="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F73FFD-FE89-42ED-B2C5-AC5B6A1345E9}" type="pres">
      <dgm:prSet presAssocID="{829C68C1-B0CE-482A-A245-59370B9BD1A3}" presName="Accent5" presStyleCnt="0"/>
      <dgm:spPr/>
    </dgm:pt>
    <dgm:pt modelId="{668B1088-B820-4471-90F7-F657D6CF4327}" type="pres">
      <dgm:prSet presAssocID="{829C68C1-B0CE-482A-A245-59370B9BD1A3}" presName="Accent" presStyleLbl="bgShp" presStyleIdx="4" presStyleCnt="6"/>
      <dgm:spPr/>
    </dgm:pt>
    <dgm:pt modelId="{DA87A711-BB66-4236-ABFD-4A7A4A19C9BA}" type="pres">
      <dgm:prSet presAssocID="{829C68C1-B0CE-482A-A245-59370B9BD1A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F0B281-E60E-42AF-92EC-6B8572C2D7B1}" type="pres">
      <dgm:prSet presAssocID="{B313BDBF-B97E-4E51-B1AB-63CD12EF2EF4}" presName="Accent6" presStyleCnt="0"/>
      <dgm:spPr/>
    </dgm:pt>
    <dgm:pt modelId="{58D98DFE-E1F7-4C93-A645-5A18112907AF}" type="pres">
      <dgm:prSet presAssocID="{B313BDBF-B97E-4E51-B1AB-63CD12EF2EF4}" presName="Accent" presStyleLbl="bgShp" presStyleIdx="5" presStyleCnt="6"/>
      <dgm:spPr/>
    </dgm:pt>
    <dgm:pt modelId="{9421E909-E130-4485-8863-8377F0E23B26}" type="pres">
      <dgm:prSet presAssocID="{B313BDBF-B97E-4E51-B1AB-63CD12EF2EF4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C6B6A9-6230-4ED9-BA51-B2368C55570D}" srcId="{CDE7AF67-2AE6-4DF6-AF6D-E1FD74A2675F}" destId="{1664A8C3-B953-4362-9CBC-D5C50FECD61A}" srcOrd="0" destOrd="0" parTransId="{3F01E94C-9BB9-4AFD-9F39-F65DE070CA5F}" sibTransId="{89A6B64D-DB30-4929-B051-F8D4C3E62767}"/>
    <dgm:cxn modelId="{DA142F9A-529F-4515-AC02-E9514B79E007}" srcId="{4115507D-5620-481D-B4E6-FE9114592A4F}" destId="{CDE7AF67-2AE6-4DF6-AF6D-E1FD74A2675F}" srcOrd="0" destOrd="0" parTransId="{EEEAA8BB-E3D5-4DAF-BD6B-34EE0251CC59}" sibTransId="{0D2EFDB6-7784-4D69-8AB4-02B6A9E03A55}"/>
    <dgm:cxn modelId="{8E7A15F7-7260-4052-ACA4-91BBB8BFF7D7}" type="presOf" srcId="{CDE7AF67-2AE6-4DF6-AF6D-E1FD74A2675F}" destId="{BA347B2F-61A0-41A5-9383-640804C3CEEE}" srcOrd="0" destOrd="0" presId="urn:microsoft.com/office/officeart/2011/layout/HexagonRadial"/>
    <dgm:cxn modelId="{A6913809-28A8-453A-9792-DD43DCD9AC88}" type="presOf" srcId="{829C68C1-B0CE-482A-A245-59370B9BD1A3}" destId="{DA87A711-BB66-4236-ABFD-4A7A4A19C9BA}" srcOrd="0" destOrd="0" presId="urn:microsoft.com/office/officeart/2011/layout/HexagonRadial"/>
    <dgm:cxn modelId="{4AF61135-B828-466D-90BC-0C1CE9D66805}" type="presOf" srcId="{AACECF6E-A0B3-4E85-BF26-FCC36CF14172}" destId="{C880173B-BFB4-4566-979E-C243A8751B68}" srcOrd="0" destOrd="0" presId="urn:microsoft.com/office/officeart/2011/layout/HexagonRadial"/>
    <dgm:cxn modelId="{A0FDBDEE-3D7A-4949-94D8-E6322D7E128F}" type="presOf" srcId="{DD76F309-8B4E-455E-BB02-BEC5A5D94660}" destId="{4FA21505-08D8-433E-82BB-7534CE31BE9C}" srcOrd="0" destOrd="0" presId="urn:microsoft.com/office/officeart/2011/layout/HexagonRadial"/>
    <dgm:cxn modelId="{0A502965-FF1F-4306-ABFE-51BC2C348AAA}" type="presOf" srcId="{4115507D-5620-481D-B4E6-FE9114592A4F}" destId="{5220C243-8FD0-4C16-B11A-E5207132837C}" srcOrd="0" destOrd="0" presId="urn:microsoft.com/office/officeart/2011/layout/HexagonRadial"/>
    <dgm:cxn modelId="{0D26B876-CFA9-44ED-B50D-14661D33928F}" type="presOf" srcId="{B313BDBF-B97E-4E51-B1AB-63CD12EF2EF4}" destId="{9421E909-E130-4485-8863-8377F0E23B26}" srcOrd="0" destOrd="0" presId="urn:microsoft.com/office/officeart/2011/layout/HexagonRadial"/>
    <dgm:cxn modelId="{5FD0756E-1F75-4B6A-9FA0-3730BF14B13C}" type="presOf" srcId="{606C015A-5F7F-4A20-802A-FB43FF5354C4}" destId="{62C77A4F-7827-40C2-BCFF-7336E7BB5EB5}" srcOrd="0" destOrd="0" presId="urn:microsoft.com/office/officeart/2011/layout/HexagonRadial"/>
    <dgm:cxn modelId="{206E6655-C44D-49D2-A000-B895CD62FAC7}" srcId="{CDE7AF67-2AE6-4DF6-AF6D-E1FD74A2675F}" destId="{B313BDBF-B97E-4E51-B1AB-63CD12EF2EF4}" srcOrd="5" destOrd="0" parTransId="{6493E36D-8978-4AD7-9B80-16F5C631A7BD}" sibTransId="{7C54472E-9BD2-40DC-B4F2-EBF446BF416A}"/>
    <dgm:cxn modelId="{11A5D853-4A4A-4BF7-A6DB-333C153BCA3A}" srcId="{CDE7AF67-2AE6-4DF6-AF6D-E1FD74A2675F}" destId="{606C015A-5F7F-4A20-802A-FB43FF5354C4}" srcOrd="2" destOrd="0" parTransId="{917CFB45-8A99-41D2-A072-287A51E2CFC2}" sibTransId="{3D46866A-8319-4D8C-BE61-25274041CDFB}"/>
    <dgm:cxn modelId="{BA29E98B-F628-49D5-83D6-9686CDE4C5A1}" srcId="{CDE7AF67-2AE6-4DF6-AF6D-E1FD74A2675F}" destId="{DD76F309-8B4E-455E-BB02-BEC5A5D94660}" srcOrd="1" destOrd="0" parTransId="{AEC7BCB9-2DA2-4735-AE83-B5D943164E23}" sibTransId="{4B3D336A-9456-4950-8261-AC02E4124A31}"/>
    <dgm:cxn modelId="{6CFA4FC1-A8DA-4A43-BF91-67C20E90BCAC}" type="presOf" srcId="{1664A8C3-B953-4362-9CBC-D5C50FECD61A}" destId="{ADDE6B06-2C6C-4F07-88AE-116D97EC9182}" srcOrd="0" destOrd="0" presId="urn:microsoft.com/office/officeart/2011/layout/HexagonRadial"/>
    <dgm:cxn modelId="{BB18C9DB-E8EA-41D8-AD92-CBCD3B28657C}" srcId="{CDE7AF67-2AE6-4DF6-AF6D-E1FD74A2675F}" destId="{829C68C1-B0CE-482A-A245-59370B9BD1A3}" srcOrd="4" destOrd="0" parTransId="{BB384FEE-F155-42FA-95D6-97C97697BF03}" sibTransId="{199C5FF3-0B60-4E63-B4A5-11D61CA724C5}"/>
    <dgm:cxn modelId="{4424CC9E-18DB-4D88-8220-48128A6A16DC}" srcId="{CDE7AF67-2AE6-4DF6-AF6D-E1FD74A2675F}" destId="{AACECF6E-A0B3-4E85-BF26-FCC36CF14172}" srcOrd="3" destOrd="0" parTransId="{ECEC26A0-3B89-4609-A039-2BFFFBB49C5C}" sibTransId="{B02E0341-60FC-41A2-A6E3-678B6D3ACE41}"/>
    <dgm:cxn modelId="{7B05ABDA-FBB3-4A86-B48F-3DC0073C6389}" type="presParOf" srcId="{5220C243-8FD0-4C16-B11A-E5207132837C}" destId="{BA347B2F-61A0-41A5-9383-640804C3CEEE}" srcOrd="0" destOrd="0" presId="urn:microsoft.com/office/officeart/2011/layout/HexagonRadial"/>
    <dgm:cxn modelId="{53885719-F272-42E0-9B15-6BA95FB627EE}" type="presParOf" srcId="{5220C243-8FD0-4C16-B11A-E5207132837C}" destId="{6C3370DF-8292-4C77-B19D-1A8B1A15C2A0}" srcOrd="1" destOrd="0" presId="urn:microsoft.com/office/officeart/2011/layout/HexagonRadial"/>
    <dgm:cxn modelId="{96A80277-722C-44BB-BB84-C2F050F4095F}" type="presParOf" srcId="{6C3370DF-8292-4C77-B19D-1A8B1A15C2A0}" destId="{83456305-8978-4522-AD7F-E79527F1304E}" srcOrd="0" destOrd="0" presId="urn:microsoft.com/office/officeart/2011/layout/HexagonRadial"/>
    <dgm:cxn modelId="{5AEBE5DC-7DBC-4C6C-B6E1-E58B15E64E2B}" type="presParOf" srcId="{5220C243-8FD0-4C16-B11A-E5207132837C}" destId="{ADDE6B06-2C6C-4F07-88AE-116D97EC9182}" srcOrd="2" destOrd="0" presId="urn:microsoft.com/office/officeart/2011/layout/HexagonRadial"/>
    <dgm:cxn modelId="{BD2FBB32-1572-4A9C-BBE1-6E9740B3074A}" type="presParOf" srcId="{5220C243-8FD0-4C16-B11A-E5207132837C}" destId="{BC039E8F-FEDC-4D6A-8FB9-B062CDE1B5DB}" srcOrd="3" destOrd="0" presId="urn:microsoft.com/office/officeart/2011/layout/HexagonRadial"/>
    <dgm:cxn modelId="{9335DFCC-8320-4ECC-AC3C-8183A7737348}" type="presParOf" srcId="{BC039E8F-FEDC-4D6A-8FB9-B062CDE1B5DB}" destId="{E98AB768-E720-4CEC-9230-B20B6EB4BE90}" srcOrd="0" destOrd="0" presId="urn:microsoft.com/office/officeart/2011/layout/HexagonRadial"/>
    <dgm:cxn modelId="{84F10D15-AA1F-42A7-A8EC-D055BAC0C06B}" type="presParOf" srcId="{5220C243-8FD0-4C16-B11A-E5207132837C}" destId="{4FA21505-08D8-433E-82BB-7534CE31BE9C}" srcOrd="4" destOrd="0" presId="urn:microsoft.com/office/officeart/2011/layout/HexagonRadial"/>
    <dgm:cxn modelId="{13BF5210-2683-417B-8D69-DBFB8435E189}" type="presParOf" srcId="{5220C243-8FD0-4C16-B11A-E5207132837C}" destId="{0534E36C-61DF-4E84-BAEB-8FDC2BEB6D17}" srcOrd="5" destOrd="0" presId="urn:microsoft.com/office/officeart/2011/layout/HexagonRadial"/>
    <dgm:cxn modelId="{AACB4EA1-8167-432A-8F18-6FA38BC8F640}" type="presParOf" srcId="{0534E36C-61DF-4E84-BAEB-8FDC2BEB6D17}" destId="{DD601EB2-49FC-4C73-88F2-11F69F3B6D0D}" srcOrd="0" destOrd="0" presId="urn:microsoft.com/office/officeart/2011/layout/HexagonRadial"/>
    <dgm:cxn modelId="{17618E77-6EC6-4BC4-A26C-1C9DC79128CA}" type="presParOf" srcId="{5220C243-8FD0-4C16-B11A-E5207132837C}" destId="{62C77A4F-7827-40C2-BCFF-7336E7BB5EB5}" srcOrd="6" destOrd="0" presId="urn:microsoft.com/office/officeart/2011/layout/HexagonRadial"/>
    <dgm:cxn modelId="{21C791EE-462E-4C5E-91B7-2E8CDD16CCA8}" type="presParOf" srcId="{5220C243-8FD0-4C16-B11A-E5207132837C}" destId="{2FBBAEF6-9EC4-43AD-A9F6-C9AB6468DDED}" srcOrd="7" destOrd="0" presId="urn:microsoft.com/office/officeart/2011/layout/HexagonRadial"/>
    <dgm:cxn modelId="{2C4B4FC5-417F-498C-ACE0-AD6DA75B33CE}" type="presParOf" srcId="{2FBBAEF6-9EC4-43AD-A9F6-C9AB6468DDED}" destId="{65DB6729-8483-4AA0-876F-4CD41B081B6E}" srcOrd="0" destOrd="0" presId="urn:microsoft.com/office/officeart/2011/layout/HexagonRadial"/>
    <dgm:cxn modelId="{F7AB3B96-6B94-430E-B16F-E8DD180BE07F}" type="presParOf" srcId="{5220C243-8FD0-4C16-B11A-E5207132837C}" destId="{C880173B-BFB4-4566-979E-C243A8751B68}" srcOrd="8" destOrd="0" presId="urn:microsoft.com/office/officeart/2011/layout/HexagonRadial"/>
    <dgm:cxn modelId="{5F885B13-ECD6-458F-8895-F26A06807641}" type="presParOf" srcId="{5220C243-8FD0-4C16-B11A-E5207132837C}" destId="{A7F73FFD-FE89-42ED-B2C5-AC5B6A1345E9}" srcOrd="9" destOrd="0" presId="urn:microsoft.com/office/officeart/2011/layout/HexagonRadial"/>
    <dgm:cxn modelId="{43ABD87E-E80C-4B17-97FA-668D05EAF74D}" type="presParOf" srcId="{A7F73FFD-FE89-42ED-B2C5-AC5B6A1345E9}" destId="{668B1088-B820-4471-90F7-F657D6CF4327}" srcOrd="0" destOrd="0" presId="urn:microsoft.com/office/officeart/2011/layout/HexagonRadial"/>
    <dgm:cxn modelId="{689A99EF-56D4-449E-AB55-C6A4EAC02B8C}" type="presParOf" srcId="{5220C243-8FD0-4C16-B11A-E5207132837C}" destId="{DA87A711-BB66-4236-ABFD-4A7A4A19C9BA}" srcOrd="10" destOrd="0" presId="urn:microsoft.com/office/officeart/2011/layout/HexagonRadial"/>
    <dgm:cxn modelId="{BF4EC3D7-6462-49A8-AA2D-C9A9D2063A5B}" type="presParOf" srcId="{5220C243-8FD0-4C16-B11A-E5207132837C}" destId="{12F0B281-E60E-42AF-92EC-6B8572C2D7B1}" srcOrd="11" destOrd="0" presId="urn:microsoft.com/office/officeart/2011/layout/HexagonRadial"/>
    <dgm:cxn modelId="{F9E6A13A-A7DC-458F-8E8B-FBC5C1B573BF}" type="presParOf" srcId="{12F0B281-E60E-42AF-92EC-6B8572C2D7B1}" destId="{58D98DFE-E1F7-4C93-A645-5A18112907AF}" srcOrd="0" destOrd="0" presId="urn:microsoft.com/office/officeart/2011/layout/HexagonRadial"/>
    <dgm:cxn modelId="{C70C2EFB-EB6E-4517-8CB7-73F265BD83A8}" type="presParOf" srcId="{5220C243-8FD0-4C16-B11A-E5207132837C}" destId="{9421E909-E130-4485-8863-8377F0E23B2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47B2F-61A0-41A5-9383-640804C3CEEE}">
      <dsp:nvSpPr>
        <dsp:cNvPr id="0" name=""/>
        <dsp:cNvSpPr/>
      </dsp:nvSpPr>
      <dsp:spPr>
        <a:xfrm>
          <a:off x="2977978" y="1733399"/>
          <a:ext cx="2203226" cy="190587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Le parcours de formation de chaque élève, tous les élèves</a:t>
          </a:r>
          <a:endParaRPr lang="fr-FR" sz="1400" b="1" kern="1200" dirty="0">
            <a:solidFill>
              <a:schemeClr val="tx1"/>
            </a:solidFill>
          </a:endParaRPr>
        </a:p>
      </dsp:txBody>
      <dsp:txXfrm>
        <a:off x="2977978" y="1733399"/>
        <a:ext cx="2203226" cy="1905879"/>
      </dsp:txXfrm>
    </dsp:sp>
    <dsp:sp modelId="{E98AB768-E720-4CEC-9230-B20B6EB4BE90}">
      <dsp:nvSpPr>
        <dsp:cNvPr id="0" name=""/>
        <dsp:cNvSpPr/>
      </dsp:nvSpPr>
      <dsp:spPr>
        <a:xfrm>
          <a:off x="4357621" y="821564"/>
          <a:ext cx="831270" cy="716249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DE6B06-2C6C-4F07-88AE-116D97EC9182}">
      <dsp:nvSpPr>
        <dsp:cNvPr id="0" name=""/>
        <dsp:cNvSpPr/>
      </dsp:nvSpPr>
      <dsp:spPr>
        <a:xfrm>
          <a:off x="3180927" y="0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Diagnostic du contexte d’établissement, des besoins des élèves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3180927" y="0"/>
        <a:ext cx="1805528" cy="1561993"/>
      </dsp:txXfrm>
    </dsp:sp>
    <dsp:sp modelId="{DD601EB2-49FC-4C73-88F2-11F69F3B6D0D}">
      <dsp:nvSpPr>
        <dsp:cNvPr id="0" name=""/>
        <dsp:cNvSpPr/>
      </dsp:nvSpPr>
      <dsp:spPr>
        <a:xfrm>
          <a:off x="5327779" y="2160570"/>
          <a:ext cx="831270" cy="716249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A21505-08D8-433E-82BB-7534CE31BE9C}">
      <dsp:nvSpPr>
        <dsp:cNvPr id="0" name=""/>
        <dsp:cNvSpPr/>
      </dsp:nvSpPr>
      <dsp:spPr>
        <a:xfrm>
          <a:off x="4836806" y="960731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-1809883"/>
                <a:satOff val="0"/>
                <a:lumOff val="588"/>
                <a:alphaOff val="0"/>
                <a:shade val="51000"/>
                <a:satMod val="130000"/>
              </a:schemeClr>
            </a:gs>
            <a:gs pos="80000">
              <a:schemeClr val="accent4">
                <a:hueOff val="-1809883"/>
                <a:satOff val="0"/>
                <a:lumOff val="588"/>
                <a:alphaOff val="0"/>
                <a:shade val="93000"/>
                <a:satMod val="130000"/>
              </a:schemeClr>
            </a:gs>
            <a:gs pos="100000">
              <a:schemeClr val="accent4">
                <a:hueOff val="-1809883"/>
                <a:satOff val="0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Identifie les contenus d’enseignement par APSA et la situation d’évaluation commune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4836806" y="960731"/>
        <a:ext cx="1805528" cy="1561993"/>
      </dsp:txXfrm>
    </dsp:sp>
    <dsp:sp modelId="{65DB6729-8483-4AA0-876F-4CD41B081B6E}">
      <dsp:nvSpPr>
        <dsp:cNvPr id="0" name=""/>
        <dsp:cNvSpPr/>
      </dsp:nvSpPr>
      <dsp:spPr>
        <a:xfrm>
          <a:off x="4653845" y="3672055"/>
          <a:ext cx="831270" cy="716249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C77A4F-7827-40C2-BCFF-7336E7BB5EB5}">
      <dsp:nvSpPr>
        <dsp:cNvPr id="0" name=""/>
        <dsp:cNvSpPr/>
      </dsp:nvSpPr>
      <dsp:spPr>
        <a:xfrm>
          <a:off x="4836806" y="2849416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-3619766"/>
                <a:satOff val="0"/>
                <a:lumOff val="1176"/>
                <a:alphaOff val="0"/>
                <a:shade val="51000"/>
                <a:satMod val="130000"/>
              </a:schemeClr>
            </a:gs>
            <a:gs pos="80000">
              <a:schemeClr val="accent4">
                <a:hueOff val="-3619766"/>
                <a:satOff val="0"/>
                <a:lumOff val="1176"/>
                <a:alphaOff val="0"/>
                <a:shade val="93000"/>
                <a:satMod val="130000"/>
              </a:schemeClr>
            </a:gs>
            <a:gs pos="100000">
              <a:schemeClr val="accent4">
                <a:hueOff val="-3619766"/>
                <a:satOff val="0"/>
                <a:lumOff val="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Propose une offre équilibrée et variée d’APSA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4836806" y="2849416"/>
        <a:ext cx="1805528" cy="1561993"/>
      </dsp:txXfrm>
    </dsp:sp>
    <dsp:sp modelId="{668B1088-B820-4471-90F7-F657D6CF4327}">
      <dsp:nvSpPr>
        <dsp:cNvPr id="0" name=""/>
        <dsp:cNvSpPr/>
      </dsp:nvSpPr>
      <dsp:spPr>
        <a:xfrm>
          <a:off x="2982078" y="3828953"/>
          <a:ext cx="831270" cy="716249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80173B-BFB4-4566-979E-C243A8751B68}">
      <dsp:nvSpPr>
        <dsp:cNvPr id="0" name=""/>
        <dsp:cNvSpPr/>
      </dsp:nvSpPr>
      <dsp:spPr>
        <a:xfrm>
          <a:off x="3096338" y="3811222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-5429649"/>
                <a:satOff val="0"/>
                <a:lumOff val="1765"/>
                <a:alphaOff val="0"/>
                <a:shade val="51000"/>
                <a:satMod val="130000"/>
              </a:schemeClr>
            </a:gs>
            <a:gs pos="80000">
              <a:schemeClr val="accent4">
                <a:hueOff val="-5429649"/>
                <a:satOff val="0"/>
                <a:lumOff val="1765"/>
                <a:alphaOff val="0"/>
                <a:shade val="93000"/>
                <a:satMod val="130000"/>
              </a:schemeClr>
            </a:gs>
            <a:gs pos="100000">
              <a:schemeClr val="accent4">
                <a:hueOff val="-5429649"/>
                <a:satOff val="0"/>
                <a:lumOff val="1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Précise la répartition de chaque </a:t>
          </a:r>
          <a:r>
            <a:rPr lang="fr-FR" sz="1200" b="1" kern="1200" dirty="0" err="1" smtClean="0">
              <a:solidFill>
                <a:schemeClr val="tx1"/>
              </a:solidFill>
            </a:rPr>
            <a:t>ChA</a:t>
          </a:r>
          <a:r>
            <a:rPr lang="fr-FR" sz="1200" b="1" kern="1200" dirty="0" smtClean="0">
              <a:solidFill>
                <a:schemeClr val="tx1"/>
              </a:solidFill>
            </a:rPr>
            <a:t> et du nombre de cycles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3096338" y="3811222"/>
        <a:ext cx="1805528" cy="1561993"/>
      </dsp:txXfrm>
    </dsp:sp>
    <dsp:sp modelId="{58D98DFE-E1F7-4C93-A645-5A18112907AF}">
      <dsp:nvSpPr>
        <dsp:cNvPr id="0" name=""/>
        <dsp:cNvSpPr/>
      </dsp:nvSpPr>
      <dsp:spPr>
        <a:xfrm>
          <a:off x="1996033" y="2490485"/>
          <a:ext cx="831270" cy="716249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87A711-BB66-4236-ABFD-4A7A4A19C9BA}">
      <dsp:nvSpPr>
        <dsp:cNvPr id="0" name=""/>
        <dsp:cNvSpPr/>
      </dsp:nvSpPr>
      <dsp:spPr>
        <a:xfrm>
          <a:off x="1517361" y="2850491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-7239532"/>
                <a:satOff val="0"/>
                <a:lumOff val="2353"/>
                <a:alphaOff val="0"/>
                <a:shade val="51000"/>
                <a:satMod val="130000"/>
              </a:schemeClr>
            </a:gs>
            <a:gs pos="80000">
              <a:schemeClr val="accent4">
                <a:hueOff val="-7239532"/>
                <a:satOff val="0"/>
                <a:lumOff val="2353"/>
                <a:alphaOff val="0"/>
                <a:shade val="93000"/>
                <a:satMod val="130000"/>
              </a:schemeClr>
            </a:gs>
            <a:gs pos="100000">
              <a:schemeClr val="accent4">
                <a:hueOff val="-7239532"/>
                <a:satOff val="0"/>
                <a:lumOff val="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Délimite les acquisitions communes par niveau de classe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1517361" y="2850491"/>
        <a:ext cx="1805528" cy="1561993"/>
      </dsp:txXfrm>
    </dsp:sp>
    <dsp:sp modelId="{9421E909-E130-4485-8863-8377F0E23B26}">
      <dsp:nvSpPr>
        <dsp:cNvPr id="0" name=""/>
        <dsp:cNvSpPr/>
      </dsp:nvSpPr>
      <dsp:spPr>
        <a:xfrm>
          <a:off x="1517361" y="958581"/>
          <a:ext cx="1805528" cy="156199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-9049415"/>
                <a:satOff val="0"/>
                <a:lumOff val="2941"/>
                <a:alphaOff val="0"/>
                <a:shade val="51000"/>
                <a:satMod val="130000"/>
              </a:schemeClr>
            </a:gs>
            <a:gs pos="80000">
              <a:schemeClr val="accent4">
                <a:hueOff val="-9049415"/>
                <a:satOff val="0"/>
                <a:lumOff val="2941"/>
                <a:alphaOff val="0"/>
                <a:shade val="93000"/>
                <a:satMod val="130000"/>
              </a:schemeClr>
            </a:gs>
            <a:gs pos="100000">
              <a:schemeClr val="accent4">
                <a:hueOff val="-9049415"/>
                <a:satOff val="0"/>
                <a:lumOff val="2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Définit les modalités du parcours de l’élève : AP, EPI, Parcours…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1517361" y="958581"/>
        <a:ext cx="1805528" cy="1561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e radial"/>
  <dgm:desc val="Permet de représenter un processus séquentiel associé à une idée ou un thème central. Limité à six formes Niveau 2. Utilisation optimale avec de petites quantités de texte. Le texte non utilisé n’apparaît pas mais reste disponible si vous changez de disposition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A3894-D9DA-407E-B7C1-626C5D925CF8}" type="datetimeFigureOut">
              <a:rPr lang="fr-FR" smtClean="0"/>
              <a:pPr/>
              <a:t>26/11/2015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D3337-2D05-414A-A95A-44088EF442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3629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Des ressources pédagogiques</a:t>
            </a:r>
            <a:r>
              <a:rPr lang="fr-FR" baseline="0" dirty="0" smtClean="0"/>
              <a:t> sont en cours d’élaboration pour le site </a:t>
            </a:r>
            <a:r>
              <a:rPr lang="fr-FR" baseline="0" dirty="0" err="1" smtClean="0"/>
              <a:t>éduscol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0D9A2-AFB5-4A74-A08D-AF944EB8AC2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894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97675-DF9E-454C-98EF-674DA2E48BB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1485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67544" y="1916832"/>
            <a:ext cx="8136904" cy="40427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5702424" cy="36004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r>
              <a:rPr lang="fr-FR" smtClean="0"/>
              <a:t>Formation disciplinaire  EPS - Ac Dijon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7821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3889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9814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350"/>
            <a:ext cx="2627313" cy="65976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5000">
                <a:schemeClr val="bg1">
                  <a:lumMod val="85000"/>
                </a:schemeClr>
              </a:gs>
              <a:gs pos="48000">
                <a:schemeClr val="bg1"/>
              </a:gs>
              <a:gs pos="18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12"/>
          <p:cNvSpPr txBox="1">
            <a:spLocks noChangeArrowheads="1"/>
          </p:cNvSpPr>
          <p:nvPr/>
        </p:nvSpPr>
        <p:spPr bwMode="auto">
          <a:xfrm>
            <a:off x="6588125" y="5949950"/>
            <a:ext cx="2087563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fr-FR" u="sng" smtClean="0"/>
              <a:t>www.ac-dijon.fr</a:t>
            </a:r>
          </a:p>
        </p:txBody>
      </p:sp>
      <p:pic>
        <p:nvPicPr>
          <p:cNvPr id="6" name="Picture 2" descr="N:\Charte graphique\logothèque\académie de dijon\Logo complet - nv\png\Logo-complet-viol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736975"/>
            <a:ext cx="23050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87824" y="3356992"/>
            <a:ext cx="5760640" cy="2281808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7545A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69" y="260648"/>
            <a:ext cx="9139731" cy="2520281"/>
          </a:xfrm>
          <a:gradFill>
            <a:gsLst>
              <a:gs pos="0">
                <a:srgbClr val="9E1F63"/>
              </a:gs>
              <a:gs pos="32000">
                <a:srgbClr val="9E1F63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gradFill>
            <a:gsLst>
              <a:gs pos="0">
                <a:srgbClr val="9E1F63"/>
              </a:gs>
              <a:gs pos="90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844825"/>
            <a:ext cx="7772400" cy="256207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3888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506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157192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40324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661248"/>
            <a:ext cx="5486400" cy="51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98144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A809-D2D7-4340-BECF-8EBEEC0FB86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4281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FDF4-8E70-4001-8CEA-7C03D36EDA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55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9814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3979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153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1717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092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11" descr="2014_MENESRlogo_horizontal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25/11/2015</a:t>
            </a:r>
          </a:p>
          <a:p>
            <a:endParaRPr lang="fr-FR" dirty="0"/>
          </a:p>
        </p:txBody>
      </p:sp>
      <p:pic>
        <p:nvPicPr>
          <p:cNvPr id="4" name="Image 3" descr="logoIGEN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24" y="6063238"/>
            <a:ext cx="1481328" cy="6035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74" r:id="rId4"/>
    <p:sldLayoutId id="2147483676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25/11/2015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4976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683086"/>
                </a:solidFill>
              </a:rPr>
              <a:t>VERONIQUE ELOI-ROUX</a:t>
            </a:r>
            <a:r>
              <a:rPr lang="fr-FR" b="1" baseline="0" dirty="0" smtClean="0">
                <a:solidFill>
                  <a:srgbClr val="683086"/>
                </a:solidFill>
              </a:rPr>
              <a:t>  -   </a:t>
            </a:r>
            <a:r>
              <a:rPr lang="fr-FR" b="1" dirty="0" smtClean="0">
                <a:solidFill>
                  <a:srgbClr val="683086"/>
                </a:solidFill>
              </a:rPr>
              <a:t>IGEN </a:t>
            </a: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>
              <a:solidFill>
                <a:srgbClr val="683086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1" r:id="rId5"/>
    <p:sldLayoutId id="2147483672" r:id="rId6"/>
    <p:sldLayoutId id="2147483677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92150"/>
            <a:ext cx="9144000" cy="360363"/>
          </a:xfrm>
          <a:prstGeom prst="rect">
            <a:avLst/>
          </a:prstGeom>
          <a:solidFill>
            <a:srgbClr val="754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195513" y="274638"/>
            <a:ext cx="6491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DA0B1AF-3FE6-4B9A-A090-AA3FA55149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32" name="Image 9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063" y="260350"/>
            <a:ext cx="1192212" cy="1223963"/>
          </a:xfrm>
          <a:prstGeom prst="rect">
            <a:avLst/>
          </a:prstGeom>
          <a:solidFill>
            <a:schemeClr val="bg1"/>
          </a:solidFill>
          <a:ln w="63500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france.gouv.fr/affichTexte.do?cidTexte=JORFTEXT000029779752&amp;dateTexte&amp;categorieLien=i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Construire le parcours de formation pour chaque élève, pour tous les élèves</a:t>
            </a: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projet Pédagogique en EPS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disciplinaire  EPS - Ac Dijon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7664" y="188640"/>
            <a:ext cx="7596336" cy="980728"/>
          </a:xfrm>
        </p:spPr>
        <p:txBody>
          <a:bodyPr>
            <a:normAutofit/>
          </a:bodyPr>
          <a:lstStyle/>
          <a:p>
            <a:r>
              <a:rPr lang="fr-FR" altLang="fr-FR" sz="2490" cap="non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Impulser une nouvelle organisation du collège fondée sur l’accompagnement pédagogique de tous les élèves</a:t>
            </a:r>
          </a:p>
        </p:txBody>
      </p:sp>
      <p:sp>
        <p:nvSpPr>
          <p:cNvPr id="31" name="Espace réservé du pied de pag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disciplinaire  EPS - Ac Dijon</a:t>
            </a:r>
            <a:endParaRPr lang="fr-FR" dirty="0"/>
          </a:p>
        </p:txBody>
      </p:sp>
      <p:sp>
        <p:nvSpPr>
          <p:cNvPr id="7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11760" y="3501008"/>
            <a:ext cx="3312368" cy="2233612"/>
          </a:xfrm>
          <a:prstGeom prst="ellipse">
            <a:avLst/>
          </a:prstGeom>
          <a:solidFill>
            <a:srgbClr val="FF6600">
              <a:alpha val="80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Développer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l’accompagnement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 pédagogique 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de tous les élèves</a:t>
            </a:r>
          </a:p>
        </p:txBody>
      </p:sp>
      <p:sp>
        <p:nvSpPr>
          <p:cNvPr id="75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79838" y="2470150"/>
            <a:ext cx="1871662" cy="790575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600" b="1" dirty="0">
                <a:solidFill>
                  <a:srgbClr val="FFFFFF"/>
                </a:solidFill>
                <a:latin typeface="Calibri"/>
                <a:cs typeface="Calibri"/>
              </a:rPr>
              <a:t>Programmes </a:t>
            </a:r>
          </a:p>
          <a:p>
            <a:pPr algn="ctr" eaLnBrk="1" hangingPunct="1">
              <a:defRPr/>
            </a:pPr>
            <a:r>
              <a:rPr lang="fr-FR" sz="1600" dirty="0">
                <a:solidFill>
                  <a:srgbClr val="FFFFFF"/>
                </a:solidFill>
                <a:latin typeface="Calibri"/>
                <a:cs typeface="Calibri"/>
              </a:rPr>
              <a:t>disciplinaires</a:t>
            </a:r>
            <a:endParaRPr lang="fr-FR" sz="16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78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1050925"/>
            <a:ext cx="2222500" cy="1562100"/>
          </a:xfrm>
          <a:prstGeom prst="ellipse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Socle commun </a:t>
            </a:r>
          </a:p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de connaissances, </a:t>
            </a:r>
          </a:p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de compétences </a:t>
            </a:r>
          </a:p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et de culture</a:t>
            </a:r>
          </a:p>
        </p:txBody>
      </p:sp>
      <p:sp>
        <p:nvSpPr>
          <p:cNvPr id="79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8913" y="2459038"/>
            <a:ext cx="936625" cy="503237"/>
          </a:xfrm>
          <a:prstGeom prst="ellipse">
            <a:avLst/>
          </a:prstGeom>
          <a:solidFill>
            <a:srgbClr val="51B79E">
              <a:alpha val="42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réussites</a:t>
            </a:r>
          </a:p>
        </p:txBody>
      </p:sp>
      <p:sp>
        <p:nvSpPr>
          <p:cNvPr id="88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7325" y="2006600"/>
            <a:ext cx="936625" cy="504825"/>
          </a:xfrm>
          <a:prstGeom prst="ellipse">
            <a:avLst/>
          </a:prstGeom>
          <a:solidFill>
            <a:srgbClr val="51B79E">
              <a:alpha val="42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  <a:latin typeface="Calibri"/>
                <a:cs typeface="Calibri"/>
              </a:rPr>
              <a:t>confiance</a:t>
            </a:r>
          </a:p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  <a:latin typeface="Calibri"/>
                <a:cs typeface="Calibri"/>
              </a:rPr>
              <a:t> en soi</a:t>
            </a:r>
          </a:p>
        </p:txBody>
      </p:sp>
      <p:sp>
        <p:nvSpPr>
          <p:cNvPr id="89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2605" y="1630363"/>
            <a:ext cx="1033835" cy="525462"/>
          </a:xfrm>
          <a:prstGeom prst="ellipse">
            <a:avLst/>
          </a:prstGeom>
          <a:solidFill>
            <a:srgbClr val="51B79E">
              <a:alpha val="42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compétences</a:t>
            </a:r>
          </a:p>
        </p:txBody>
      </p:sp>
      <p:sp>
        <p:nvSpPr>
          <p:cNvPr id="90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5463" y="1692275"/>
            <a:ext cx="1128712" cy="544513"/>
          </a:xfrm>
          <a:prstGeom prst="ellipse">
            <a:avLst/>
          </a:prstGeom>
          <a:solidFill>
            <a:srgbClr val="51B79E">
              <a:alpha val="42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  <a:latin typeface="Calibri"/>
                <a:cs typeface="Calibri"/>
              </a:rPr>
              <a:t>connaissances</a:t>
            </a:r>
          </a:p>
        </p:txBody>
      </p:sp>
      <p:sp>
        <p:nvSpPr>
          <p:cNvPr id="91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98154" y="4181648"/>
            <a:ext cx="1276128" cy="919585"/>
          </a:xfrm>
          <a:prstGeom prst="ellipse">
            <a:avLst/>
          </a:prstGeom>
          <a:solidFill>
            <a:srgbClr val="51B79E">
              <a:alpha val="71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dirty="0">
                <a:solidFill>
                  <a:srgbClr val="FFFFFF"/>
                </a:solidFill>
                <a:latin typeface="Calibri"/>
                <a:cs typeface="Calibri"/>
              </a:rPr>
              <a:t>nouvelle </a:t>
            </a:r>
          </a:p>
          <a:p>
            <a:pPr algn="ctr" eaLnBrk="1" hangingPunct="1">
              <a:defRPr/>
            </a:pPr>
            <a:r>
              <a:rPr lang="fr-FR" sz="1100" dirty="0">
                <a:solidFill>
                  <a:srgbClr val="FFFFFF"/>
                </a:solidFill>
                <a:latin typeface="Calibri"/>
                <a:cs typeface="Calibri"/>
              </a:rPr>
              <a:t>application de </a:t>
            </a:r>
          </a:p>
          <a:p>
            <a:pPr algn="ctr" eaLnBrk="1" hangingPunct="1">
              <a:defRPr/>
            </a:pPr>
            <a:r>
              <a:rPr lang="fr-FR" sz="1100" dirty="0">
                <a:solidFill>
                  <a:srgbClr val="FFFFFF"/>
                </a:solidFill>
                <a:latin typeface="Calibri"/>
                <a:cs typeface="Calibri"/>
              </a:rPr>
              <a:t>suivi des acquis</a:t>
            </a:r>
          </a:p>
        </p:txBody>
      </p:sp>
      <p:sp>
        <p:nvSpPr>
          <p:cNvPr id="100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64994" y="2089299"/>
            <a:ext cx="1584325" cy="1008063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Différenciation</a:t>
            </a:r>
          </a:p>
        </p:txBody>
      </p:sp>
      <p:sp>
        <p:nvSpPr>
          <p:cNvPr id="101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40934" y="3386907"/>
            <a:ext cx="1584325" cy="100806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600" b="1" dirty="0">
                <a:solidFill>
                  <a:schemeClr val="bg1"/>
                </a:solidFill>
                <a:latin typeface="Calibri"/>
                <a:cs typeface="Calibri"/>
              </a:rPr>
              <a:t>Temps long </a:t>
            </a:r>
          </a:p>
          <a:p>
            <a:pPr algn="ctr" eaLnBrk="1" hangingPunct="1">
              <a:defRPr/>
            </a:pPr>
            <a:r>
              <a:rPr lang="fr-FR" sz="1600" b="1" dirty="0">
                <a:solidFill>
                  <a:schemeClr val="bg1"/>
                </a:solidFill>
                <a:latin typeface="Calibri"/>
                <a:cs typeface="Calibri"/>
              </a:rPr>
              <a:t>des cycles</a:t>
            </a:r>
          </a:p>
        </p:txBody>
      </p:sp>
      <p:sp>
        <p:nvSpPr>
          <p:cNvPr id="106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58930" y="4754364"/>
            <a:ext cx="1703388" cy="115252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600" b="1">
                <a:solidFill>
                  <a:schemeClr val="bg1"/>
                </a:solidFill>
                <a:latin typeface="Calibri"/>
                <a:cs typeface="Calibri"/>
              </a:rPr>
              <a:t>Diversification</a:t>
            </a:r>
          </a:p>
        </p:txBody>
      </p:sp>
      <p:sp>
        <p:nvSpPr>
          <p:cNvPr id="108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866459" y="4683795"/>
            <a:ext cx="865188" cy="576263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  <a:latin typeface="Calibri"/>
                <a:cs typeface="Calibri"/>
              </a:rPr>
              <a:t>Groupes, </a:t>
            </a:r>
          </a:p>
          <a:p>
            <a:pPr algn="ctr" eaLnBrk="1" hangingPunct="1">
              <a:defRPr/>
            </a:pPr>
            <a:r>
              <a:rPr lang="fr-FR" sz="1100" b="1" dirty="0">
                <a:solidFill>
                  <a:schemeClr val="bg1"/>
                </a:solidFill>
                <a:latin typeface="Calibri"/>
                <a:cs typeface="Calibri"/>
              </a:rPr>
              <a:t>Ateliers...</a:t>
            </a:r>
          </a:p>
        </p:txBody>
      </p:sp>
      <p:sp>
        <p:nvSpPr>
          <p:cNvPr id="109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64475" y="5257800"/>
            <a:ext cx="1008063" cy="647700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Horaires, </a:t>
            </a:r>
          </a:p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alignements…</a:t>
            </a:r>
          </a:p>
        </p:txBody>
      </p:sp>
      <p:sp>
        <p:nvSpPr>
          <p:cNvPr id="110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41084" y="3747319"/>
            <a:ext cx="1008062" cy="78263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rythmes </a:t>
            </a:r>
          </a:p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d’apprentissage</a:t>
            </a:r>
          </a:p>
        </p:txBody>
      </p:sp>
      <p:sp>
        <p:nvSpPr>
          <p:cNvPr id="111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12955" y="3242121"/>
            <a:ext cx="933450" cy="577851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progressivité</a:t>
            </a:r>
          </a:p>
        </p:txBody>
      </p:sp>
      <p:sp>
        <p:nvSpPr>
          <p:cNvPr id="112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506419" y="2092275"/>
            <a:ext cx="1081088" cy="579437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</a:rPr>
              <a:t>aménagement</a:t>
            </a:r>
          </a:p>
        </p:txBody>
      </p:sp>
      <p:sp>
        <p:nvSpPr>
          <p:cNvPr id="113" name="Line 2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795963" y="4076700"/>
            <a:ext cx="720725" cy="144463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14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435600" y="3141663"/>
            <a:ext cx="719138" cy="647700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15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5867400" y="4724400"/>
            <a:ext cx="504825" cy="217488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6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24175" y="3476625"/>
            <a:ext cx="207963" cy="144463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18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637088" y="3297238"/>
            <a:ext cx="41275" cy="309562"/>
          </a:xfrm>
          <a:prstGeom prst="line">
            <a:avLst/>
          </a:prstGeom>
          <a:noFill/>
          <a:ln w="9525">
            <a:solidFill>
              <a:schemeClr val="accent3">
                <a:lumMod val="5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19" name="Oval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32946" y="5188942"/>
            <a:ext cx="865188" cy="504825"/>
          </a:xfrm>
          <a:prstGeom prst="ellipse">
            <a:avLst/>
          </a:prstGeom>
          <a:solidFill>
            <a:srgbClr val="EB5552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b="1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</a:p>
        </p:txBody>
      </p:sp>
      <p:sp>
        <p:nvSpPr>
          <p:cNvPr id="120" name="Oval 2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67028" y="5623719"/>
            <a:ext cx="865188" cy="504825"/>
          </a:xfrm>
          <a:prstGeom prst="ellipse">
            <a:avLst/>
          </a:prstGeom>
          <a:solidFill>
            <a:srgbClr val="EB5552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fr-FR" sz="1100" b="1">
                <a:solidFill>
                  <a:srgbClr val="FFFFFF"/>
                </a:solidFill>
                <a:latin typeface="Calibri"/>
                <a:cs typeface="Calibri"/>
              </a:rPr>
              <a:t>EPI</a:t>
            </a:r>
          </a:p>
        </p:txBody>
      </p:sp>
      <p:sp>
        <p:nvSpPr>
          <p:cNvPr id="121" name="Oval 1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7097" y="3027561"/>
            <a:ext cx="2017712" cy="1268412"/>
          </a:xfrm>
          <a:prstGeom prst="ellipse">
            <a:avLst/>
          </a:prstGeom>
          <a:solidFill>
            <a:srgbClr val="51B79E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Nouvelle politique </a:t>
            </a:r>
          </a:p>
          <a:p>
            <a:pPr algn="ctr" eaLnBrk="1" hangingPunct="1">
              <a:defRPr/>
            </a:pPr>
            <a:r>
              <a:rPr lang="fr-FR" altLang="fr-FR" sz="16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d’évaluation</a:t>
            </a:r>
          </a:p>
        </p:txBody>
      </p:sp>
      <p:sp>
        <p:nvSpPr>
          <p:cNvPr id="122" name="Oval 1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274" y="3891781"/>
            <a:ext cx="1246187" cy="923925"/>
          </a:xfrm>
          <a:prstGeom prst="ellipse">
            <a:avLst/>
          </a:prstGeom>
          <a:solidFill>
            <a:srgbClr val="51B79E">
              <a:alpha val="71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évaluer les progrès</a:t>
            </a:r>
          </a:p>
        </p:txBody>
      </p:sp>
      <p:sp>
        <p:nvSpPr>
          <p:cNvPr id="123" name="Oval 1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003300" y="2079625"/>
            <a:ext cx="1489075" cy="1054100"/>
          </a:xfrm>
          <a:prstGeom prst="ellipse">
            <a:avLst/>
          </a:prstGeom>
          <a:solidFill>
            <a:srgbClr val="51B79E">
              <a:alpha val="71000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partir des besoins </a:t>
            </a:r>
          </a:p>
          <a:p>
            <a:pPr algn="ctr" eaLnBrk="1" hangingPunct="1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et du potentiel </a:t>
            </a:r>
          </a:p>
          <a:p>
            <a:pPr algn="ctr" eaLnBrk="1" hangingPunct="1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des élèves</a:t>
            </a:r>
          </a:p>
        </p:txBody>
      </p:sp>
      <p:sp>
        <p:nvSpPr>
          <p:cNvPr id="124" name="Oval 2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76033" y="5689575"/>
            <a:ext cx="1081088" cy="576064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Dispositifs </a:t>
            </a:r>
          </a:p>
          <a:p>
            <a:pPr algn="ctr" eaLnBrk="1" hangingPunct="1">
              <a:defRPr/>
            </a:pPr>
            <a:r>
              <a:rPr lang="fr-FR" altLang="fr-FR" sz="1100" b="1" dirty="0" smtClean="0">
                <a:solidFill>
                  <a:srgbClr val="FFFFFF"/>
                </a:solidFill>
                <a:latin typeface="Calibri" pitchFamily="34" charset="0"/>
                <a:ea typeface="Arial" pitchFamily="34" charset="0"/>
              </a:rPr>
              <a:t>spécifiques</a:t>
            </a:r>
          </a:p>
        </p:txBody>
      </p:sp>
    </p:spTree>
    <p:extLst>
      <p:ext uri="{BB962C8B-B14F-4D97-AF65-F5344CB8AC3E}">
        <p14:creationId xmlns="" xmlns:p14="http://schemas.microsoft.com/office/powerpoint/2010/main" val="392159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L’accompagnement pédagogique</a:t>
            </a:r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  <p:sp>
        <p:nvSpPr>
          <p:cNvPr id="4" name="ZoneTexte 3">
            <a:hlinkClick r:id="rId3"/>
          </p:cNvPr>
          <p:cNvSpPr txBox="1"/>
          <p:nvPr/>
        </p:nvSpPr>
        <p:spPr>
          <a:xfrm>
            <a:off x="114470" y="5877272"/>
            <a:ext cx="4334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>
                <a:solidFill>
                  <a:schemeClr val="accent1">
                    <a:lumMod val="50000"/>
                  </a:schemeClr>
                </a:solidFill>
              </a:rPr>
              <a:t>Le décret sur le suivi et l’accompagnement pédagogique</a:t>
            </a:r>
            <a:endParaRPr lang="fr-FR" sz="1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5705475" y="3770164"/>
            <a:ext cx="666750" cy="646113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H="1">
            <a:off x="2771775" y="3770164"/>
            <a:ext cx="666750" cy="646113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187624" y="1268760"/>
            <a:ext cx="7776864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2400" b="1">
                <a:solidFill>
                  <a:srgbClr val="78BBBC"/>
                </a:solidFill>
                <a:latin typeface="+mn-lt"/>
                <a:ea typeface="+mn-ea"/>
                <a:cs typeface="+mn-cs"/>
              </a:defRPr>
            </a:lvl1pPr>
            <a:lvl2pPr marL="520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43175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13063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02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274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846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1863" indent="-1905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kkurat-BoldExtra" pitchFamily="-84" charset="0"/>
              <a:buNone/>
              <a:defRPr/>
            </a:pP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 PRINCIPE DE L’ACCOMPAGNEMENT PÉDAGOGIQUE</a:t>
            </a:r>
          </a:p>
          <a:p>
            <a:pPr marL="0" indent="0" algn="ctr">
              <a:lnSpc>
                <a:spcPct val="90000"/>
              </a:lnSpc>
              <a:spcBef>
                <a:spcPts val="1438"/>
              </a:spcBef>
              <a:buFont typeface="Akkurat-BoldExtra" pitchFamily="-84" charset="0"/>
              <a:buNone/>
              <a:defRPr/>
            </a:pPr>
            <a:r>
              <a:rPr lang="fr-FR" altLang="fr-F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« Tous les enfants partagent la capacité d’apprendre et de progresser. »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spcAft>
                <a:spcPts val="363"/>
              </a:spcAft>
              <a:buFont typeface="Akkurat-BoldExtra" pitchFamily="-84" charset="0"/>
              <a:buNone/>
              <a:defRPr/>
            </a:pPr>
            <a:r>
              <a:rPr lang="fr-FR" altLang="fr-FR" sz="11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  </a:t>
            </a:r>
            <a:r>
              <a:rPr lang="fr-FR" altLang="fr-FR" sz="1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Article L. 111-1 du Code de l’éducation.</a:t>
            </a:r>
            <a:endParaRPr lang="fr-FR" altLang="fr-FR" sz="1100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Line 27"/>
          <p:cNvSpPr>
            <a:spLocks noChangeShapeType="1"/>
          </p:cNvSpPr>
          <p:nvPr/>
        </p:nvSpPr>
        <p:spPr bwMode="auto">
          <a:xfrm flipH="1">
            <a:off x="5867400" y="2862114"/>
            <a:ext cx="0" cy="576263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arrow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 flipH="1">
            <a:off x="3276600" y="2862114"/>
            <a:ext cx="0" cy="576263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arrow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29"/>
          <p:cNvSpPr>
            <a:spLocks noChangeShapeType="1"/>
          </p:cNvSpPr>
          <p:nvPr/>
        </p:nvSpPr>
        <p:spPr bwMode="auto">
          <a:xfrm flipH="1">
            <a:off x="6051550" y="3179614"/>
            <a:ext cx="655638" cy="14288"/>
          </a:xfrm>
          <a:prstGeom prst="line">
            <a:avLst/>
          </a:prstGeom>
          <a:noFill/>
          <a:ln w="76200">
            <a:solidFill>
              <a:srgbClr val="BFBFBF"/>
            </a:solidFill>
            <a:round/>
            <a:headEnd type="arrow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719888" y="2420789"/>
            <a:ext cx="1908175" cy="1422400"/>
          </a:xfrm>
          <a:prstGeom prst="rect">
            <a:avLst/>
          </a:prstGeom>
          <a:solidFill>
            <a:srgbClr val="BCCB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lang="fr-FR" altLang="fr-FR" sz="1600" b="1" dirty="0">
              <a:solidFill>
                <a:srgbClr val="1C1850"/>
              </a:solidFill>
              <a:latin typeface="Calibri" pitchFamily="34" charset="0"/>
              <a:ea typeface="MS PGothic" pitchFamily="34" charset="-128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C’est tenir compte d’emblée de la diversité de tous nos élèves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fr-FR" altLang="fr-FR" sz="1600" b="1" dirty="0">
              <a:solidFill>
                <a:srgbClr val="1C185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>
            <a:off x="4572000" y="3754289"/>
            <a:ext cx="0" cy="671513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58800" y="2648173"/>
            <a:ext cx="1943100" cy="1122363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Ne se limite pas à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 répondre aux difficultés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 de quelques-uns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70238" y="2617639"/>
            <a:ext cx="2881312" cy="11525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altLang="fr-FR" sz="20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L’accompagnement</a:t>
            </a:r>
          </a:p>
          <a:p>
            <a:pPr algn="ctr" eaLnBrk="1" hangingPunct="1">
              <a:defRPr/>
            </a:pPr>
            <a:r>
              <a:rPr lang="fr-FR" altLang="fr-FR" sz="2000" b="1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pédagogique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72225" y="4449614"/>
            <a:ext cx="2268538" cy="1193800"/>
          </a:xfrm>
          <a:prstGeom prst="rect">
            <a:avLst/>
          </a:prstGeom>
          <a:solidFill>
            <a:srgbClr val="2E98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</a:rPr>
              <a:t>Mobilise des pratiques pédagogiques concertées, diversifiées et différenciées</a:t>
            </a:r>
          </a:p>
        </p:txBody>
      </p:sp>
      <p:sp>
        <p:nvSpPr>
          <p:cNvPr id="18" name="Rogner un rectangle à un seul coin 55"/>
          <p:cNvSpPr>
            <a:spLocks/>
          </p:cNvSpPr>
          <p:nvPr/>
        </p:nvSpPr>
        <p:spPr bwMode="auto">
          <a:xfrm>
            <a:off x="6688138" y="4778375"/>
            <a:ext cx="2024062" cy="1333500"/>
          </a:xfrm>
          <a:custGeom>
            <a:avLst/>
            <a:gdLst>
              <a:gd name="T0" fmla="*/ 0 w 2303462"/>
              <a:gd name="T1" fmla="*/ 0 h 1008062"/>
              <a:gd name="T2" fmla="*/ 514944 w 2303462"/>
              <a:gd name="T3" fmla="*/ 0 h 1008062"/>
              <a:gd name="T4" fmla="*/ 555459 w 2303462"/>
              <a:gd name="T5" fmla="*/ 3646783 h 1008062"/>
              <a:gd name="T6" fmla="*/ 555459 w 2303462"/>
              <a:gd name="T7" fmla="*/ 21880184 h 1008062"/>
              <a:gd name="T8" fmla="*/ 0 w 2303462"/>
              <a:gd name="T9" fmla="*/ 21880184 h 1008062"/>
              <a:gd name="T10" fmla="*/ 0 w 2303462"/>
              <a:gd name="T11" fmla="*/ 0 h 10080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3462"/>
              <a:gd name="T19" fmla="*/ 0 h 1008062"/>
              <a:gd name="T20" fmla="*/ 2303462 w 2303462"/>
              <a:gd name="T21" fmla="*/ 1008062 h 10080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3462" h="1008062">
                <a:moveTo>
                  <a:pt x="0" y="0"/>
                </a:moveTo>
                <a:lnTo>
                  <a:pt x="2135448" y="0"/>
                </a:lnTo>
                <a:lnTo>
                  <a:pt x="2303462" y="168014"/>
                </a:lnTo>
                <a:lnTo>
                  <a:pt x="2303462" y="1008062"/>
                </a:lnTo>
                <a:lnTo>
                  <a:pt x="0" y="100806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438525" y="4449614"/>
            <a:ext cx="2266950" cy="1193800"/>
          </a:xfrm>
          <a:prstGeom prst="rect">
            <a:avLst/>
          </a:prstGeom>
          <a:solidFill>
            <a:srgbClr val="2E98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</a:rPr>
              <a:t>Prend autant appui sur les besoins que sur les réussites de chacun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3238" y="4449614"/>
            <a:ext cx="2268537" cy="1193800"/>
          </a:xfrm>
          <a:prstGeom prst="rect">
            <a:avLst/>
          </a:prstGeom>
          <a:solidFill>
            <a:srgbClr val="2E98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r-FR" altLang="fr-FR" sz="1600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A pour objectif que chaque élève progresse de manière optimale dans ses apprentissages</a:t>
            </a:r>
          </a:p>
        </p:txBody>
      </p:sp>
      <p:sp>
        <p:nvSpPr>
          <p:cNvPr id="21" name="Rogner un rectangle à un seul coin 55"/>
          <p:cNvSpPr>
            <a:spLocks/>
          </p:cNvSpPr>
          <p:nvPr/>
        </p:nvSpPr>
        <p:spPr bwMode="auto">
          <a:xfrm>
            <a:off x="4591050" y="4778375"/>
            <a:ext cx="2024063" cy="1333500"/>
          </a:xfrm>
          <a:custGeom>
            <a:avLst/>
            <a:gdLst>
              <a:gd name="T0" fmla="*/ 0 w 2303462"/>
              <a:gd name="T1" fmla="*/ 0 h 1008062"/>
              <a:gd name="T2" fmla="*/ 514946 w 2303462"/>
              <a:gd name="T3" fmla="*/ 0 h 1008062"/>
              <a:gd name="T4" fmla="*/ 555462 w 2303462"/>
              <a:gd name="T5" fmla="*/ 3646783 h 1008062"/>
              <a:gd name="T6" fmla="*/ 555462 w 2303462"/>
              <a:gd name="T7" fmla="*/ 21880184 h 1008062"/>
              <a:gd name="T8" fmla="*/ 0 w 2303462"/>
              <a:gd name="T9" fmla="*/ 21880184 h 1008062"/>
              <a:gd name="T10" fmla="*/ 0 w 2303462"/>
              <a:gd name="T11" fmla="*/ 0 h 10080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3462"/>
              <a:gd name="T19" fmla="*/ 0 h 1008062"/>
              <a:gd name="T20" fmla="*/ 2303462 w 2303462"/>
              <a:gd name="T21" fmla="*/ 1008062 h 100806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3462" h="1008062">
                <a:moveTo>
                  <a:pt x="0" y="0"/>
                </a:moveTo>
                <a:lnTo>
                  <a:pt x="2135448" y="0"/>
                </a:lnTo>
                <a:lnTo>
                  <a:pt x="2303462" y="168014"/>
                </a:lnTo>
                <a:lnTo>
                  <a:pt x="2303462" y="1008062"/>
                </a:lnTo>
                <a:lnTo>
                  <a:pt x="0" y="100806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 flipV="1">
            <a:off x="2501900" y="3298676"/>
            <a:ext cx="668338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2258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7632848" cy="4824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87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pédagogique</a:t>
            </a:r>
            <a:endParaRPr lang="fr-FR" dirty="0"/>
          </a:p>
        </p:txBody>
      </p:sp>
      <p:graphicFrame>
        <p:nvGraphicFramePr>
          <p:cNvPr id="8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8917384"/>
              </p:ext>
            </p:extLst>
          </p:nvPr>
        </p:nvGraphicFramePr>
        <p:xfrm>
          <a:off x="467544" y="1052736"/>
          <a:ext cx="815969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disciplinaire  EPS - Ac Dijon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1988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_de_Garde_presentation_Dijon">
  <a:themeElements>
    <a:clrScheme name="rectorat color scheme">
      <a:dk1>
        <a:sysClr val="windowText" lastClr="000000"/>
      </a:dk1>
      <a:lt1>
        <a:sysClr val="window" lastClr="FFFFFF"/>
      </a:lt1>
      <a:dk2>
        <a:srgbClr val="754595"/>
      </a:dk2>
      <a:lt2>
        <a:srgbClr val="A0A0A0"/>
      </a:lt2>
      <a:accent1>
        <a:srgbClr val="FE19FF"/>
      </a:accent1>
      <a:accent2>
        <a:srgbClr val="92D050"/>
      </a:accent2>
      <a:accent3>
        <a:srgbClr val="FF0000"/>
      </a:accent3>
      <a:accent4>
        <a:srgbClr val="00B0F0"/>
      </a:accent4>
      <a:accent5>
        <a:srgbClr val="FFC000"/>
      </a:accent5>
      <a:accent6>
        <a:srgbClr val="00FF99"/>
      </a:accent6>
      <a:hlink>
        <a:srgbClr val="0000FF"/>
      </a:hlink>
      <a:folHlink>
        <a:srgbClr val="9E0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287</Words>
  <Application>Microsoft Office PowerPoint</Application>
  <PresentationFormat>Affichage à l'écran (4:3)</PresentationFormat>
  <Paragraphs>73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page de presentation et de partie</vt:lpstr>
      <vt:lpstr>pages de contenus</vt:lpstr>
      <vt:lpstr>Page_de_Garde_presentation_Dijon</vt:lpstr>
      <vt:lpstr>Le projet Pédagogique en EPS</vt:lpstr>
      <vt:lpstr>Impulser une nouvelle organisation du collège fondée sur l’accompagnement pédagogique de tous les élèves</vt:lpstr>
      <vt:lpstr>L’accompagnement pédagogique</vt:lpstr>
      <vt:lpstr>Diapositive 4</vt:lpstr>
      <vt:lpstr>Le projet pédagogique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Battois-Locatelli</cp:lastModifiedBy>
  <cp:revision>28</cp:revision>
  <dcterms:created xsi:type="dcterms:W3CDTF">2015-11-22T21:30:13Z</dcterms:created>
  <dcterms:modified xsi:type="dcterms:W3CDTF">2015-11-26T16:33:45Z</dcterms:modified>
</cp:coreProperties>
</file>