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70" r:id="rId5"/>
    <p:sldId id="263" r:id="rId6"/>
    <p:sldId id="271" r:id="rId7"/>
    <p:sldId id="264" r:id="rId8"/>
    <p:sldId id="278" r:id="rId9"/>
    <p:sldId id="262" r:id="rId10"/>
    <p:sldId id="265" r:id="rId11"/>
    <p:sldId id="267" r:id="rId12"/>
    <p:sldId id="279" r:id="rId13"/>
  </p:sldIdLst>
  <p:sldSz cx="9144000" cy="6858000" type="screen4x3"/>
  <p:notesSz cx="6858000" cy="9945688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DD71"/>
    <a:srgbClr val="CBDD1D"/>
    <a:srgbClr val="71C50B"/>
    <a:srgbClr val="99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BDDB-8A80-4D24-9D46-8A4AB285B55A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DD16A-DC7B-42F5-86A2-81A5FED89D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1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16A-DC7B-42F5-86A2-81A5FED89D3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BEE3-9167-4CB5-9309-43EC2310405C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4208-5C19-4230-B3AA-D00E1BD78D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.xml"/><Relationship Id="rId18" Type="http://schemas.openxmlformats.org/officeDocument/2006/relationships/slide" Target="slide11.xml"/><Relationship Id="rId3" Type="http://schemas.openxmlformats.org/officeDocument/2006/relationships/image" Target="../media/image1.png"/><Relationship Id="rId21" Type="http://schemas.openxmlformats.org/officeDocument/2006/relationships/slide" Target="slide7.xml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20" Type="http://schemas.openxmlformats.org/officeDocument/2006/relationships/hyperlink" Target="REUSSITE%20COTATIONS%20PROFILS.xls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8.png"/><Relationship Id="rId10" Type="http://schemas.openxmlformats.org/officeDocument/2006/relationships/slide" Target="slide9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image" Target="../media/image4.jpe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E.P.S\PAF\CT%20escalade%20PAF\noeud%20de%208.wmv" TargetMode="Externa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  <a:solidFill>
            <a:schemeClr val="bg2">
              <a:lumMod val="50000"/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720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 Liney" pitchFamily="2" charset="0"/>
              </a:rPr>
              <a:t>EPS</a:t>
            </a:r>
            <a:r>
              <a:rPr lang="fr-FR" sz="8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 Liney" pitchFamily="2" charset="0"/>
              </a:rPr>
              <a:t>  </a:t>
            </a:r>
            <a:r>
              <a:rPr lang="fr-FR" sz="8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 Liney" pitchFamily="2" charset="0"/>
              </a:rPr>
              <a:t>ESCALADE </a:t>
            </a:r>
            <a:r>
              <a:rPr lang="fr-FR" sz="8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 Liney" pitchFamily="2" charset="0"/>
              </a:rPr>
              <a:t>n2</a:t>
            </a:r>
            <a:endParaRPr lang="fr-FR" sz="8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572000" y="1412776"/>
            <a:ext cx="4572000" cy="3096344"/>
            <a:chOff x="4427984" y="1412776"/>
            <a:chExt cx="4032448" cy="2808312"/>
          </a:xfrm>
        </p:grpSpPr>
        <p:grpSp>
          <p:nvGrpSpPr>
            <p:cNvPr id="29" name="Groupe 28"/>
            <p:cNvGrpSpPr/>
            <p:nvPr/>
          </p:nvGrpSpPr>
          <p:grpSpPr>
            <a:xfrm>
              <a:off x="4427984" y="1412776"/>
              <a:ext cx="3844892" cy="2808312"/>
              <a:chOff x="2051720" y="1124744"/>
              <a:chExt cx="6401362" cy="4855618"/>
            </a:xfrm>
            <a:solidFill>
              <a:schemeClr val="bg1"/>
            </a:solidFill>
          </p:grpSpPr>
          <p:pic>
            <p:nvPicPr>
              <p:cNvPr id="11" name="Image 10" descr="secteur 3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43174" y="2143116"/>
                <a:ext cx="1322832" cy="381609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1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Image 11" descr="secteur 4.jp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71934" y="1500174"/>
                <a:ext cx="1274064" cy="44291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1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Image 12" descr="secteur 5.jpg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429256" y="2214554"/>
                <a:ext cx="1310640" cy="3742944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1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Image 16" descr="secteur 6.jpg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858016" y="2786058"/>
                <a:ext cx="1213104" cy="3194304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1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Image 22" descr="secteur 7.jpg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15338" y="2714620"/>
                <a:ext cx="237744" cy="3243072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1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Image 27" descr="secteur 1.jpg">
                <a:hlinkClick r:id="rId13" action="ppaction://hlinksldjump"/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51720" y="1124744"/>
                <a:ext cx="530352" cy="4803648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1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0" name="ZoneTexte 29"/>
            <p:cNvSpPr txBox="1"/>
            <p:nvPr/>
          </p:nvSpPr>
          <p:spPr>
            <a:xfrm>
              <a:off x="4427984" y="3212976"/>
              <a:ext cx="4032448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VOIES FLASHEES</a:t>
              </a:r>
              <a:endPara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932040" y="4581128"/>
            <a:ext cx="4032448" cy="792088"/>
            <a:chOff x="4644008" y="5799724"/>
            <a:chExt cx="4248472" cy="731158"/>
          </a:xfrm>
        </p:grpSpPr>
        <p:sp>
          <p:nvSpPr>
            <p:cNvPr id="24" name="Rectangle à coins arrondis 23">
              <a:hlinkClick r:id="rId10" action="ppaction://hlinksldjump"/>
            </p:cNvPr>
            <p:cNvSpPr/>
            <p:nvPr/>
          </p:nvSpPr>
          <p:spPr>
            <a:xfrm>
              <a:off x="4644008" y="5799724"/>
              <a:ext cx="4248472" cy="731158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Connaissances</a:t>
              </a:r>
              <a:endPara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72400" y="5866193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à coins arrondis 33">
            <a:hlinkClick r:id="rId16" action="ppaction://hlinksldjump"/>
          </p:cNvPr>
          <p:cNvSpPr/>
          <p:nvPr/>
        </p:nvSpPr>
        <p:spPr>
          <a:xfrm>
            <a:off x="323528" y="3212976"/>
            <a:ext cx="4032448" cy="936104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FICHES REPERES</a:t>
            </a:r>
            <a:endParaRPr lang="fr-FR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à coins arrondis 34">
            <a:hlinkClick r:id="rId17" action="ppaction://hlinksldjump"/>
          </p:cNvPr>
          <p:cNvSpPr/>
          <p:nvPr/>
        </p:nvSpPr>
        <p:spPr>
          <a:xfrm>
            <a:off x="323528" y="1340768"/>
            <a:ext cx="3672408" cy="720080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quoi ça sert ?</a:t>
            </a:r>
            <a:endParaRPr lang="fr-F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à coins arrondis 35">
            <a:hlinkClick r:id="rId18" action="ppaction://hlinksldjump"/>
          </p:cNvPr>
          <p:cNvSpPr/>
          <p:nvPr/>
        </p:nvSpPr>
        <p:spPr>
          <a:xfrm>
            <a:off x="6804248" y="5589240"/>
            <a:ext cx="2160240" cy="936104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Démo </a:t>
            </a:r>
          </a:p>
          <a:p>
            <a:pPr algn="ctr"/>
            <a:r>
              <a:rPr lang="fr-F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NŒUD DE 8</a:t>
            </a:r>
            <a:endParaRPr lang="fr-F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à coins arrondis 18">
            <a:hlinkClick r:id="rId19" action="ppaction://hlinksldjump"/>
          </p:cNvPr>
          <p:cNvSpPr/>
          <p:nvPr/>
        </p:nvSpPr>
        <p:spPr>
          <a:xfrm>
            <a:off x="323528" y="2204864"/>
            <a:ext cx="2736304" cy="792088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SECURITE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à coins arrondis 19">
            <a:hlinkClick r:id="rId20" action="ppaction://hlinkfile"/>
          </p:cNvPr>
          <p:cNvSpPr/>
          <p:nvPr/>
        </p:nvSpPr>
        <p:spPr>
          <a:xfrm>
            <a:off x="323528" y="5589240"/>
            <a:ext cx="4968552" cy="936104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VOIES REUSSIES</a:t>
            </a:r>
          </a:p>
        </p:txBody>
      </p:sp>
      <p:sp>
        <p:nvSpPr>
          <p:cNvPr id="21" name="Rectangle à coins arrondis 20">
            <a:hlinkClick r:id="rId21" action="ppaction://hlinksldjump"/>
          </p:cNvPr>
          <p:cNvSpPr/>
          <p:nvPr/>
        </p:nvSpPr>
        <p:spPr>
          <a:xfrm>
            <a:off x="323528" y="4293096"/>
            <a:ext cx="3664024" cy="936104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fr-FR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908720"/>
            <a:ext cx="8784976" cy="58326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termes à connaitre:</a:t>
            </a:r>
          </a:p>
          <a:p>
            <a:pPr lvl="0"/>
            <a:endParaRPr lang="fr-F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Avale</a:t>
            </a:r>
            <a:r>
              <a:rPr lang="fr-FR" b="1" dirty="0" smtClean="0"/>
              <a:t>! (tire la corde), </a:t>
            </a:r>
            <a:r>
              <a:rPr lang="fr-FR" b="1" dirty="0" smtClean="0">
                <a:solidFill>
                  <a:srgbClr val="FF0000"/>
                </a:solidFill>
              </a:rPr>
              <a:t>donne du mou</a:t>
            </a:r>
            <a:r>
              <a:rPr lang="fr-FR" b="1" dirty="0" smtClean="0"/>
              <a:t>! (donne de la corde), </a:t>
            </a:r>
            <a:r>
              <a:rPr lang="fr-FR" b="1" dirty="0" smtClean="0">
                <a:solidFill>
                  <a:srgbClr val="FF0000"/>
                </a:solidFill>
              </a:rPr>
              <a:t>sec</a:t>
            </a:r>
            <a:r>
              <a:rPr lang="fr-FR" b="1" dirty="0" smtClean="0"/>
              <a:t>! (tire fort pour me tenir).</a:t>
            </a:r>
          </a:p>
          <a:p>
            <a:pPr lvl="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Clipper</a:t>
            </a:r>
            <a:r>
              <a:rPr lang="fr-FR" b="1" dirty="0" smtClean="0"/>
              <a:t> = mousquetonner (accrocher un mousqueton ou passer la corde dans une  dégaine)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 Flasher</a:t>
            </a:r>
            <a:r>
              <a:rPr lang="fr-FR" b="1" dirty="0" smtClean="0"/>
              <a:t>: c’est enchainer une voie après avoir vu quelqu'un dedans. Lorsqu’on donne des informations sur une voie à quelqu’un, on dit qu’on le flashe.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A vue</a:t>
            </a:r>
            <a:r>
              <a:rPr lang="fr-FR" b="1" dirty="0" smtClean="0"/>
              <a:t>: c’est grimper une voie inconnue. C’est tenter de la réussir pour la première fois, sans la connaitre avant, donc, sans avoir été flashé.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Après-travail</a:t>
            </a:r>
            <a:r>
              <a:rPr lang="fr-FR" b="1" dirty="0" smtClean="0"/>
              <a:t> : c’est le fait de travailler, de répéter une voie, ou de s’entraîner sur un passage précis de cette voie pour tenter de la réussir par la suite</a:t>
            </a:r>
            <a:r>
              <a:rPr lang="fr-FR" sz="2000" b="1" dirty="0" smtClean="0"/>
              <a:t>.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Jeté</a:t>
            </a:r>
            <a:r>
              <a:rPr lang="fr-FR" b="1" dirty="0" smtClean="0"/>
              <a:t>: mouvement d’impulsion jambes + synchronisation bras pour se projeter sur une prise très éloignée.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PME: P</a:t>
            </a:r>
            <a:r>
              <a:rPr lang="fr-FR" b="1" dirty="0" smtClean="0"/>
              <a:t>osition de </a:t>
            </a:r>
            <a:r>
              <a:rPr lang="fr-FR" b="1" dirty="0" smtClean="0">
                <a:solidFill>
                  <a:srgbClr val="FF0000"/>
                </a:solidFill>
              </a:rPr>
              <a:t>M</a:t>
            </a:r>
            <a:r>
              <a:rPr lang="fr-FR" b="1" dirty="0" smtClean="0"/>
              <a:t>oindre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ffort, appelée aussi </a:t>
            </a:r>
            <a:r>
              <a:rPr lang="fr-FR" b="1" i="1" dirty="0" smtClean="0"/>
              <a:t>point de repos</a:t>
            </a:r>
            <a:r>
              <a:rPr lang="fr-FR" b="1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fr-FR" b="1" dirty="0" smtClean="0">
                <a:solidFill>
                  <a:srgbClr val="FF0000"/>
                </a:solidFill>
              </a:rPr>
              <a:t>« J’ai les bouteilles! »: </a:t>
            </a:r>
            <a:r>
              <a:rPr lang="fr-FR" b="1" dirty="0" smtClean="0"/>
              <a:t>sensation d’</a:t>
            </a:r>
            <a:r>
              <a:rPr lang="fr-FR" b="1" dirty="0" err="1" smtClean="0"/>
              <a:t>avants-bras</a:t>
            </a:r>
            <a:r>
              <a:rPr lang="fr-FR" b="1" dirty="0" smtClean="0"/>
              <a:t> gonflés après un effort soutenu</a:t>
            </a:r>
            <a:r>
              <a:rPr lang="fr-FR" sz="2000" b="1" dirty="0" smtClean="0"/>
              <a:t>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699792" y="116632"/>
            <a:ext cx="6192688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Connaissances</a:t>
            </a:r>
            <a:endParaRPr lang="fr-F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lipse 13">
            <a:hlinkClick r:id="rId4" action="ppaction://hlinksldjump"/>
          </p:cNvPr>
          <p:cNvSpPr/>
          <p:nvPr/>
        </p:nvSpPr>
        <p:spPr>
          <a:xfrm>
            <a:off x="7884368" y="6237312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hlinkClick r:id="rId5" action="ppaction://hlinksldjump"/>
          </p:cNvPr>
          <p:cNvSpPr/>
          <p:nvPr/>
        </p:nvSpPr>
        <p:spPr>
          <a:xfrm>
            <a:off x="7884368" y="6237312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88640"/>
            <a:ext cx="2304256" cy="1008112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Démo </a:t>
            </a:r>
            <a:r>
              <a:rPr lang="fr-F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NŒUD DE 8</a:t>
            </a:r>
            <a:endParaRPr lang="fr-F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noeud de 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1412776"/>
            <a:ext cx="870496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764704"/>
          <a:ext cx="8712968" cy="5856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3384376"/>
                <a:gridCol w="864096"/>
              </a:tblGrid>
              <a:tr h="5968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BESOINS</a:t>
                      </a:r>
                      <a:endParaRPr lang="fr-F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</a:t>
                      </a:r>
                      <a:endParaRPr lang="fr-FR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53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J’ai peur de tomber. Je regarde toujours mes mains, mes bras sont crispés et fléchis.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Je sens que je fatigue vite avec la sensation que mes pieds ne tiennent pas.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Je fais beaucoup de mouvements avec mes mains, je tâtonne.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Bras souvent</a:t>
                      </a:r>
                      <a:r>
                        <a:rPr lang="fr-FR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 fléchis.</a:t>
                      </a:r>
                      <a:endParaRPr lang="fr-F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N1</a:t>
                      </a:r>
                      <a:r>
                        <a:rPr lang="fr-FR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NON ACQUIS</a:t>
                      </a:r>
                      <a:endParaRPr lang="fr-FR" sz="1600" b="1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Pour prendre confiance en soi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Pour mieux tenir sur les pieds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Pour choisir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les bonnes prises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baseline="0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Pour tendre les bras et les relâcher</a:t>
                      </a:r>
                      <a:endParaRPr lang="fr-FR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18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Mes pieds sont toujours en carre interne. Peu précis.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Ils ne montent pas très haut</a:t>
                      </a:r>
                      <a:r>
                        <a:rPr lang="fr-FR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( un hauteur de prise).</a:t>
                      </a:r>
                      <a:endParaRPr lang="fr-F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Je grimpe en restant dans un ‘’couloir’’, sans explorer de zones ni à gauche ni à droite.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N1</a:t>
                      </a:r>
                      <a:r>
                        <a:rPr lang="fr-FR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ECA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Pour monter ses pieds et pousser plus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Pour les regarder et les poser en pointe.</a:t>
                      </a:r>
                      <a:endParaRPr lang="fr-FR" sz="1800" b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Pour  maitriser les déséquilibres et apprendre de nouveaux mouvements.</a:t>
                      </a:r>
                      <a:endParaRPr lang="fr-FR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5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u="sng" dirty="0" smtClean="0">
                          <a:latin typeface="+mn-lt"/>
                          <a:ea typeface="Calibri"/>
                          <a:cs typeface="Times New Roman"/>
                        </a:rPr>
                        <a:t>A niveau max</a:t>
                      </a: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, je tombe souvent proche du sommet.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Je suis très fatigué après une voie. J’ai mal aux avant-bras (‘’</a:t>
                      </a:r>
                      <a:r>
                        <a:rPr lang="fr-FR" sz="1400" b="0" i="1" dirty="0" smtClean="0">
                          <a:latin typeface="+mn-lt"/>
                          <a:ea typeface="Calibri"/>
                          <a:cs typeface="Times New Roman"/>
                        </a:rPr>
                        <a:t>bouteilles</a:t>
                      </a: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’’). Mes bras sont souvent fléchis,</a:t>
                      </a:r>
                      <a:r>
                        <a:rPr lang="fr-FR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 jamais en relâchement.</a:t>
                      </a:r>
                      <a:endParaRPr lang="fr-F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Je grimpe de face quelque</a:t>
                      </a:r>
                      <a:r>
                        <a:rPr lang="fr-FR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 soit le profil</a:t>
                      </a: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latin typeface="+mn-lt"/>
                          <a:ea typeface="Calibri"/>
                          <a:cs typeface="Times New Roman"/>
                        </a:rPr>
                        <a:t>En dièdre, je n’exploite pas assez les deux faces.</a:t>
                      </a:r>
                      <a:r>
                        <a:rPr lang="fr-FR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 Je ne sais pas faire des </a:t>
                      </a:r>
                      <a:r>
                        <a:rPr lang="fr-FR" sz="1400" b="0" i="1" baseline="0" dirty="0" smtClean="0">
                          <a:latin typeface="+mn-lt"/>
                          <a:ea typeface="Calibri"/>
                          <a:cs typeface="Times New Roman"/>
                        </a:rPr>
                        <a:t>oppositions</a:t>
                      </a:r>
                      <a:r>
                        <a:rPr lang="fr-FR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Pour s’économiser 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et se relâcher.</a:t>
                      </a:r>
                    </a:p>
                    <a:p>
                      <a:endParaRPr lang="fr-FR" sz="1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Pour exploiter des PME</a:t>
                      </a:r>
                    </a:p>
                    <a:p>
                      <a:endParaRPr lang="fr-FR" sz="1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FR" sz="1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Pour s’adapter aux profils.</a:t>
                      </a:r>
                    </a:p>
                    <a:p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Pour faire des mouvements moins couteux, en dissociation (bras/ jambes).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lipse 5">
            <a:hlinkClick r:id="rId3" action="ppaction://hlinksldjump"/>
          </p:cNvPr>
          <p:cNvSpPr/>
          <p:nvPr/>
        </p:nvSpPr>
        <p:spPr>
          <a:xfrm>
            <a:off x="8063880" y="635394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23528" y="0"/>
            <a:ext cx="8640960" cy="720081"/>
            <a:chOff x="323528" y="188640"/>
            <a:chExt cx="8640960" cy="720081"/>
          </a:xfrm>
        </p:grpSpPr>
        <p:pic>
          <p:nvPicPr>
            <p:cNvPr id="8" name="Image 7" descr="dalle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5736" y="260649"/>
              <a:ext cx="499135" cy="648071"/>
            </a:xfrm>
            <a:prstGeom prst="rect">
              <a:avLst/>
            </a:prstGeom>
          </p:spPr>
        </p:pic>
        <p:pic>
          <p:nvPicPr>
            <p:cNvPr id="9" name="Image 8" descr="devers groupe degr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648" y="188640"/>
              <a:ext cx="751925" cy="720080"/>
            </a:xfrm>
            <a:prstGeom prst="rect">
              <a:avLst/>
            </a:prstGeom>
          </p:spPr>
        </p:pic>
        <p:pic>
          <p:nvPicPr>
            <p:cNvPr id="10" name="Image 9" descr="oppo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37" y="188641"/>
              <a:ext cx="504055" cy="720079"/>
            </a:xfrm>
            <a:prstGeom prst="rect">
              <a:avLst/>
            </a:prstGeom>
          </p:spPr>
        </p:pic>
        <p:pic>
          <p:nvPicPr>
            <p:cNvPr id="11" name="Image 10" descr="lolotte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593" y="188641"/>
              <a:ext cx="504056" cy="720080"/>
            </a:xfrm>
            <a:prstGeom prst="rect">
              <a:avLst/>
            </a:prstGeom>
          </p:spPr>
        </p:pic>
        <p:sp>
          <p:nvSpPr>
            <p:cNvPr id="12" name="Rectangle à coins arrondis 11"/>
            <p:cNvSpPr/>
            <p:nvPr/>
          </p:nvSpPr>
          <p:spPr>
            <a:xfrm>
              <a:off x="323528" y="188640"/>
              <a:ext cx="8640960" cy="720080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4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Quelles situations travailler?</a:t>
              </a:r>
            </a:p>
            <a:p>
              <a:pPr algn="ctr"/>
              <a:endParaRPr lang="fr-FR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à coins arrondis 12"/>
          <p:cNvSpPr/>
          <p:nvPr/>
        </p:nvSpPr>
        <p:spPr>
          <a:xfrm>
            <a:off x="8172400" y="1340768"/>
            <a:ext cx="432048" cy="432048"/>
          </a:xfrm>
          <a:prstGeom prst="wedgeRoundRectCallout">
            <a:avLst>
              <a:gd name="adj1" fmla="val -162696"/>
              <a:gd name="adj2" fmla="val -82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8316416" y="1772816"/>
            <a:ext cx="432048" cy="432048"/>
          </a:xfrm>
          <a:prstGeom prst="wedgeRoundRectCallout">
            <a:avLst>
              <a:gd name="adj1" fmla="val -199504"/>
              <a:gd name="adj2" fmla="val 9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8316416" y="2924944"/>
            <a:ext cx="432048" cy="432048"/>
          </a:xfrm>
          <a:prstGeom prst="wedgeRoundRectCallout">
            <a:avLst>
              <a:gd name="adj1" fmla="val -169597"/>
              <a:gd name="adj2" fmla="val -220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8172400" y="2348880"/>
            <a:ext cx="432048" cy="432048"/>
          </a:xfrm>
          <a:prstGeom prst="wedgeRoundRectCallout">
            <a:avLst>
              <a:gd name="adj1" fmla="val -171898"/>
              <a:gd name="adj2" fmla="val 55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244408" y="3429000"/>
            <a:ext cx="432048" cy="432048"/>
          </a:xfrm>
          <a:prstGeom prst="wedgeRoundRectCallout">
            <a:avLst>
              <a:gd name="adj1" fmla="val -123588"/>
              <a:gd name="adj2" fmla="val -174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8460432" y="3789040"/>
            <a:ext cx="432048" cy="432048"/>
          </a:xfrm>
          <a:prstGeom prst="wedgeRoundRectCallout">
            <a:avLst>
              <a:gd name="adj1" fmla="val -178799"/>
              <a:gd name="adj2" fmla="val -427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956376" y="4365104"/>
            <a:ext cx="936104" cy="360040"/>
          </a:xfrm>
          <a:prstGeom prst="wedgeRoundRectCallout">
            <a:avLst>
              <a:gd name="adj1" fmla="val -77507"/>
              <a:gd name="adj2" fmla="val -487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BLOCS</a:t>
            </a:r>
          </a:p>
          <a:p>
            <a:pPr algn="ctr"/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8244408" y="4869160"/>
            <a:ext cx="432048" cy="432048"/>
          </a:xfrm>
          <a:prstGeom prst="wedgeRoundRectCallout">
            <a:avLst>
              <a:gd name="adj1" fmla="val -188001"/>
              <a:gd name="adj2" fmla="val 9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  <a:p>
            <a:pPr algn="ctr"/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8244408" y="5877272"/>
            <a:ext cx="432048" cy="432048"/>
          </a:xfrm>
          <a:prstGeom prst="wedgeRoundRectCallout">
            <a:avLst>
              <a:gd name="adj1" fmla="val -160395"/>
              <a:gd name="adj2" fmla="val 32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812360" y="5301208"/>
            <a:ext cx="1080120" cy="360040"/>
          </a:xfrm>
          <a:prstGeom prst="wedgeRoundRectCallout">
            <a:avLst>
              <a:gd name="adj1" fmla="val -59250"/>
              <a:gd name="adj2" fmla="val -333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Défis </a:t>
            </a:r>
            <a:r>
              <a:rPr lang="fr-FR" dirty="0" smtClean="0">
                <a:solidFill>
                  <a:schemeClr val="tx1"/>
                </a:solidFill>
              </a:rPr>
              <a:t>N°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79512" y="1196752"/>
            <a:ext cx="896448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L’escalade, à quoi ça sert?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Développer sa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persévérance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son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courage.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dépasser.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Gérer son stress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maitriser sa peur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une situation impressionnante.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Coopérer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réussir un projet: atteindre un sommet avec sa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cordée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Maitriser et utiliser des techniques de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sécurité.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Prévoir, choisir et prendre des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décisions.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corps dans un espace vertical.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Développer sa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gestuelle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précision.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188640"/>
            <a:ext cx="8496944" cy="792088"/>
          </a:xfrm>
          <a:prstGeom prst="rect">
            <a:avLst/>
          </a:prstGeom>
          <a:solidFill>
            <a:schemeClr val="bg1">
              <a:alpha val="58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APPRENTISSAGES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GRACE A L’ESCALADE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lipse 4">
            <a:hlinkClick r:id="rId4" action="ppaction://hlinksldjump"/>
          </p:cNvPr>
          <p:cNvSpPr/>
          <p:nvPr/>
        </p:nvSpPr>
        <p:spPr>
          <a:xfrm>
            <a:off x="7956376" y="616530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  <a:lum bright="19000" contrast="-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7504" y="1124744"/>
            <a:ext cx="90364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Etre capable de: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Choisir et réussir 2 voies à son meilleur niveau en optimisant son déplacement: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de l’itinéraire,  concentration.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économie grâce aux appuis et aux saisies, choix.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fluidité des mouvements, gestuelle.</a:t>
            </a:r>
          </a:p>
          <a:p>
            <a:pPr>
              <a:buFont typeface="Arial" pitchFamily="34" charset="0"/>
              <a:buChar char="•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la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sécurité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 + bloc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Communiquer avec les bons termes.</a:t>
            </a:r>
          </a:p>
          <a:p>
            <a:pPr>
              <a:buFont typeface="Arial" pitchFamily="34" charset="0"/>
              <a:buChar char="•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Accepter de chuter. Faire confiance. Se dépasser.</a:t>
            </a:r>
          </a:p>
          <a:p>
            <a:pPr>
              <a:buFont typeface="Arial" pitchFamily="34" charset="0"/>
              <a:buChar char="•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responsabiliser, s’entre-aider.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>
            <a:hlinkClick r:id="rId4" action="ppaction://hlinksldjump"/>
          </p:cNvPr>
          <p:cNvSpPr/>
          <p:nvPr/>
        </p:nvSpPr>
        <p:spPr>
          <a:xfrm>
            <a:off x="7884368" y="635394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71800" y="188640"/>
            <a:ext cx="6120680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</a:t>
            </a: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N2</a:t>
            </a:r>
            <a:endParaRPr lang="fr-FR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hlinkClick r:id="rId4" action="ppaction://hlinksldjump"/>
          </p:cNvPr>
          <p:cNvSpPr/>
          <p:nvPr/>
        </p:nvSpPr>
        <p:spPr>
          <a:xfrm>
            <a:off x="7956376" y="616530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N1 </a:t>
            </a:r>
            <a:r>
              <a:rPr lang="fr-F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Privilégier les appuis. </a:t>
            </a:r>
            <a:endParaRPr lang="fr-F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 descr="appuis v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196752"/>
            <a:ext cx="8046720" cy="519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1412776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Ellipse 4">
            <a:hlinkClick r:id="rId4" action="ppaction://hlinksldjump"/>
          </p:cNvPr>
          <p:cNvSpPr/>
          <p:nvPr/>
        </p:nvSpPr>
        <p:spPr>
          <a:xfrm>
            <a:off x="8063880" y="635394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N2 </a:t>
            </a:r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OPTIMISER SON DEPLACEMENT</a:t>
            </a:r>
            <a:endParaRPr lang="fr-F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 descr="optimiser deplacem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68760"/>
            <a:ext cx="9144000" cy="50306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5696" y="4725144"/>
            <a:ext cx="720080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4725144"/>
            <a:ext cx="72008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9872" y="4725144"/>
            <a:ext cx="720080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619672" y="4653136"/>
            <a:ext cx="2808312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2915816" y="5229200"/>
            <a:ext cx="2016224" cy="864096"/>
          </a:xfrm>
          <a:prstGeom prst="wedgeRoundRectCallout">
            <a:avLst>
              <a:gd name="adj1" fmla="val -36115"/>
              <a:gd name="adj2" fmla="val -709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Selon les réussites aux situations (barèmes différents)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assurer ch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8424936" cy="5582941"/>
          </a:xfrm>
          <a:prstGeom prst="rect">
            <a:avLst/>
          </a:prstGeom>
        </p:spPr>
      </p:pic>
      <p:sp>
        <p:nvSpPr>
          <p:cNvPr id="10" name="Ellipse 9">
            <a:hlinkClick r:id="rId5" action="ppaction://hlinksldjump"/>
          </p:cNvPr>
          <p:cNvSpPr/>
          <p:nvPr/>
        </p:nvSpPr>
        <p:spPr>
          <a:xfrm>
            <a:off x="8063880" y="635394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980728"/>
            <a:ext cx="84249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rId6" action="ppaction://hlinksldjump"/>
          </p:cNvPr>
          <p:cNvSpPr/>
          <p:nvPr/>
        </p:nvSpPr>
        <p:spPr>
          <a:xfrm>
            <a:off x="179512" y="188640"/>
            <a:ext cx="8784976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N2 </a:t>
            </a:r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LA SECURITE.  CHUTER</a:t>
            </a:r>
            <a:endParaRPr lang="fr-F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1412776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Ellipse 4">
            <a:hlinkClick r:id="rId4" action="ppaction://hlinksldjump"/>
          </p:cNvPr>
          <p:cNvSpPr/>
          <p:nvPr/>
        </p:nvSpPr>
        <p:spPr>
          <a:xfrm>
            <a:off x="8063880" y="635394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88640"/>
            <a:ext cx="6120680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</a:t>
            </a: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N2</a:t>
            </a:r>
            <a:endParaRPr lang="fr-FR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012160" y="116632"/>
            <a:ext cx="2880320" cy="1080120"/>
          </a:xfrm>
          <a:prstGeom prst="roundRect">
            <a:avLst/>
          </a:prstGeom>
          <a:solidFill>
            <a:schemeClr val="bg1">
              <a:alpha val="6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Grimper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voies différentes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son meilleur niveau.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331640" y="1988840"/>
          <a:ext cx="6552729" cy="1321291"/>
        </p:xfrm>
        <a:graphic>
          <a:graphicData uri="http://schemas.openxmlformats.org/drawingml/2006/table">
            <a:tbl>
              <a:tblPr/>
              <a:tblGrid>
                <a:gridCol w="1176374"/>
                <a:gridCol w="756197"/>
                <a:gridCol w="659599"/>
                <a:gridCol w="660192"/>
                <a:gridCol w="660192"/>
                <a:gridCol w="659599"/>
                <a:gridCol w="660192"/>
                <a:gridCol w="660192"/>
                <a:gridCol w="660192"/>
              </a:tblGrid>
              <a:tr h="472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COTATIONS</a:t>
                      </a:r>
                      <a:endParaRPr lang="fr-FR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Mode de grimpe</a:t>
                      </a:r>
                      <a:endParaRPr lang="fr-FR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Arial"/>
                        </a:rPr>
                        <a:t>ECHEC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 dirty="0">
                          <a:latin typeface="Calibri"/>
                          <a:ea typeface="Calibri"/>
                          <a:cs typeface="Arial"/>
                        </a:rPr>
                        <a:t>4A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 dirty="0">
                          <a:latin typeface="Calibri"/>
                          <a:ea typeface="Calibri"/>
                          <a:cs typeface="Arial"/>
                        </a:rPr>
                        <a:t>4B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>
                          <a:latin typeface="Calibri"/>
                          <a:ea typeface="Calibri"/>
                          <a:cs typeface="Arial"/>
                        </a:rPr>
                        <a:t>4C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>
                          <a:latin typeface="Calibri"/>
                          <a:ea typeface="Calibri"/>
                          <a:cs typeface="Arial"/>
                        </a:rPr>
                        <a:t>5A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>
                          <a:latin typeface="Calibri"/>
                          <a:ea typeface="Calibri"/>
                          <a:cs typeface="Arial"/>
                        </a:rPr>
                        <a:t>5B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>
                          <a:latin typeface="Calibri"/>
                          <a:ea typeface="Calibri"/>
                          <a:cs typeface="Arial"/>
                        </a:rPr>
                        <a:t>5C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b="1">
                          <a:latin typeface="Calibri"/>
                          <a:ea typeface="Calibri"/>
                          <a:cs typeface="Arial"/>
                        </a:rPr>
                        <a:t>6A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39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 </a:t>
                      </a:r>
                      <a:r>
                        <a:rPr lang="fr-FR" sz="17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VUE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2.25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3.75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6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0.5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6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Arial"/>
                        </a:rPr>
                        <a:t>TRAVAIL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4" marR="595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1475656" y="3356992"/>
          <a:ext cx="6384029" cy="1081143"/>
        </p:xfrm>
        <a:graphic>
          <a:graphicData uri="http://schemas.openxmlformats.org/drawingml/2006/table">
            <a:tbl>
              <a:tblPr/>
              <a:tblGrid>
                <a:gridCol w="978465"/>
                <a:gridCol w="744698"/>
                <a:gridCol w="737754"/>
                <a:gridCol w="980778"/>
                <a:gridCol w="980778"/>
                <a:gridCol w="980778"/>
                <a:gridCol w="980778"/>
              </a:tblGrid>
              <a:tr h="2911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4305" algn="l"/>
                          <a:tab pos="455295" algn="ctr"/>
                        </a:tabLst>
                      </a:pPr>
                      <a:r>
                        <a:rPr lang="fr-FR" sz="1900" b="1" dirty="0">
                          <a:latin typeface="Calibri"/>
                          <a:ea typeface="Calibri"/>
                          <a:cs typeface="Arial"/>
                        </a:rPr>
                        <a:t>BONUS/ </a:t>
                      </a:r>
                      <a:r>
                        <a:rPr lang="fr-FR" sz="1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MALUS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3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DEVERS FILLES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libri"/>
                          <a:ea typeface="Calibri"/>
                          <a:cs typeface="Arial"/>
                        </a:rPr>
                        <a:t>TAILLE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libri"/>
                          <a:ea typeface="Calibri"/>
                          <a:cs typeface="Arial"/>
                        </a:rPr>
                        <a:t>&lt; 1.60m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libri"/>
                          <a:ea typeface="Calibri"/>
                          <a:cs typeface="Arial"/>
                        </a:rPr>
                        <a:t>TAILLE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libri"/>
                          <a:ea typeface="Calibri"/>
                          <a:cs typeface="Arial"/>
                        </a:rPr>
                        <a:t>&gt;1.80m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POIDS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60 </a:t>
                      </a:r>
                      <a:r>
                        <a:rPr lang="fr-FR" sz="14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à </a:t>
                      </a:r>
                      <a:r>
                        <a:rPr lang="fr-FR" sz="1400" b="1" dirty="0" smtClean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70kgs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Arial"/>
                        </a:rPr>
                        <a:t>POIDS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Arial"/>
                        </a:rPr>
                        <a:t>70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Arial"/>
                        </a:rPr>
                        <a:t>à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Arial"/>
                        </a:rPr>
                        <a:t>80kgs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POIDS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&gt;70 </a:t>
                      </a:r>
                      <a:r>
                        <a:rPr lang="fr-FR" sz="1400" b="1" dirty="0" err="1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Kgs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Arial"/>
                        </a:rPr>
                        <a:t>POIDS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Arial"/>
                        </a:rPr>
                        <a:t>&gt;80 </a:t>
                      </a:r>
                      <a:r>
                        <a:rPr lang="fr-FR" sz="1400" b="1" dirty="0" err="1">
                          <a:latin typeface="Calibri"/>
                          <a:ea typeface="Calibri"/>
                          <a:cs typeface="Arial"/>
                        </a:rPr>
                        <a:t>Kgs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6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Arial"/>
                        </a:rPr>
                        <a:t>+1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Arial"/>
                        </a:rPr>
                        <a:t>+1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-1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Arial"/>
                        </a:rPr>
                        <a:t>+1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Arial"/>
                        </a:rPr>
                        <a:t>+1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latin typeface="Calibri"/>
                          <a:ea typeface="Calibri"/>
                          <a:cs typeface="Arial"/>
                        </a:rPr>
                        <a:t>+2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latin typeface="Calibri"/>
                          <a:ea typeface="Calibri"/>
                          <a:cs typeface="Arial"/>
                        </a:rPr>
                        <a:t>+2</a:t>
                      </a: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1268760"/>
            <a:ext cx="9144000" cy="57606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Grimper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enchaîner en moulinette deux voies à son meilleur niveau.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4869160"/>
            <a:ext cx="9144000" cy="50405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optimisant son déplacement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/6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5661248"/>
            <a:ext cx="9144000" cy="4683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Assurer un partenaire en toute sécurité.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Chuter.      </a:t>
            </a: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/4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  <a:lum bright="19000" contrast="-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644008" y="116632"/>
            <a:ext cx="4320480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SECURITE</a:t>
            </a:r>
            <a:endParaRPr lang="fr-F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verif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1872208" cy="21602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vérifier mutuellement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 descr="secu mouli 5 TEMP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1800" y="1412776"/>
            <a:ext cx="6228184" cy="25202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63280" y="134076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Maîtriser l’assurage en 5 temps: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jamais lâcher le brin de corde sous le descendeur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520" y="400506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Cordées de gabarits équilibrés: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contre-assureur éventuel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07504" y="4581128"/>
            <a:ext cx="8928992" cy="2276872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95536" y="4653136"/>
            <a:ext cx="172819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BLOC</a:t>
            </a:r>
            <a:endParaRPr lang="fr-F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589240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179512" y="51571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Replacer les tapis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653136"/>
            <a:ext cx="1656184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4716016" y="49411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PARADE: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placer, se déplacer, en retrait. Mains levées.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llipse 26">
            <a:hlinkClick r:id="rId8" action="ppaction://hlinksldjump"/>
          </p:cNvPr>
          <p:cNvSpPr/>
          <p:nvPr/>
        </p:nvSpPr>
        <p:spPr>
          <a:xfrm>
            <a:off x="7956376" y="6353944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83568" y="3284984"/>
            <a:ext cx="1584176" cy="576064"/>
          </a:xfrm>
          <a:prstGeom prst="wedgeRoundRectCallout">
            <a:avLst>
              <a:gd name="adj1" fmla="val -93505"/>
              <a:gd name="adj2" fmla="val -5798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 VERT DU PROF !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124744"/>
            <a:ext cx="8784976" cy="55707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termes à connaitre:</a:t>
            </a:r>
          </a:p>
          <a:p>
            <a:pPr lvl="0"/>
            <a:endParaRPr lang="fr-FR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Matériel:</a:t>
            </a:r>
          </a:p>
          <a:p>
            <a:pPr lvl="0"/>
            <a:endParaRPr lang="fr-F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Dégaine                           Baudrier (harnais)                                Descendeur (ou tube) </a:t>
            </a:r>
          </a:p>
          <a:p>
            <a:pPr lvl="0"/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d’ancrage, ou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broche </a:t>
            </a:r>
            <a:endParaRPr lang="fr-F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3"/>
            <a:ext cx="2160240" cy="16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924944"/>
            <a:ext cx="10081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BROCH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088623" cy="12241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03648" y="5229200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Résistance + 800 </a:t>
            </a:r>
            <a:r>
              <a:rPr lang="fr-FR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kgs</a:t>
            </a:r>
            <a:r>
              <a:rPr lang="fr-F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fr-FR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Interdit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saisir pour grimper!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4" name="Ellipse 13">
            <a:hlinkClick r:id="rId7" action="ppaction://hlinksldjump"/>
          </p:cNvPr>
          <p:cNvSpPr/>
          <p:nvPr/>
        </p:nvSpPr>
        <p:spPr>
          <a:xfrm>
            <a:off x="7884368" y="6237312"/>
            <a:ext cx="1080120" cy="50405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771800" y="188640"/>
            <a:ext cx="6192688" cy="8640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571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Connaissances</a:t>
            </a:r>
            <a:endParaRPr lang="fr-F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montagneshop.com/media/catalog/product/cache/1/image/9df78eab33525d08d6e5fb8d27136e95/b/a/baudrier-camp-topaz-15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780928"/>
            <a:ext cx="1656184" cy="1727676"/>
          </a:xfrm>
          <a:prstGeom prst="rect">
            <a:avLst/>
          </a:prstGeom>
          <a:noFill/>
        </p:spPr>
      </p:pic>
      <p:cxnSp>
        <p:nvCxnSpPr>
          <p:cNvPr id="19" name="Connecteur droit avec flèche 18"/>
          <p:cNvCxnSpPr/>
          <p:nvPr/>
        </p:nvCxnSpPr>
        <p:spPr>
          <a:xfrm flipH="1" flipV="1">
            <a:off x="3491880" y="2924944"/>
            <a:ext cx="1080120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572000" y="2996952"/>
            <a:ext cx="2376264" cy="10156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      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Pontet</a:t>
            </a:r>
          </a:p>
          <a:p>
            <a:r>
              <a:rPr lang="fr-FR" sz="1600" b="1" dirty="0" smtClean="0"/>
              <a:t>=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point d’encordement</a:t>
            </a:r>
            <a:endParaRPr lang="fr-FR" b="1" dirty="0" smtClean="0"/>
          </a:p>
          <a:p>
            <a:r>
              <a:rPr lang="fr-FR" b="1" dirty="0" smtClean="0"/>
              <a:t>Résistance: 1500kgs</a:t>
            </a:r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4355976" y="3356992"/>
            <a:ext cx="216024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499992" y="4365104"/>
            <a:ext cx="208823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Porte-matériel</a:t>
            </a:r>
          </a:p>
          <a:p>
            <a:r>
              <a:rPr lang="fr-FR" dirty="0" smtClean="0"/>
              <a:t>Résistance = 30kgs!!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b6597170dac289a01a68984587f364bd941e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11439</TotalTime>
  <Words>890</Words>
  <Application>Microsoft Office PowerPoint</Application>
  <PresentationFormat>Affichage à l'écran (4:3)</PresentationFormat>
  <Paragraphs>226</Paragraphs>
  <Slides>12</Slides>
  <Notes>12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EPS  ESCALADE n2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seb</dc:creator>
  <cp:lastModifiedBy>cedric</cp:lastModifiedBy>
  <cp:revision>456</cp:revision>
  <dcterms:created xsi:type="dcterms:W3CDTF">2013-09-11T13:43:57Z</dcterms:created>
  <dcterms:modified xsi:type="dcterms:W3CDTF">2015-06-04T09:19:45Z</dcterms:modified>
</cp:coreProperties>
</file>