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8" d="100"/>
          <a:sy n="68" d="100"/>
        </p:scale>
        <p:origin x="5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7946811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319445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130021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44190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29166437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254179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0728CF-1754-4517-80CD-2D53633DACBF}" type="slidenum">
              <a:rPr lang="fr-FR" smtClean="0"/>
              <a:pPr/>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37775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188328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405685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17AD21-9B0D-4A6F-9389-F80DF64D5382}" type="datetimeFigureOut">
              <a:rPr lang="fr-FR" smtClean="0"/>
              <a:pPr/>
              <a:t>13/01/2017</a:t>
            </a:fld>
            <a:endParaRPr lang="fr-F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fr-FR"/>
          </a:p>
        </p:txBody>
      </p:sp>
      <p:sp>
        <p:nvSpPr>
          <p:cNvPr id="7" name="Slide Number Placeholder 6"/>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141673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3217AD21-9B0D-4A6F-9389-F80DF64D5382}" type="datetimeFigureOut">
              <a:rPr lang="fr-FR" smtClean="0"/>
              <a:pPr/>
              <a:t>13/01/2017</a:t>
            </a:fld>
            <a:endParaRPr lang="fr-F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fr-FR"/>
          </a:p>
        </p:txBody>
      </p:sp>
      <p:sp>
        <p:nvSpPr>
          <p:cNvPr id="7" name="Slide Number Placeholder 6"/>
          <p:cNvSpPr>
            <a:spLocks noGrp="1"/>
          </p:cNvSpPr>
          <p:nvPr>
            <p:ph type="sldNum" sz="quarter" idx="12"/>
          </p:nvPr>
        </p:nvSpPr>
        <p:spPr/>
        <p:txBody>
          <a:bodyPr/>
          <a:lstStyle/>
          <a:p>
            <a:fld id="{CC0728CF-1754-4517-80CD-2D53633DACBF}" type="slidenum">
              <a:rPr lang="fr-FR" smtClean="0"/>
              <a:pPr/>
              <a:t>‹N°›</a:t>
            </a:fld>
            <a:endParaRPr lang="fr-FR"/>
          </a:p>
        </p:txBody>
      </p:sp>
    </p:spTree>
    <p:extLst>
      <p:ext uri="{BB962C8B-B14F-4D97-AF65-F5344CB8AC3E}">
        <p14:creationId xmlns:p14="http://schemas.microsoft.com/office/powerpoint/2010/main" val="336043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17AD21-9B0D-4A6F-9389-F80DF64D5382}" type="datetimeFigureOut">
              <a:rPr lang="fr-FR" smtClean="0"/>
              <a:pPr/>
              <a:t>13/01/2017</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C0728CF-1754-4517-80CD-2D53633DACBF}" type="slidenum">
              <a:rPr lang="fr-FR" smtClean="0"/>
              <a:pPr/>
              <a:t>‹N°›</a:t>
            </a:fld>
            <a:endParaRPr lang="fr-FR"/>
          </a:p>
        </p:txBody>
      </p:sp>
    </p:spTree>
    <p:extLst>
      <p:ext uri="{BB962C8B-B14F-4D97-AF65-F5344CB8AC3E}">
        <p14:creationId xmlns:p14="http://schemas.microsoft.com/office/powerpoint/2010/main" val="1132400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815" y="195943"/>
            <a:ext cx="12022185" cy="1778015"/>
          </a:xfrm>
        </p:spPr>
        <p:txBody>
          <a:bodyPr>
            <a:noAutofit/>
          </a:bodyPr>
          <a:lstStyle/>
          <a:p>
            <a:r>
              <a:rPr lang="fr-FR" sz="2000" b="1" dirty="0">
                <a:solidFill>
                  <a:srgbClr val="00B0F0"/>
                </a:solidFill>
              </a:rPr>
              <a:t>Le rugby féminin au collège Jean Vilar… toute Une histoire… </a:t>
            </a:r>
            <a:br>
              <a:rPr lang="fr-FR" sz="2000" dirty="0">
                <a:solidFill>
                  <a:srgbClr val="00B0F0"/>
                </a:solidFill>
              </a:rPr>
            </a:br>
            <a:r>
              <a:rPr lang="fr-FR" sz="2000" dirty="0">
                <a:solidFill>
                  <a:srgbClr val="00B0F0"/>
                </a:solidFill>
              </a:rPr>
              <a:t>« Un projet qui rassemble, </a:t>
            </a:r>
            <a:br>
              <a:rPr lang="fr-FR" sz="2000" dirty="0">
                <a:solidFill>
                  <a:srgbClr val="00B0F0"/>
                </a:solidFill>
              </a:rPr>
            </a:br>
            <a:r>
              <a:rPr lang="fr-FR" sz="2000" dirty="0">
                <a:solidFill>
                  <a:srgbClr val="00B0F0"/>
                </a:solidFill>
              </a:rPr>
              <a:t>des évènements qui fédèrent, </a:t>
            </a:r>
            <a:br>
              <a:rPr lang="fr-FR" sz="2000" dirty="0">
                <a:solidFill>
                  <a:srgbClr val="00B0F0"/>
                </a:solidFill>
              </a:rPr>
            </a:br>
            <a:r>
              <a:rPr lang="fr-FR" sz="2000" dirty="0">
                <a:solidFill>
                  <a:srgbClr val="00B0F0"/>
                </a:solidFill>
              </a:rPr>
              <a:t>un outil au service du « vivre-ensemble », </a:t>
            </a:r>
            <a:br>
              <a:rPr lang="fr-FR" sz="2000" dirty="0">
                <a:solidFill>
                  <a:srgbClr val="00B0F0"/>
                </a:solidFill>
              </a:rPr>
            </a:br>
            <a:r>
              <a:rPr lang="fr-FR" sz="2000" dirty="0">
                <a:solidFill>
                  <a:srgbClr val="00B0F0"/>
                </a:solidFill>
              </a:rPr>
              <a:t>un outil pour la mise en place d’une culture professionnelle commune»</a:t>
            </a:r>
          </a:p>
        </p:txBody>
      </p:sp>
      <p:sp>
        <p:nvSpPr>
          <p:cNvPr id="3" name="Sous-titre 2"/>
          <p:cNvSpPr>
            <a:spLocks noGrp="1"/>
          </p:cNvSpPr>
          <p:nvPr>
            <p:ph type="subTitle" idx="1"/>
          </p:nvPr>
        </p:nvSpPr>
        <p:spPr>
          <a:xfrm>
            <a:off x="6884125" y="2907822"/>
            <a:ext cx="5146765" cy="2369572"/>
          </a:xfrm>
        </p:spPr>
        <p:txBody>
          <a:bodyPr>
            <a:normAutofit fontScale="25000" lnSpcReduction="20000"/>
          </a:bodyPr>
          <a:lstStyle/>
          <a:p>
            <a:r>
              <a:rPr lang="fr-FR" sz="6400" b="1" dirty="0">
                <a:latin typeface="Calibri" panose="020F0502020204030204" pitchFamily="34" charset="0"/>
                <a:cs typeface="Calibri" panose="020F0502020204030204" pitchFamily="34" charset="0"/>
              </a:rPr>
              <a:t>8ème édition du tournoi de Chalon </a:t>
            </a:r>
          </a:p>
          <a:p>
            <a:endParaRPr lang="fr-FR" sz="6400" b="1" dirty="0">
              <a:latin typeface="Calibri" panose="020F0502020204030204" pitchFamily="34" charset="0"/>
              <a:cs typeface="Calibri" panose="020F0502020204030204" pitchFamily="34" charset="0"/>
            </a:endParaRPr>
          </a:p>
          <a:p>
            <a:r>
              <a:rPr lang="fr-FR" sz="6400" dirty="0">
                <a:latin typeface="Calibri" panose="020F0502020204030204" pitchFamily="34" charset="0"/>
                <a:cs typeface="Calibri" panose="020F0502020204030204" pitchFamily="34" charset="0"/>
              </a:rPr>
              <a:t>56 équipes du CM2 à la terminale, 60 jeunes filles qui vivent notre projet </a:t>
            </a:r>
          </a:p>
          <a:p>
            <a:r>
              <a:rPr lang="fr-FR" sz="6400" dirty="0">
                <a:latin typeface="Calibri" panose="020F0502020204030204" pitchFamily="34" charset="0"/>
                <a:cs typeface="Calibri" panose="020F0502020204030204" pitchFamily="34" charset="0"/>
              </a:rPr>
              <a:t>sous le regard bienveillant de l’ensemble des acteurs du projet dont M. Ben D.A.S.E.N de Saône et Loire : </a:t>
            </a:r>
          </a:p>
          <a:p>
            <a:r>
              <a:rPr lang="fr-FR" sz="6400" b="1" dirty="0">
                <a:latin typeface="Calibri" panose="020F0502020204030204" pitchFamily="34" charset="0"/>
                <a:cs typeface="Calibri" panose="020F0502020204030204" pitchFamily="34" charset="0"/>
              </a:rPr>
              <a:t>"une mise en place opérationnelle pour un cycle 3 vivant ".</a:t>
            </a:r>
          </a:p>
        </p:txBody>
      </p:sp>
      <p:pic>
        <p:nvPicPr>
          <p:cNvPr id="4" name="Image 3"/>
          <p:cNvPicPr>
            <a:picLocks noChangeAspect="1"/>
          </p:cNvPicPr>
          <p:nvPr/>
        </p:nvPicPr>
        <p:blipFill>
          <a:blip r:embed="rId2"/>
          <a:stretch>
            <a:fillRect/>
          </a:stretch>
        </p:blipFill>
        <p:spPr>
          <a:xfrm>
            <a:off x="613954" y="2306820"/>
            <a:ext cx="6157467" cy="4104978"/>
          </a:xfrm>
          <a:prstGeom prst="rect">
            <a:avLst/>
          </a:prstGeom>
        </p:spPr>
      </p:pic>
    </p:spTree>
    <p:extLst>
      <p:ext uri="{BB962C8B-B14F-4D97-AF65-F5344CB8AC3E}">
        <p14:creationId xmlns:p14="http://schemas.microsoft.com/office/powerpoint/2010/main" val="39721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1783" y="443484"/>
            <a:ext cx="9718766" cy="1188720"/>
          </a:xfrm>
        </p:spPr>
        <p:txBody>
          <a:bodyPr>
            <a:normAutofit fontScale="90000"/>
          </a:bodyPr>
          <a:lstStyle/>
          <a:p>
            <a:pPr>
              <a:lnSpc>
                <a:spcPct val="107000"/>
              </a:lnSpc>
              <a:spcAft>
                <a:spcPts val="0"/>
              </a:spcAft>
            </a:pPr>
            <a:br>
              <a:rPr lang="fr-FR" dirty="0">
                <a:solidFill>
                  <a:srgbClr val="00B0F0"/>
                </a:solidFill>
              </a:rPr>
            </a:br>
            <a:r>
              <a:rPr lang="fr-FR" sz="2200" b="1" dirty="0">
                <a:solidFill>
                  <a:srgbClr val="00B0F0"/>
                </a:solidFill>
              </a:rPr>
              <a:t>une 8</a:t>
            </a:r>
            <a:r>
              <a:rPr lang="fr-FR" sz="2200" b="1" baseline="30000" dirty="0">
                <a:solidFill>
                  <a:srgbClr val="00B0F0"/>
                </a:solidFill>
              </a:rPr>
              <a:t>ème</a:t>
            </a:r>
            <a:r>
              <a:rPr lang="fr-FR" sz="2200" b="1" dirty="0">
                <a:solidFill>
                  <a:srgbClr val="00B0F0"/>
                </a:solidFill>
              </a:rPr>
              <a:t> édition au service de la Cohésion sociale, de la Mixité et de l’Egalité des chances</a:t>
            </a:r>
            <a:b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B0F0"/>
              </a:solidFill>
            </a:endParaRPr>
          </a:p>
        </p:txBody>
      </p:sp>
      <p:pic>
        <p:nvPicPr>
          <p:cNvPr id="8" name="Image 7"/>
          <p:cNvPicPr/>
          <p:nvPr/>
        </p:nvPicPr>
        <p:blipFill>
          <a:blip r:embed="rId2" cstate="print"/>
          <a:stretch>
            <a:fillRect/>
          </a:stretch>
        </p:blipFill>
        <p:spPr bwMode="auto">
          <a:xfrm>
            <a:off x="4811075" y="2597979"/>
            <a:ext cx="2493645" cy="1920240"/>
          </a:xfrm>
          <a:prstGeom prst="rect">
            <a:avLst/>
          </a:prstGeom>
          <a:noFill/>
          <a:ln>
            <a:noFill/>
          </a:ln>
        </p:spPr>
      </p:pic>
      <p:sp>
        <p:nvSpPr>
          <p:cNvPr id="10" name="ZoneTexte 9"/>
          <p:cNvSpPr txBox="1"/>
          <p:nvPr/>
        </p:nvSpPr>
        <p:spPr>
          <a:xfrm>
            <a:off x="8150351" y="2943029"/>
            <a:ext cx="3453385" cy="1754326"/>
          </a:xfrm>
          <a:prstGeom prst="rect">
            <a:avLst/>
          </a:prstGeom>
          <a:noFill/>
        </p:spPr>
        <p:txBody>
          <a:bodyPr wrap="square" rtlCol="0">
            <a:spAutoFit/>
          </a:bodyPr>
          <a:lstStyle/>
          <a:p>
            <a:pPr algn="ctr"/>
            <a:r>
              <a:rPr lang="fr-FR" b="1" dirty="0">
                <a:latin typeface="Calibri" panose="020F0502020204030204" pitchFamily="34" charset="0"/>
                <a:cs typeface="Calibri" panose="020F0502020204030204" pitchFamily="34" charset="0"/>
              </a:rPr>
              <a:t>Innover</a:t>
            </a:r>
          </a:p>
          <a:p>
            <a:pPr algn="ctr"/>
            <a:r>
              <a:rPr lang="fr-FR" b="1" dirty="0">
                <a:latin typeface="Calibri" panose="020F0502020204030204" pitchFamily="34" charset="0"/>
                <a:cs typeface="Calibri" panose="020F0502020204030204" pitchFamily="34" charset="0"/>
              </a:rPr>
              <a:t>Une école ambitieuse qui cultive toutes les réussites </a:t>
            </a:r>
          </a:p>
          <a:p>
            <a:pPr algn="ctr"/>
            <a:r>
              <a:rPr lang="fr-FR" b="1" dirty="0">
                <a:latin typeface="Calibri" panose="020F0502020204030204" pitchFamily="34" charset="0"/>
                <a:cs typeface="Calibri" panose="020F0502020204030204" pitchFamily="34" charset="0"/>
              </a:rPr>
              <a:t>Pour une pratique féminine MILITANTE  </a:t>
            </a:r>
          </a:p>
          <a:p>
            <a:pPr algn="ctr"/>
            <a:r>
              <a:rPr lang="fr-FR" dirty="0">
                <a:solidFill>
                  <a:srgbClr val="FF0000"/>
                </a:solidFill>
                <a:latin typeface="Calibri" panose="020F0502020204030204" pitchFamily="34" charset="0"/>
                <a:cs typeface="Calibri" panose="020F0502020204030204" pitchFamily="34" charset="0"/>
              </a:rPr>
              <a:t>de la primaire à la Terminale.</a:t>
            </a:r>
          </a:p>
        </p:txBody>
      </p:sp>
      <p:sp>
        <p:nvSpPr>
          <p:cNvPr id="11" name="ZoneTexte 10"/>
          <p:cNvSpPr txBox="1"/>
          <p:nvPr/>
        </p:nvSpPr>
        <p:spPr>
          <a:xfrm>
            <a:off x="847340" y="3081528"/>
            <a:ext cx="3118104" cy="1477328"/>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Notre tournoi et son logo </a:t>
            </a:r>
            <a:r>
              <a:rPr lang="fr-FR" b="1" dirty="0">
                <a:latin typeface="Calibri" panose="020F0502020204030204" pitchFamily="34" charset="0"/>
                <a:cs typeface="Calibri" panose="020F0502020204030204" pitchFamily="34" charset="0"/>
              </a:rPr>
              <a:t>SYMBOLE de l’EGALITE et de la MIXITE mais également symbole de FRATERNITE et de LIBERTE.</a:t>
            </a:r>
          </a:p>
        </p:txBody>
      </p:sp>
    </p:spTree>
    <p:extLst>
      <p:ext uri="{BB962C8B-B14F-4D97-AF65-F5344CB8AC3E}">
        <p14:creationId xmlns:p14="http://schemas.microsoft.com/office/powerpoint/2010/main" val="152489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4540" y="256032"/>
            <a:ext cx="8122920" cy="2148840"/>
          </a:xfrm>
        </p:spPr>
        <p:txBody>
          <a:bodyPr>
            <a:noAutofit/>
          </a:bodyPr>
          <a:lstStyle/>
          <a:p>
            <a:pPr>
              <a:lnSpc>
                <a:spcPct val="107000"/>
              </a:lnSpc>
              <a:spcAft>
                <a:spcPts val="800"/>
              </a:spcAft>
            </a:pPr>
            <a:r>
              <a:rPr lang="fr-FR" sz="2400" b="1" u="sng" dirty="0">
                <a:solidFill>
                  <a:srgbClr val="00B0F0"/>
                </a:solidFill>
                <a:ea typeface="Calibri" panose="020F0502020204030204" pitchFamily="34" charset="0"/>
                <a:cs typeface="Calibri" panose="020F0502020204030204" pitchFamily="34" charset="0"/>
              </a:rPr>
              <a:t>Objectif en relation avec les préconisations rapport 2016</a:t>
            </a:r>
            <a:r>
              <a:rPr lang="fr-FR" sz="2400" b="1" dirty="0">
                <a:solidFill>
                  <a:srgbClr val="00B0F0"/>
                </a:solidFill>
                <a:ea typeface="Calibri" panose="020F0502020204030204" pitchFamily="34" charset="0"/>
                <a:cs typeface="Calibri" panose="020F0502020204030204" pitchFamily="34" charset="0"/>
              </a:rPr>
              <a:t> : </a:t>
            </a:r>
            <a:br>
              <a:rPr lang="fr-FR" sz="2400" dirty="0">
                <a:solidFill>
                  <a:srgbClr val="00B0F0"/>
                </a:solidFill>
                <a:ea typeface="Calibri" panose="020F0502020204030204" pitchFamily="34" charset="0"/>
                <a:cs typeface="Times New Roman" panose="02020603050405020304" pitchFamily="18" charset="0"/>
              </a:rPr>
            </a:br>
            <a:r>
              <a:rPr lang="fr-FR" sz="2400" b="1" dirty="0">
                <a:solidFill>
                  <a:srgbClr val="00B0F0"/>
                </a:solidFill>
                <a:ea typeface="Calibri" panose="020F0502020204030204" pitchFamily="34" charset="0"/>
                <a:cs typeface="Calibri" panose="020F0502020204030204" pitchFamily="34" charset="0"/>
              </a:rPr>
              <a:t>Rassembler et questionner les pratiques pour mettre en place une culture professionnelle commune</a:t>
            </a:r>
            <a:endParaRPr lang="fr-FR" sz="4000" dirty="0">
              <a:solidFill>
                <a:srgbClr val="00B0F0"/>
              </a:solidFill>
            </a:endParaRPr>
          </a:p>
        </p:txBody>
      </p:sp>
      <p:sp>
        <p:nvSpPr>
          <p:cNvPr id="4" name="ZoneTexte 3"/>
          <p:cNvSpPr txBox="1"/>
          <p:nvPr/>
        </p:nvSpPr>
        <p:spPr>
          <a:xfrm>
            <a:off x="0" y="3017520"/>
            <a:ext cx="12192000" cy="1846659"/>
          </a:xfrm>
          <a:prstGeom prst="rect">
            <a:avLst/>
          </a:prstGeom>
          <a:noFill/>
        </p:spPr>
        <p:txBody>
          <a:bodyPr wrap="square" rtlCol="0">
            <a:spAutoFit/>
          </a:bodyPr>
          <a:lstStyle/>
          <a:p>
            <a:pPr algn="ctr"/>
            <a:r>
              <a:rPr lang="fr-FR" sz="2400" b="1" dirty="0">
                <a:latin typeface="Calibri" panose="020F0502020204030204" pitchFamily="34" charset="0"/>
                <a:cs typeface="Calibri" panose="020F0502020204030204" pitchFamily="34" charset="0"/>
              </a:rPr>
              <a:t>Le rugby au collège Jean Vilar, </a:t>
            </a:r>
            <a:r>
              <a:rPr lang="fr-FR" sz="2400" dirty="0">
                <a:latin typeface="Calibri" panose="020F0502020204030204" pitchFamily="34" charset="0"/>
                <a:cs typeface="Calibri" panose="020F0502020204030204" pitchFamily="34" charset="0"/>
              </a:rPr>
              <a:t>moment fort du projet d’établissement , devient un </a:t>
            </a:r>
            <a:r>
              <a:rPr lang="fr-FR" sz="2400" b="1" u="sng" dirty="0">
                <a:latin typeface="Calibri" panose="020F0502020204030204" pitchFamily="34" charset="0"/>
                <a:cs typeface="Calibri" panose="020F0502020204030204" pitchFamily="34" charset="0"/>
              </a:rPr>
              <a:t>outil fédérateur au sein de l’établissement</a:t>
            </a:r>
            <a:r>
              <a:rPr lang="fr-FR" sz="2400" dirty="0">
                <a:latin typeface="Calibri" panose="020F0502020204030204" pitchFamily="34" charset="0"/>
                <a:cs typeface="Calibri" panose="020F0502020204030204" pitchFamily="34" charset="0"/>
              </a:rPr>
              <a:t> (équipes  pédagogiques stables autour d’un projet pédagogique discuté), </a:t>
            </a:r>
            <a:r>
              <a:rPr lang="fr-FR" sz="2400" b="1" dirty="0">
                <a:latin typeface="Calibri" panose="020F0502020204030204" pitchFamily="34" charset="0"/>
                <a:cs typeface="Calibri" panose="020F0502020204030204" pitchFamily="34" charset="0"/>
              </a:rPr>
              <a:t>un outil au cœur du réseau pour </a:t>
            </a:r>
            <a:r>
              <a:rPr lang="fr-FR" sz="2400" b="1" u="sng" dirty="0">
                <a:latin typeface="Calibri" panose="020F0502020204030204" pitchFamily="34" charset="0"/>
                <a:cs typeface="Calibri" panose="020F0502020204030204" pitchFamily="34" charset="0"/>
              </a:rPr>
              <a:t>la mise en place d’une culture professionnelle commune propédeutique à une liaison pérenne</a:t>
            </a:r>
            <a:r>
              <a:rPr lang="fr-FR" sz="2400" b="1" dirty="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6745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684" y="210312"/>
            <a:ext cx="11914632" cy="2112264"/>
          </a:xfrm>
        </p:spPr>
        <p:txBody>
          <a:bodyPr>
            <a:normAutofit/>
          </a:bodyPr>
          <a:lstStyle/>
          <a:p>
            <a:r>
              <a:rPr lang="fr-FR" sz="2000" b="1" u="sng" dirty="0">
                <a:solidFill>
                  <a:srgbClr val="00B0F0"/>
                </a:solidFill>
              </a:rPr>
              <a:t>Mai 2016</a:t>
            </a:r>
            <a:r>
              <a:rPr lang="fr-FR" sz="2000" dirty="0">
                <a:solidFill>
                  <a:srgbClr val="00B0F0"/>
                </a:solidFill>
              </a:rPr>
              <a:t> : </a:t>
            </a:r>
            <a:r>
              <a:rPr lang="fr-FR" sz="2000" b="1" dirty="0">
                <a:solidFill>
                  <a:srgbClr val="00B0F0"/>
                </a:solidFill>
              </a:rPr>
              <a:t>Mise en place à l’initiative de l’établissement d‘une formation en 6 temps pour convaincre, rassurer, enraciner</a:t>
            </a:r>
            <a:r>
              <a:rPr lang="fr-FR" sz="2000" dirty="0">
                <a:solidFill>
                  <a:srgbClr val="00B0F0"/>
                </a:solidFill>
              </a:rPr>
              <a:t> (notre démarche s’inclut dans le contexte d’une activité connue et portée, mais dont le contenu crée des appréhensions)</a:t>
            </a:r>
            <a:endParaRPr lang="fr-FR" dirty="0">
              <a:solidFill>
                <a:srgbClr val="00B0F0"/>
              </a:solidFill>
            </a:endParaRPr>
          </a:p>
        </p:txBody>
      </p:sp>
      <p:sp>
        <p:nvSpPr>
          <p:cNvPr id="3" name="Espace réservé du contenu 2"/>
          <p:cNvSpPr>
            <a:spLocks noGrp="1"/>
          </p:cNvSpPr>
          <p:nvPr>
            <p:ph idx="1"/>
          </p:nvPr>
        </p:nvSpPr>
        <p:spPr>
          <a:xfrm>
            <a:off x="0" y="2542032"/>
            <a:ext cx="12192000" cy="4151376"/>
          </a:xfrm>
        </p:spPr>
        <p:txBody>
          <a:bodyPr>
            <a:normAutofit/>
          </a:bodyPr>
          <a:lstStyle/>
          <a:p>
            <a:pPr marL="0" indent="0">
              <a:lnSpc>
                <a:spcPct val="107000"/>
              </a:lnSpc>
              <a:spcAft>
                <a:spcPts val="800"/>
              </a:spcAft>
              <a:buFont typeface="Wingdings"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     </a:t>
            </a:r>
            <a:r>
              <a:rPr lang="fr-FR" b="1" u="sng" dirty="0">
                <a:solidFill>
                  <a:srgbClr val="00B0F0"/>
                </a:solidFill>
                <a:latin typeface="Calibri" panose="020F0502020204030204" pitchFamily="34" charset="0"/>
                <a:ea typeface="Calibri" panose="020F0502020204030204" pitchFamily="34" charset="0"/>
                <a:cs typeface="Calibri" panose="020F0502020204030204" pitchFamily="34" charset="0"/>
              </a:rPr>
              <a:t>Tps 1</a:t>
            </a:r>
            <a:r>
              <a:rPr lang="fr-FR" b="1" dirty="0">
                <a:solidFill>
                  <a:srgbClr val="00B0F0"/>
                </a:solidFill>
                <a:latin typeface="Calibri" panose="020F0502020204030204" pitchFamily="34" charset="0"/>
                <a:ea typeface="Calibri" panose="020F0502020204030204" pitchFamily="34" charset="0"/>
                <a:cs typeface="Calibri" panose="020F0502020204030204" pitchFamily="34" charset="0"/>
              </a:rPr>
              <a:t> : Initiation et échanges de pratique (observation) </a:t>
            </a:r>
            <a:endPar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latin typeface="Calibri" panose="020F0502020204030204" pitchFamily="34" charset="0"/>
                <a:ea typeface="Calibri" panose="020F0502020204030204" pitchFamily="34" charset="0"/>
                <a:cs typeface="Calibri" panose="020F0502020204030204" pitchFamily="34" charset="0"/>
              </a:rPr>
              <a:t>Entrer dans les écoles et faire entrer les écoles au collège (tps scolaire des écoles, IMP et tps de section élèves),  nos plus grandes initient les plus jeunes sur 2 séances une au collège, l’autre à l’école.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Wingdings"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     </a:t>
            </a:r>
            <a:r>
              <a:rPr lang="fr-FR" b="1" u="sng" dirty="0">
                <a:solidFill>
                  <a:srgbClr val="00B0F0"/>
                </a:solidFill>
                <a:latin typeface="Calibri" panose="020F0502020204030204" pitchFamily="34" charset="0"/>
                <a:ea typeface="Calibri" panose="020F0502020204030204" pitchFamily="34" charset="0"/>
                <a:cs typeface="Calibri" panose="020F0502020204030204" pitchFamily="34" charset="0"/>
              </a:rPr>
              <a:t>Tps 2</a:t>
            </a:r>
            <a:r>
              <a:rPr lang="fr-FR" b="1" dirty="0">
                <a:solidFill>
                  <a:srgbClr val="00B0F0"/>
                </a:solidFill>
                <a:latin typeface="Calibri" panose="020F0502020204030204" pitchFamily="34" charset="0"/>
                <a:ea typeface="Calibri" panose="020F0502020204030204" pitchFamily="34" charset="0"/>
                <a:cs typeface="Calibri" panose="020F0502020204030204" pitchFamily="34" charset="0"/>
              </a:rPr>
              <a:t> : Mise en place d’un outil « recette »  </a:t>
            </a:r>
            <a:endPar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latin typeface="Calibri" panose="020F0502020204030204" pitchFamily="34" charset="0"/>
                <a:ea typeface="Calibri" panose="020F0502020204030204" pitchFamily="34" charset="0"/>
                <a:cs typeface="Calibri" panose="020F0502020204030204" pitchFamily="34" charset="0"/>
              </a:rPr>
              <a:t> Avec comme support le projet REP,  prise de contact IEN et CPC :  mise en place d’un outil de formation ("recette" qui met en relief les attendus et la démarche), pour permettre à chaque élève de CM2 de participer en sécurité au tournoi des écoles organisé le 19/10 et à chaque fille de participer au tournoi féminin organisé par le collège du 15/10.</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latin typeface="Calibri" panose="020F0502020204030204" pitchFamily="34" charset="0"/>
                <a:ea typeface="Calibri" panose="020F0502020204030204" pitchFamily="34" charset="0"/>
                <a:cs typeface="Calibri" panose="020F0502020204030204" pitchFamily="34" charset="0"/>
              </a:rPr>
              <a:t>Attendu simple « dans 6 séance je participerai à mon premier tournoi »  : situations rassurantes et décliner d’une pratique traditionnelle (référence au ballon capitaine, à l’épervier).</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73435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fontScale="47500" lnSpcReduction="20000"/>
          </a:bodyPr>
          <a:lstStyle/>
          <a:p>
            <a:pPr marL="0" indent="0">
              <a:lnSpc>
                <a:spcPct val="107000"/>
              </a:lnSpc>
              <a:spcAft>
                <a:spcPts val="800"/>
              </a:spcAft>
              <a:buFont typeface="Wingdings" pitchFamily="2" charset="2"/>
              <a:buChar char="ü"/>
            </a:pPr>
            <a:r>
              <a:rPr lang="fr-FR" sz="38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fr-FR" sz="3800" b="1" u="sng" dirty="0">
                <a:solidFill>
                  <a:srgbClr val="00B0F0"/>
                </a:solidFill>
                <a:latin typeface="Calibri" panose="020F0502020204030204" pitchFamily="34" charset="0"/>
                <a:ea typeface="Calibri" panose="020F0502020204030204" pitchFamily="34" charset="0"/>
                <a:cs typeface="Calibri" panose="020F0502020204030204" pitchFamily="34" charset="0"/>
              </a:rPr>
              <a:t>Tps 3</a:t>
            </a:r>
            <a:r>
              <a:rPr lang="fr-FR" sz="3800" b="1" dirty="0">
                <a:solidFill>
                  <a:srgbClr val="00B0F0"/>
                </a:solidFill>
                <a:latin typeface="Calibri" panose="020F0502020204030204" pitchFamily="34" charset="0"/>
                <a:ea typeface="Calibri" panose="020F0502020204030204" pitchFamily="34" charset="0"/>
                <a:cs typeface="Calibri" panose="020F0502020204030204" pitchFamily="34" charset="0"/>
              </a:rPr>
              <a:t> : Un temps de formation et de construction d’une pratique commune « échanger », « établir une confiance mutuelle », « décomplexer les approches » </a:t>
            </a:r>
            <a:r>
              <a:rPr lang="fr-FR" sz="3800" b="1"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a:rPr>
              <a:t> </a:t>
            </a:r>
            <a:r>
              <a:rPr lang="fr-FR" sz="3400" b="1" dirty="0">
                <a:solidFill>
                  <a:srgbClr val="FF0000"/>
                </a:solidFill>
                <a:latin typeface="Calibri" panose="020F0502020204030204" pitchFamily="34" charset="0"/>
                <a:ea typeface="Calibri" panose="020F0502020204030204" pitchFamily="34" charset="0"/>
                <a:cs typeface="Calibri" panose="020F0502020204030204" pitchFamily="34" charset="0"/>
              </a:rPr>
              <a:t>L’ECOLE ENTRE AU COLLEGE</a:t>
            </a:r>
            <a:endParaRPr lang="fr-FR" sz="3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400" dirty="0">
                <a:latin typeface="Calibri" panose="020F0502020204030204" pitchFamily="34" charset="0"/>
                <a:ea typeface="Calibri" panose="020F0502020204030204" pitchFamily="34" charset="0"/>
                <a:cs typeface="Calibri" panose="020F0502020204030204" pitchFamily="34" charset="0"/>
              </a:rPr>
              <a:t>Ce temps de formation, sur la base du document établi, s’est déroulé en 2 temps </a:t>
            </a:r>
            <a:r>
              <a:rPr lang="fr-FR" sz="2400" u="sng" dirty="0">
                <a:latin typeface="Calibri" panose="020F0502020204030204" pitchFamily="34" charset="0"/>
                <a:ea typeface="Calibri" panose="020F0502020204030204" pitchFamily="34" charset="0"/>
                <a:cs typeface="Calibri" panose="020F0502020204030204" pitchFamily="34" charset="0"/>
              </a:rPr>
              <a:t>sous la responsabilité du professeur d’EPS et du CPC</a:t>
            </a:r>
            <a:r>
              <a:rPr lang="fr-FR" sz="2400" dirty="0">
                <a:latin typeface="Calibri" panose="020F0502020204030204" pitchFamily="34" charset="0"/>
                <a:ea typeface="Calibri" panose="020F0502020204030204" pitchFamily="34" charset="0"/>
                <a:cs typeface="Calibri" panose="020F0502020204030204" pitchFamily="34" charset="0"/>
              </a:rPr>
              <a:t> mais en </a:t>
            </a:r>
            <a:r>
              <a:rPr lang="fr-FR" sz="2400" u="sng" dirty="0">
                <a:latin typeface="Calibri" panose="020F0502020204030204" pitchFamily="34" charset="0"/>
                <a:ea typeface="Calibri" panose="020F0502020204030204" pitchFamily="34" charset="0"/>
                <a:cs typeface="Calibri" panose="020F0502020204030204" pitchFamily="34" charset="0"/>
              </a:rPr>
              <a:t>incluant les éducateurs ville et un CRT du comité de Bourgogne</a:t>
            </a:r>
            <a:r>
              <a:rPr lang="fr-FR" sz="2400" dirty="0">
                <a:latin typeface="Calibri" panose="020F0502020204030204" pitchFamily="34" charset="0"/>
                <a:ea typeface="Calibri" panose="020F0502020204030204" pitchFamily="34" charset="0"/>
                <a:cs typeface="Calibri" panose="020F0502020204030204" pitchFamily="34" charset="0"/>
              </a:rPr>
              <a: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FR" sz="2400" b="1" dirty="0">
                <a:latin typeface="Calibri" panose="020F0502020204030204" pitchFamily="34" charset="0"/>
                <a:ea typeface="Calibri" panose="020F0502020204030204" pitchFamily="34" charset="0"/>
                <a:cs typeface="Calibri" panose="020F0502020204030204" pitchFamily="34" charset="0"/>
              </a:rPr>
              <a:t>14/9 : </a:t>
            </a:r>
            <a:r>
              <a:rPr lang="fr-FR" sz="2400" dirty="0">
                <a:latin typeface="Calibri" panose="020F0502020204030204" pitchFamily="34" charset="0"/>
                <a:ea typeface="Calibri" panose="020F0502020204030204" pitchFamily="34" charset="0"/>
                <a:cs typeface="Calibri" panose="020F0502020204030204" pitchFamily="34" charset="0"/>
              </a:rPr>
              <a:t>Formation au collège  EPS avec comme objectif de faire vivre les situations anticipées et de faire émerger les repères communs : adapter notre vocabulaire (ex : ultimate…) pour s’approprier et dédramatiser l’approche de l’APSA.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r-FR" sz="2400" b="1" dirty="0">
                <a:latin typeface="Calibri" panose="020F0502020204030204" pitchFamily="34" charset="0"/>
                <a:ea typeface="Calibri" panose="020F0502020204030204" pitchFamily="34" charset="0"/>
                <a:cs typeface="Calibri" panose="020F0502020204030204" pitchFamily="34" charset="0"/>
              </a:rPr>
              <a:t> 21/9</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Times New Roman" panose="02020603050405020304" pitchFamily="18" charset="0"/>
              </a:rPr>
              <a:t>:</a:t>
            </a:r>
            <a:r>
              <a:rPr lang="fr-FR" sz="2400" dirty="0">
                <a:latin typeface="Calibri" panose="020F0502020204030204" pitchFamily="34" charset="0"/>
                <a:ea typeface="Calibri" panose="020F0502020204030204" pitchFamily="34" charset="0"/>
                <a:cs typeface="Calibri" panose="020F0502020204030204" pitchFamily="34" charset="0"/>
              </a:rPr>
              <a:t> Une classe de 6</a:t>
            </a:r>
            <a:r>
              <a:rPr lang="fr-FR" sz="2400" baseline="30000" dirty="0">
                <a:latin typeface="Calibri" panose="020F0502020204030204" pitchFamily="34" charset="0"/>
                <a:ea typeface="Calibri" panose="020F0502020204030204" pitchFamily="34" charset="0"/>
                <a:cs typeface="Calibri" panose="020F0502020204030204" pitchFamily="34" charset="0"/>
              </a:rPr>
              <a:t>ème</a:t>
            </a:r>
            <a:r>
              <a:rPr lang="fr-FR" sz="2400" dirty="0">
                <a:latin typeface="Calibri" panose="020F0502020204030204" pitchFamily="34" charset="0"/>
                <a:ea typeface="Calibri" panose="020F0502020204030204" pitchFamily="34" charset="0"/>
                <a:cs typeface="Calibri" panose="020F0502020204030204" pitchFamily="34" charset="0"/>
              </a:rPr>
              <a:t>, des tâches de micro-enseignement sur la base de la matrice de formation proposée : un échange de pratique pour la mise en place d’un outil </a:t>
            </a:r>
            <a:r>
              <a:rPr lang="fr-FR" sz="2400" dirty="0">
                <a:solidFill>
                  <a:srgbClr val="FF0000"/>
                </a:solidFill>
                <a:latin typeface="Calibri" panose="020F0502020204030204" pitchFamily="34" charset="0"/>
                <a:ea typeface="Calibri" panose="020F0502020204030204" pitchFamily="34" charset="0"/>
                <a:cs typeface="Calibri" panose="020F0502020204030204" pitchFamily="34" charset="0"/>
              </a:rPr>
              <a:t>« Dans 6 séance je ferai mon premier tournoi en toute sécurité »</a:t>
            </a:r>
            <a:r>
              <a:rPr lang="fr-FR" sz="2400" dirty="0">
                <a:latin typeface="Calibri" panose="020F0502020204030204" pitchFamily="34" charset="0"/>
                <a:ea typeface="Calibri" panose="020F0502020204030204" pitchFamily="34" charset="0"/>
                <a:cs typeface="Calibri" panose="020F0502020204030204" pitchFamily="34"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Wingdings" pitchFamily="2" charset="2"/>
              <a:buChar char="ü"/>
            </a:pPr>
            <a:r>
              <a:rPr lang="fr-FR" sz="38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fr-FR" sz="3800" b="1" u="sng" dirty="0">
                <a:solidFill>
                  <a:srgbClr val="00B0F0"/>
                </a:solidFill>
                <a:latin typeface="Calibri" panose="020F0502020204030204" pitchFamily="34" charset="0"/>
                <a:ea typeface="Calibri" panose="020F0502020204030204" pitchFamily="34" charset="0"/>
                <a:cs typeface="Calibri" panose="020F0502020204030204" pitchFamily="34" charset="0"/>
              </a:rPr>
              <a:t>Tps 4</a:t>
            </a:r>
            <a:r>
              <a:rPr lang="fr-FR" sz="3800" b="1" dirty="0">
                <a:solidFill>
                  <a:srgbClr val="00B0F0"/>
                </a:solidFill>
                <a:latin typeface="Calibri" panose="020F0502020204030204" pitchFamily="34" charset="0"/>
                <a:ea typeface="Calibri" panose="020F0502020204030204" pitchFamily="34" charset="0"/>
                <a:cs typeface="Calibri" panose="020F0502020204030204" pitchFamily="34" charset="0"/>
              </a:rPr>
              <a:t> : Enseignement de l’APSA dans les écoles </a:t>
            </a:r>
            <a:r>
              <a:rPr lang="fr-FR" sz="3800" b="1" u="sng" dirty="0">
                <a:solidFill>
                  <a:srgbClr val="00B0F0"/>
                </a:solidFill>
                <a:latin typeface="Calibri" panose="020F0502020204030204" pitchFamily="34" charset="0"/>
                <a:ea typeface="Calibri" panose="020F0502020204030204" pitchFamily="34" charset="0"/>
                <a:cs typeface="Calibri" panose="020F0502020204030204" pitchFamily="34" charset="0"/>
              </a:rPr>
              <a:t>par le professeur des écoles</a:t>
            </a:r>
            <a:endParaRPr lang="fr-FR" sz="3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400" dirty="0">
                <a:latin typeface="Calibri" panose="020F0502020204030204" pitchFamily="34" charset="0"/>
                <a:ea typeface="Calibri" panose="020F0502020204030204" pitchFamily="34" charset="0"/>
                <a:cs typeface="Calibri" panose="020F0502020204030204" pitchFamily="34" charset="0"/>
              </a:rPr>
              <a:t>Du 14/9 au 15/10 accompagnement possible par une personne ressource,  CPC, intervenant et prof EPS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Wingdings" pitchFamily="2" charset="2"/>
              <a:buChar char="ü"/>
            </a:pPr>
            <a:r>
              <a:rPr lang="fr-FR" sz="3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       </a:t>
            </a:r>
            <a:r>
              <a:rPr lang="fr-FR" sz="38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Tps 5</a:t>
            </a:r>
            <a:r>
              <a:rPr lang="fr-FR" sz="3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 :  Les tournois   15/10 et 19/10 tournoi 28 équipes de 7 (mixtes) arbitrées par les jeunes du collège</a:t>
            </a:r>
            <a:endParaRPr lang="fr-FR" sz="3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Wingdings" pitchFamily="2" charset="2"/>
              <a:buChar char="ü"/>
            </a:pPr>
            <a:r>
              <a:rPr lang="fr-FR" sz="3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       </a:t>
            </a:r>
            <a:r>
              <a:rPr lang="fr-FR" sz="38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Tps 6</a:t>
            </a:r>
            <a:r>
              <a:rPr lang="fr-FR" sz="3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 : Retour sur le projet et déclinaison au regard des programmes et domaine du socle</a:t>
            </a:r>
            <a:endParaRPr lang="fr-FR" sz="3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Notamment du pont de vue de l’expression et de la maîtrise des langages (Domaine 1 du socle)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sz="2400" dirty="0">
                <a:latin typeface="Calibri" panose="020F0502020204030204" pitchFamily="34" charset="0"/>
                <a:ea typeface="Times New Roman" panose="02020603050405020304" pitchFamily="18" charset="0"/>
                <a:cs typeface="Calibri" panose="020F0502020204030204" pitchFamily="34" charset="0"/>
              </a:rPr>
              <a:t> Recueil de récits, échanges,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sz="2400" dirty="0">
                <a:latin typeface="Calibri" panose="020F0502020204030204" pitchFamily="34" charset="0"/>
                <a:ea typeface="Times New Roman" panose="02020603050405020304" pitchFamily="18" charset="0"/>
                <a:cs typeface="Calibri" panose="020F0502020204030204" pitchFamily="34" charset="0"/>
              </a:rPr>
              <a:t>Animation d’un blog,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sz="2400" dirty="0">
                <a:latin typeface="Calibri" panose="020F0502020204030204" pitchFamily="34" charset="0"/>
                <a:ea typeface="Times New Roman" panose="02020603050405020304" pitchFamily="18" charset="0"/>
                <a:cs typeface="Calibri" panose="020F0502020204030204" pitchFamily="34" charset="0"/>
              </a:rPr>
              <a:t>Acquisition de vocabulaire spécifique,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sz="2400" dirty="0">
                <a:latin typeface="Calibri" panose="020F0502020204030204" pitchFamily="34" charset="0"/>
                <a:ea typeface="Times New Roman" panose="02020603050405020304" pitchFamily="18" charset="0"/>
                <a:cs typeface="Calibri" panose="020F0502020204030204" pitchFamily="34" charset="0"/>
              </a:rPr>
              <a:t>English coaching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Mais également, bien sûr, de la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 citoyenneté : lien, respect des jeunes arbitres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 santé…</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Un projet qui dans le cadre d’un réseau et du bassin a réuni </a:t>
            </a:r>
            <a:r>
              <a:rPr lang="fr-FR" sz="2400" b="1" dirty="0">
                <a:latin typeface="Calibri" panose="020F0502020204030204" pitchFamily="34" charset="0"/>
                <a:ea typeface="Times New Roman" panose="02020603050405020304" pitchFamily="18" charset="0"/>
                <a:cs typeface="Calibri" panose="020F0502020204030204" pitchFamily="34" charset="0"/>
              </a:rPr>
              <a:t>4 structures dans un même objet</a:t>
            </a:r>
            <a:r>
              <a:rPr lang="fr-FR" sz="2400" dirty="0">
                <a:latin typeface="Calibri" panose="020F0502020204030204" pitchFamily="34" charset="0"/>
                <a:ea typeface="Times New Roman" panose="02020603050405020304" pitchFamily="18" charset="0"/>
                <a:cs typeface="Calibri" panose="020F0502020204030204" pitchFamily="34" charset="0"/>
              </a:rPr>
              <a:t> : </a:t>
            </a:r>
            <a:r>
              <a:rPr lang="fr-FR" sz="2400" b="1" dirty="0">
                <a:latin typeface="Calibri" panose="020F0502020204030204" pitchFamily="34" charset="0"/>
                <a:ea typeface="Times New Roman" panose="02020603050405020304" pitchFamily="18" charset="0"/>
                <a:cs typeface="Calibri" panose="020F0502020204030204" pitchFamily="34" charset="0"/>
              </a:rPr>
              <a:t>partager les pratiques pour créer une culture professionnelle commune et les enraciner au sein d’un projet de cycle</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b="1" dirty="0">
                <a:latin typeface="Calibri" panose="020F0502020204030204" pitchFamily="34" charset="0"/>
                <a:ea typeface="Times New Roman" panose="02020603050405020304" pitchFamily="18" charset="0"/>
                <a:cs typeface="Calibri" panose="020F0502020204030204" pitchFamily="34" charset="0"/>
              </a:rPr>
              <a:t>Primaire et secondaire ville et comité de bourgogne (planète ovale)</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57194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0204" y="283464"/>
            <a:ext cx="10451592" cy="1271016"/>
          </a:xfrm>
        </p:spPr>
        <p:txBody>
          <a:bodyPr>
            <a:normAutofit fontScale="90000"/>
          </a:bodyPr>
          <a:lstStyle/>
          <a:p>
            <a:r>
              <a:rPr lang="fr-FR" sz="3600" dirty="0">
                <a:solidFill>
                  <a:srgbClr val="00B0F0"/>
                </a:solidFill>
                <a:ea typeface="Times New Roman" panose="02020603050405020304" pitchFamily="18" charset="0"/>
                <a:cs typeface="Calibri" panose="020F0502020204030204" pitchFamily="34" charset="0"/>
              </a:rPr>
              <a:t>Démarche pour la mise en place d’UNE CULTURE PROFESSIONNELLE COMMUNE</a:t>
            </a:r>
            <a:r>
              <a:rPr lang="fr-FR" sz="4000" dirty="0">
                <a:solidFill>
                  <a:srgbClr val="00B0F0"/>
                </a:solidFill>
                <a:ea typeface="Times New Roman" panose="02020603050405020304" pitchFamily="18" charset="0"/>
                <a:cs typeface="Calibri" panose="020F0502020204030204" pitchFamily="34" charset="0"/>
              </a:rPr>
              <a:t> </a:t>
            </a:r>
            <a:endParaRPr lang="fr-FR" sz="4800" dirty="0">
              <a:solidFill>
                <a:srgbClr val="00B0F0"/>
              </a:solidFill>
            </a:endParaRPr>
          </a:p>
        </p:txBody>
      </p:sp>
      <p:sp>
        <p:nvSpPr>
          <p:cNvPr id="3" name="Espace réservé du contenu 2"/>
          <p:cNvSpPr>
            <a:spLocks noGrp="1"/>
          </p:cNvSpPr>
          <p:nvPr>
            <p:ph idx="1"/>
          </p:nvPr>
        </p:nvSpPr>
        <p:spPr>
          <a:xfrm>
            <a:off x="0" y="1792224"/>
            <a:ext cx="12192000" cy="5065776"/>
          </a:xfrm>
        </p:spPr>
        <p:txBody>
          <a:bodyPr>
            <a:normAutofit fontScale="92500"/>
          </a:bodyPr>
          <a:lstStyle/>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Initier, former, outiller, accompagner, créer l’évènement et associer l’ensemble des personnels pour un projet de vie sur une APSA </a:t>
            </a:r>
            <a:r>
              <a:rPr lang="fr-FR" dirty="0">
                <a:solidFill>
                  <a:schemeClr val="tx1"/>
                </a:solidFill>
                <a:latin typeface="Calibri" panose="020F0502020204030204" pitchFamily="34" charset="0"/>
                <a:ea typeface="Times New Roman" panose="02020603050405020304" pitchFamily="18" charset="0"/>
                <a:cs typeface="Calibri" panose="020F0502020204030204" pitchFamily="34" charset="0"/>
              </a:rPr>
              <a:t>(porteuse= dont les contenus ont susceptibles d’être enseignés et différenciés (attention </a:t>
            </a:r>
            <a:r>
              <a:rPr lang="fr-FR"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cld</a:t>
            </a:r>
            <a:r>
              <a:rPr lang="fr-FR" dirty="0">
                <a:solidFill>
                  <a:schemeClr val="tx1"/>
                </a:solidFill>
                <a:latin typeface="Calibri" panose="020F0502020204030204" pitchFamily="34" charset="0"/>
                <a:ea typeface="Times New Roman" panose="02020603050405020304" pitchFamily="18" charset="0"/>
                <a:cs typeface="Calibri" panose="020F0502020204030204" pitchFamily="34" charset="0"/>
              </a:rPr>
              <a:t>/cross) pour chacun des 4 champs.)</a:t>
            </a:r>
          </a:p>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Donner de la lisibilité à des projets communs « école – collège » déjà existants</a:t>
            </a:r>
            <a:r>
              <a:rPr lang="fr-FR"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 Journée de développement du sport scolaire, autres actions de liaison école-collège déjà existantes, rencontres sportives support à la pratique d’une APSA ou d’un </a:t>
            </a:r>
            <a:r>
              <a:rPr lang="fr-FR" dirty="0">
                <a:solidFill>
                  <a:srgbClr val="FF0000"/>
                </a:solidFill>
                <a:latin typeface="Calibri" panose="020F0502020204030204" pitchFamily="34" charset="0"/>
                <a:ea typeface="Times New Roman" panose="02020603050405020304" pitchFamily="18" charset="0"/>
                <a:cs typeface="Calibri" panose="020F0502020204030204" pitchFamily="34" charset="0"/>
              </a:rPr>
              <a:t>groupe d’APSA. </a:t>
            </a:r>
            <a:endParaRPr lang="fr-F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Favoriser les liaisons USEP / UNSS</a:t>
            </a:r>
            <a:r>
              <a:rPr lang="fr-FR"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(tournoi 15/10, cross…)  </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fr-FR" b="1" dirty="0">
                <a:latin typeface="Calibri" panose="020F0502020204030204" pitchFamily="34" charset="0"/>
                <a:ea typeface="Times New Roman" panose="02020603050405020304" pitchFamily="18" charset="0"/>
                <a:cs typeface="Calibri" panose="020F0502020204030204" pitchFamily="34" charset="0"/>
              </a:rPr>
              <a:t>Construire et diffuser des documents ressources avec le CPC</a:t>
            </a: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Faciliter la communication avec les PE dans des temps institutionnels</a:t>
            </a:r>
            <a:r>
              <a:rPr lang="fr-FR"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(relation IEN CPC validées dans le cadre du conseil école collège) pour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685800" indent="0">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 mettre en place une culture professionnelle commune, sur la base du document ressources (descriptif des attendus selon les   champs d’apprentissages, séances proposées pour atteindre ses attendus….)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685800" indent="0">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 faciliter les échanges de services pour construire le cycle</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Communiquer aux enseignants EPS les coordonnées des IEN, CPD et CPC.</a:t>
            </a:r>
            <a:r>
              <a:rPr lang="fr-FR"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fr-F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pPr>
            <a:r>
              <a:rPr lang="fr-F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Investir les instances Ecole / Collège.</a:t>
            </a:r>
            <a:endParaRPr lang="fr-FR"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85318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939" y="225987"/>
            <a:ext cx="11265408" cy="1499616"/>
          </a:xfrm>
        </p:spPr>
        <p:txBody>
          <a:bodyPr>
            <a:normAutofit fontScale="90000"/>
          </a:bodyPr>
          <a:lstStyle/>
          <a:p>
            <a:r>
              <a:rPr lang="fr-FR" b="1" dirty="0">
                <a:solidFill>
                  <a:srgbClr val="00B0F0"/>
                </a:solidFill>
                <a:ea typeface="Calibri" panose="020F0502020204030204" pitchFamily="34" charset="0"/>
                <a:cs typeface="Times New Roman" panose="02020603050405020304" pitchFamily="18" charset="0"/>
              </a:rPr>
              <a:t>« LIAISON ECOLE-COLLEGE</a:t>
            </a:r>
            <a:br>
              <a:rPr lang="fr-FR" b="1" dirty="0">
                <a:solidFill>
                  <a:srgbClr val="00B0F0"/>
                </a:solidFill>
                <a:ea typeface="Calibri" panose="020F0502020204030204" pitchFamily="34" charset="0"/>
                <a:cs typeface="Times New Roman" panose="02020603050405020304" pitchFamily="18" charset="0"/>
              </a:rPr>
            </a:br>
            <a:r>
              <a:rPr lang="fr-FR" b="1" dirty="0">
                <a:solidFill>
                  <a:srgbClr val="00B0F0"/>
                </a:solidFill>
                <a:ea typeface="Calibri" panose="020F0502020204030204" pitchFamily="34" charset="0"/>
                <a:cs typeface="Times New Roman" panose="02020603050405020304" pitchFamily="18" charset="0"/>
              </a:rPr>
              <a:t>Eléments de réflexion</a:t>
            </a:r>
            <a:br>
              <a:rPr lang="fr-FR" b="1" dirty="0">
                <a:solidFill>
                  <a:srgbClr val="00B0F0"/>
                </a:solidFill>
                <a:ea typeface="Calibri" panose="020F0502020204030204" pitchFamily="34" charset="0"/>
                <a:cs typeface="Times New Roman" panose="02020603050405020304" pitchFamily="18" charset="0"/>
              </a:rPr>
            </a:br>
            <a:r>
              <a:rPr lang="fr-FR" b="1" dirty="0">
                <a:solidFill>
                  <a:srgbClr val="00B0F0"/>
                </a:solidFill>
                <a:ea typeface="Calibri" panose="020F0502020204030204" pitchFamily="34" charset="0"/>
                <a:cs typeface="Times New Roman" panose="02020603050405020304" pitchFamily="18" charset="0"/>
              </a:rPr>
              <a:t>…à brûle-pourpoint ou à bâtons rompus… »</a:t>
            </a:r>
            <a:br>
              <a:rPr lang="fr-FR" b="1" dirty="0">
                <a:solidFill>
                  <a:srgbClr val="00B0F0"/>
                </a:solidFill>
                <a:ea typeface="Calibri" panose="020F0502020204030204" pitchFamily="34" charset="0"/>
                <a:cs typeface="Times New Roman" panose="02020603050405020304" pitchFamily="18" charset="0"/>
              </a:rPr>
            </a:br>
            <a:r>
              <a:rPr lang="fr-FR" sz="1800" b="1" i="1" dirty="0">
                <a:solidFill>
                  <a:srgbClr val="00B0F0"/>
                </a:solidFill>
                <a:ea typeface="Calibri" panose="020F0502020204030204" pitchFamily="34" charset="0"/>
                <a:cs typeface="Times New Roman" panose="02020603050405020304" pitchFamily="18" charset="0"/>
              </a:rPr>
              <a:t>S.DUMAS le 01-11-2016    Coordonnateur Réseau R.E.P</a:t>
            </a:r>
            <a:br>
              <a:rPr lang="fr-FR"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fr-FR" sz="1800" dirty="0">
              <a:solidFill>
                <a:srgbClr val="00B0F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291474904"/>
              </p:ext>
            </p:extLst>
          </p:nvPr>
        </p:nvGraphicFramePr>
        <p:xfrm>
          <a:off x="482019" y="1876697"/>
          <a:ext cx="11256264" cy="4846320"/>
        </p:xfrm>
        <a:graphic>
          <a:graphicData uri="http://schemas.openxmlformats.org/drawingml/2006/table">
            <a:tbl>
              <a:tblPr firstRow="1" bandRow="1">
                <a:tableStyleId>{5C22544A-7EE6-4342-B048-85BDC9FD1C3A}</a:tableStyleId>
              </a:tblPr>
              <a:tblGrid>
                <a:gridCol w="5641848">
                  <a:extLst>
                    <a:ext uri="{9D8B030D-6E8A-4147-A177-3AD203B41FA5}">
                      <a16:colId xmlns:a16="http://schemas.microsoft.com/office/drawing/2014/main" val="1241125728"/>
                    </a:ext>
                  </a:extLst>
                </a:gridCol>
                <a:gridCol w="5614416">
                  <a:extLst>
                    <a:ext uri="{9D8B030D-6E8A-4147-A177-3AD203B41FA5}">
                      <a16:colId xmlns:a16="http://schemas.microsoft.com/office/drawing/2014/main" val="2175596781"/>
                    </a:ext>
                  </a:extLst>
                </a:gridCol>
              </a:tblGrid>
              <a:tr h="370840">
                <a:tc>
                  <a:txBody>
                    <a:bodyPr/>
                    <a:lstStyle/>
                    <a:p>
                      <a:pPr algn="ctr">
                        <a:spcAft>
                          <a:spcPts val="0"/>
                        </a:spcAft>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Pour une liaison école-collège réussie en EPS, comme dans les autres matières :</a:t>
                      </a:r>
                    </a:p>
                    <a:p>
                      <a:pPr marL="0" indent="0">
                        <a:spcAft>
                          <a:spcPts val="0"/>
                        </a:spcAft>
                        <a:buNone/>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Donner du sens pour les élèves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Entrée motivante pour tous quel que soit son niveau</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Echange réel entre élèves de primaire et élève de secondaire</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Découverte des lieux, des personnels, des fonctionnements du collège (pour l’élève de primaire)</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Avoir un objectif final : Tournoi, Représentation devant un public, Exposition, etc…</a:t>
                      </a:r>
                    </a:p>
                    <a:p>
                      <a:pPr>
                        <a:spcAft>
                          <a:spcPts val="0"/>
                        </a:spcAft>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Donner du sens pour les enseignants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S’inscrire dans les programmes officiels du cycle 3</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Leur permettre de faire évoluer leur pratique</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Avoir un travail de collaboration entre pairs et des échanges réels</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Avoir un objectif final : Tournoi, Représentation devant un public, Exposition, etc…</a:t>
                      </a:r>
                    </a:p>
                    <a:p>
                      <a:pPr>
                        <a:spcAft>
                          <a:spcPts val="0"/>
                        </a:spcAft>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S’inscrire dans le temps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Sur une action préparée en amont, avec plusieurs temps de réalisation successifs</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Sur la durée : proposer ce projet sur plusieurs années </a:t>
                      </a:r>
                      <a:endParaRPr lang="fr-FR"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342900" lvl="0" indent="-342900">
                        <a:spcAft>
                          <a:spcPts val="0"/>
                        </a:spcAft>
                        <a:buFont typeface="Symbol" panose="05050102010706020507" pitchFamily="18" charset="2"/>
                        <a:buChar char=""/>
                      </a:pPr>
                      <a:endPar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Inclure des partenaires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hiérarchie</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D’autres collègues (en interdisciplinarité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Les parents</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Des associations…</a:t>
                      </a:r>
                    </a:p>
                    <a:p>
                      <a:pPr algn="just">
                        <a:spcAft>
                          <a:spcPts val="0"/>
                        </a:spcAft>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discipline EPS s’y prête bien car il est possible d’entrer par une APS ou une autre. Mais également par la dimension « Vivre ensemble », les compétences sociales et civiques et le Parcours « Citoyen » peuvent aussi être un fil conducteur : Respect, Règles, Arbitrage, Fair-play, Santé, Coopération, Emotions, etc…</a:t>
                      </a:r>
                    </a:p>
                    <a:p>
                      <a:pPr>
                        <a:spcAft>
                          <a:spcPts val="0"/>
                        </a:spcAft>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1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Freins possibles :</a:t>
                      </a:r>
                      <a:endPar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 le projet est imposé</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 le temps institutionnel nécessaire pour la préparation et la mise en œuvre n’est pas donné</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S’il n’est pas coordonné ou piloté</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 le projet est trop chronophage ou trop « usine à gaz »</a:t>
                      </a:r>
                    </a:p>
                    <a:p>
                      <a:pPr marL="342900" lvl="0" indent="-342900">
                        <a:spcAft>
                          <a:spcPts val="0"/>
                        </a:spcAft>
                        <a:buFont typeface="Calibri" panose="020F0502020204030204" pitchFamily="34" charset="0"/>
                        <a:buChar char="-"/>
                      </a:pP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Si le projet est déconnecté des besoins, de la réalité de terrain</a:t>
                      </a:r>
                    </a:p>
                    <a:p>
                      <a:endParaRPr lang="fr-FR" dirty="0"/>
                    </a:p>
                  </a:txBody>
                  <a:tcPr>
                    <a:lnL w="12700" cmpd="sng">
                      <a:noFill/>
                    </a:lnL>
                    <a:solidFill>
                      <a:schemeClr val="accent2">
                        <a:lumMod val="60000"/>
                        <a:lumOff val="40000"/>
                      </a:schemeClr>
                    </a:solidFill>
                  </a:tcPr>
                </a:tc>
                <a:extLst>
                  <a:ext uri="{0D108BD9-81ED-4DB2-BD59-A6C34878D82A}">
                    <a16:rowId xmlns:a16="http://schemas.microsoft.com/office/drawing/2014/main" val="372483860"/>
                  </a:ext>
                </a:extLst>
              </a:tr>
            </a:tbl>
          </a:graphicData>
        </a:graphic>
      </p:graphicFrame>
    </p:spTree>
    <p:extLst>
      <p:ext uri="{BB962C8B-B14F-4D97-AF65-F5344CB8AC3E}">
        <p14:creationId xmlns:p14="http://schemas.microsoft.com/office/powerpoint/2010/main" val="247684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178308"/>
            <a:ext cx="7729728" cy="1188720"/>
          </a:xfrm>
        </p:spPr>
        <p:txBody>
          <a:bodyPr>
            <a:normAutofit/>
          </a:bodyPr>
          <a:lstStyle/>
          <a:p>
            <a:r>
              <a:rPr lang="fr-FR" b="1" kern="150" dirty="0">
                <a:solidFill>
                  <a:srgbClr val="00B0F0"/>
                </a:solidFill>
                <a:ea typeface="SimSun" panose="02010600030101010101" pitchFamily="2" charset="-122"/>
                <a:cs typeface="Lucida Sans" panose="020B0602030504020204" pitchFamily="34" charset="0"/>
              </a:rPr>
              <a:t>« La liaison école-collège »</a:t>
            </a:r>
            <a:br>
              <a:rPr lang="fr-FR" b="1" kern="150" dirty="0">
                <a:solidFill>
                  <a:srgbClr val="00B0F0"/>
                </a:solidFill>
                <a:ea typeface="SimSun" panose="02010600030101010101" pitchFamily="2" charset="-122"/>
                <a:cs typeface="Lucida Sans" panose="020B0602030504020204" pitchFamily="34" charset="0"/>
              </a:rPr>
            </a:br>
            <a:r>
              <a:rPr lang="fr-FR" b="1" kern="150" dirty="0">
                <a:solidFill>
                  <a:srgbClr val="00B0F0"/>
                </a:solidFill>
                <a:ea typeface="SimSun" panose="02010600030101010101" pitchFamily="2" charset="-122"/>
                <a:cs typeface="Lucida Sans" panose="020B0602030504020204" pitchFamily="34" charset="0"/>
              </a:rPr>
              <a:t> </a:t>
            </a:r>
            <a:r>
              <a:rPr lang="fr-FR" sz="1800" b="1" kern="150" dirty="0">
                <a:solidFill>
                  <a:srgbClr val="00B0F0"/>
                </a:solidFill>
                <a:ea typeface="SimSun" panose="02010600030101010101" pitchFamily="2" charset="-122"/>
                <a:cs typeface="Lucida Sans" panose="020B0602030504020204" pitchFamily="34" charset="0"/>
              </a:rPr>
              <a:t>Jean Christophe Tavernier CPC EPS</a:t>
            </a:r>
            <a:endParaRPr lang="fr-FR" b="1" dirty="0">
              <a:solidFill>
                <a:srgbClr val="00B0F0"/>
              </a:solidFill>
            </a:endParaRPr>
          </a:p>
        </p:txBody>
      </p:sp>
      <p:sp>
        <p:nvSpPr>
          <p:cNvPr id="3" name="Espace réservé du contenu 2"/>
          <p:cNvSpPr>
            <a:spLocks noGrp="1"/>
          </p:cNvSpPr>
          <p:nvPr>
            <p:ph idx="1"/>
          </p:nvPr>
        </p:nvSpPr>
        <p:spPr>
          <a:xfrm>
            <a:off x="862149" y="1568196"/>
            <a:ext cx="10580914" cy="5015484"/>
          </a:xfrm>
        </p:spPr>
        <p:txBody>
          <a:bodyPr>
            <a:normAutofit fontScale="62500" lnSpcReduction="20000"/>
          </a:bodyPr>
          <a:lstStyle/>
          <a:p>
            <a:pPr marL="0" indent="0">
              <a:spcAft>
                <a:spcPts val="0"/>
              </a:spcAft>
              <a:buNone/>
            </a:pPr>
            <a:r>
              <a:rPr lang="fr-FR" sz="3200" b="1" kern="150" dirty="0">
                <a:solidFill>
                  <a:srgbClr val="FF0000"/>
                </a:solidFill>
                <a:latin typeface="Calibri" panose="020F0502020204030204" pitchFamily="34" charset="0"/>
                <a:ea typeface="SimSun" panose="02010600030101010101" pitchFamily="2" charset="-122"/>
                <a:cs typeface="Calibri" panose="020F0502020204030204" pitchFamily="34" charset="0"/>
              </a:rPr>
              <a:t>L'objectif visé est bien sûr d'assurer une continuité, d'éviter les phénomènes de ruptures, pour faciliter la transition entre les deux univers scolaires que sont l'école et le collège.</a:t>
            </a:r>
            <a:endParaRPr lang="fr-FR" sz="3200" kern="150" dirty="0">
              <a:solidFill>
                <a:srgbClr val="FF0000"/>
              </a:solidFill>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Cette liaison école-collège, basée sur l'indispensable</a:t>
            </a:r>
            <a:r>
              <a:rPr lang="fr-FR" sz="3200" b="1" kern="150" dirty="0">
                <a:latin typeface="Calibri" panose="020F0502020204030204" pitchFamily="34" charset="0"/>
                <a:ea typeface="SimSun" panose="02010600030101010101" pitchFamily="2" charset="-122"/>
                <a:cs typeface="Calibri" panose="020F0502020204030204" pitchFamily="34" charset="0"/>
              </a:rPr>
              <a:t> échange entre les enseignants</a:t>
            </a:r>
            <a:r>
              <a:rPr lang="fr-FR" sz="3200" kern="150" dirty="0">
                <a:latin typeface="Calibri" panose="020F0502020204030204" pitchFamily="34" charset="0"/>
                <a:ea typeface="SimSun" panose="02010600030101010101" pitchFamily="2" charset="-122"/>
                <a:cs typeface="Calibri" panose="020F0502020204030204" pitchFamily="34" charset="0"/>
              </a:rPr>
              <a:t> doit permettre </a:t>
            </a:r>
            <a:r>
              <a:rPr lang="fr-FR" sz="3200" b="1" kern="150" dirty="0">
                <a:latin typeface="Calibri" panose="020F0502020204030204" pitchFamily="34" charset="0"/>
                <a:ea typeface="SimSun" panose="02010600030101010101" pitchFamily="2" charset="-122"/>
                <a:cs typeface="Calibri" panose="020F0502020204030204" pitchFamily="34" charset="0"/>
              </a:rPr>
              <a:t>de façon coordonnée et concrète :</a:t>
            </a:r>
            <a:endParaRPr lang="fr-FR" sz="3200" kern="15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d'assurer  la continuité des apprentissages,</a:t>
            </a: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de suivre les élèves en difficulté,</a:t>
            </a: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de développer une meilleure connaissance des programmes, des pratiques pédagogiques et des compétences attendues,</a:t>
            </a: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de faire évoluer les représentations des enseignants et les inciter à élaborer des projets communs. </a:t>
            </a:r>
          </a:p>
          <a:p>
            <a:pPr marL="0" indent="0">
              <a:spcAft>
                <a:spcPts val="0"/>
              </a:spcAft>
              <a:buNone/>
            </a:pPr>
            <a:r>
              <a:rPr lang="fr-FR" sz="3200" b="1" u="sng" kern="150" dirty="0">
                <a:latin typeface="Calibri" panose="020F0502020204030204" pitchFamily="34" charset="0"/>
                <a:ea typeface="SimSun" panose="02010600030101010101" pitchFamily="2" charset="-122"/>
                <a:cs typeface="Calibri" panose="020F0502020204030204" pitchFamily="34" charset="0"/>
              </a:rPr>
              <a:t>Ces projets communs peuvent s'orienter dans trois directions principales </a:t>
            </a:r>
            <a:r>
              <a:rPr lang="fr-FR" sz="3200" b="1" kern="150" dirty="0">
                <a:latin typeface="Calibri" panose="020F0502020204030204" pitchFamily="34" charset="0"/>
                <a:ea typeface="SimSun" panose="02010600030101010101" pitchFamily="2" charset="-122"/>
                <a:cs typeface="Calibri" panose="020F0502020204030204" pitchFamily="34" charset="0"/>
              </a:rPr>
              <a:t>:</a:t>
            </a:r>
            <a:endParaRPr lang="fr-FR" sz="3200" kern="15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le domaine méthodologique (comment j'organise les apprentissages, quelle évaluation, comment intégrer la différenciation pédagogique...)</a:t>
            </a: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les domaines d'activité (quelle programmation, quel contenu...)</a:t>
            </a:r>
          </a:p>
          <a:p>
            <a:pPr marL="0" indent="0">
              <a:spcAft>
                <a:spcPts val="0"/>
              </a:spcAft>
              <a:buNone/>
            </a:pPr>
            <a:r>
              <a:rPr lang="fr-FR" sz="3200" kern="150" dirty="0">
                <a:latin typeface="Calibri" panose="020F0502020204030204" pitchFamily="34" charset="0"/>
                <a:ea typeface="SimSun" panose="02010600030101010101" pitchFamily="2" charset="-122"/>
                <a:cs typeface="Calibri" panose="020F0502020204030204" pitchFamily="34" charset="0"/>
              </a:rPr>
              <a:t>- l'accueil des élèves</a:t>
            </a:r>
          </a:p>
          <a:p>
            <a:endParaRPr lang="fr-FR" dirty="0"/>
          </a:p>
        </p:txBody>
      </p:sp>
    </p:spTree>
    <p:extLst>
      <p:ext uri="{BB962C8B-B14F-4D97-AF65-F5344CB8AC3E}">
        <p14:creationId xmlns:p14="http://schemas.microsoft.com/office/powerpoint/2010/main" val="281582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7608" y="326571"/>
            <a:ext cx="7729728" cy="1415361"/>
          </a:xfrm>
        </p:spPr>
        <p:txBody>
          <a:bodyPr>
            <a:normAutofit fontScale="90000"/>
          </a:bodyPr>
          <a:lstStyle/>
          <a:p>
            <a:r>
              <a:rPr lang="fr-FR" b="1" dirty="0">
                <a:solidFill>
                  <a:srgbClr val="00B0F0"/>
                </a:solidFill>
                <a:ea typeface="Calibri" panose="020F0502020204030204" pitchFamily="34" charset="0"/>
                <a:cs typeface="Times New Roman" panose="02020603050405020304" pitchFamily="18" charset="0"/>
              </a:rPr>
              <a:t>Action menée dans le cadre de la liaison école-collège Rugby </a:t>
            </a:r>
            <a:br>
              <a:rPr lang="fr-FR" b="1" dirty="0">
                <a:solidFill>
                  <a:srgbClr val="00B0F0"/>
                </a:solidFill>
                <a:ea typeface="Calibri" panose="020F0502020204030204" pitchFamily="34" charset="0"/>
                <a:cs typeface="Times New Roman" panose="02020603050405020304" pitchFamily="18" charset="0"/>
              </a:rPr>
            </a:br>
            <a:br>
              <a:rPr lang="fr-FR" b="1" dirty="0">
                <a:solidFill>
                  <a:srgbClr val="00B0F0"/>
                </a:solidFill>
                <a:ea typeface="Calibri" panose="020F0502020204030204" pitchFamily="34" charset="0"/>
                <a:cs typeface="Times New Roman" panose="02020603050405020304" pitchFamily="18" charset="0"/>
              </a:rPr>
            </a:br>
            <a:r>
              <a:rPr lang="fr-FR" sz="2000" b="1" kern="150" dirty="0">
                <a:solidFill>
                  <a:srgbClr val="00B0F0"/>
                </a:solidFill>
                <a:ea typeface="SimSun" panose="02010600030101010101" pitchFamily="2" charset="-122"/>
                <a:cs typeface="Lucida Sans" panose="020B0602030504020204" pitchFamily="34" charset="0"/>
              </a:rPr>
              <a:t>Jean Christophe Tavernier CPC EPS</a:t>
            </a:r>
            <a:endParaRPr lang="fr-FR" b="1" dirty="0">
              <a:solidFill>
                <a:srgbClr val="00B0F0"/>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081482263"/>
              </p:ext>
            </p:extLst>
          </p:nvPr>
        </p:nvGraphicFramePr>
        <p:xfrm>
          <a:off x="704088" y="2103120"/>
          <a:ext cx="10716768" cy="4590360"/>
        </p:xfrm>
        <a:graphic>
          <a:graphicData uri="http://schemas.openxmlformats.org/drawingml/2006/table">
            <a:tbl>
              <a:tblPr firstRow="1" bandRow="1">
                <a:tableStyleId>{5C22544A-7EE6-4342-B048-85BDC9FD1C3A}</a:tableStyleId>
              </a:tblPr>
              <a:tblGrid>
                <a:gridCol w="5358384">
                  <a:extLst>
                    <a:ext uri="{9D8B030D-6E8A-4147-A177-3AD203B41FA5}">
                      <a16:colId xmlns:a16="http://schemas.microsoft.com/office/drawing/2014/main" val="1394885171"/>
                    </a:ext>
                  </a:extLst>
                </a:gridCol>
                <a:gridCol w="5358384">
                  <a:extLst>
                    <a:ext uri="{9D8B030D-6E8A-4147-A177-3AD203B41FA5}">
                      <a16:colId xmlns:a16="http://schemas.microsoft.com/office/drawing/2014/main" val="3967995065"/>
                    </a:ext>
                  </a:extLst>
                </a:gridCol>
              </a:tblGrid>
              <a:tr h="384120">
                <a:tc>
                  <a:txBody>
                    <a:bodyPr/>
                    <a:lstStyle/>
                    <a:p>
                      <a:pPr algn="ctr"/>
                      <a:r>
                        <a:rPr lang="fr-FR" sz="1800" b="1" dirty="0">
                          <a:effectLst/>
                          <a:latin typeface="Calibri" panose="020F0502020204030204" pitchFamily="34" charset="0"/>
                          <a:ea typeface="Calibri" panose="020F0502020204030204" pitchFamily="34" charset="0"/>
                          <a:cs typeface="Times New Roman" panose="02020603050405020304" pitchFamily="18" charset="0"/>
                        </a:rPr>
                        <a:t>Points forts</a:t>
                      </a:r>
                      <a:endParaRPr lang="fr-FR" dirty="0"/>
                    </a:p>
                  </a:txBody>
                  <a:tcPr>
                    <a:solidFill>
                      <a:schemeClr val="accent2"/>
                    </a:solidFill>
                  </a:tcPr>
                </a:tc>
                <a:tc>
                  <a:txBody>
                    <a:bodyPr/>
                    <a:lstStyle/>
                    <a:p>
                      <a:pPr algn="ctr"/>
                      <a:r>
                        <a:rPr lang="fr-FR" sz="1800" b="1" dirty="0">
                          <a:effectLst/>
                          <a:latin typeface="Calibri" panose="020F0502020204030204" pitchFamily="34" charset="0"/>
                          <a:ea typeface="Calibri" panose="020F0502020204030204" pitchFamily="34" charset="0"/>
                          <a:cs typeface="Times New Roman" panose="02020603050405020304" pitchFamily="18" charset="0"/>
                        </a:rPr>
                        <a:t>Points faibles</a:t>
                      </a:r>
                      <a:endParaRPr lang="fr-FR" dirty="0"/>
                    </a:p>
                  </a:txBody>
                  <a:tcPr>
                    <a:solidFill>
                      <a:schemeClr val="accent2"/>
                    </a:solidFill>
                  </a:tcPr>
                </a:tc>
                <a:extLst>
                  <a:ext uri="{0D108BD9-81ED-4DB2-BD59-A6C34878D82A}">
                    <a16:rowId xmlns:a16="http://schemas.microsoft.com/office/drawing/2014/main" val="2890516704"/>
                  </a:ext>
                </a:extLst>
              </a:tr>
              <a:tr h="4050720">
                <a:tc>
                  <a:txBody>
                    <a:bodyPr/>
                    <a:lstStyle/>
                    <a:p>
                      <a:pPr>
                        <a:spcAft>
                          <a:spcPts val="0"/>
                        </a:spcAft>
                      </a:pPr>
                      <a:r>
                        <a:rPr lang="fr-FR" sz="1800" b="1" kern="150" dirty="0">
                          <a:effectLst/>
                          <a:latin typeface="Calibri" panose="020F0502020204030204" pitchFamily="34" charset="0"/>
                          <a:ea typeface="SimSun" panose="02010600030101010101" pitchFamily="2" charset="-122"/>
                          <a:cs typeface="Calibri" panose="020F0502020204030204" pitchFamily="34" charset="0"/>
                        </a:rPr>
                        <a:t>Projet validé par le chef d'établissement du collège et l'IEN de circonscription.</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Synergie entre les 2 coordonnateurs du projet 1er et second degré.</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Formation associant le CPC</a:t>
                      </a:r>
                      <a:r>
                        <a:rPr lang="fr-FR" sz="1800" kern="150" baseline="0" dirty="0">
                          <a:effectLst/>
                          <a:latin typeface="Calibri" panose="020F0502020204030204" pitchFamily="34" charset="0"/>
                          <a:ea typeface="SimSun" panose="02010600030101010101" pitchFamily="2" charset="-122"/>
                          <a:cs typeface="Calibri" panose="020F0502020204030204" pitchFamily="34" charset="0"/>
                        </a:rPr>
                        <a:t> EPS</a:t>
                      </a:r>
                      <a:r>
                        <a:rPr lang="fr-FR" sz="1800" kern="150" dirty="0">
                          <a:effectLst/>
                          <a:latin typeface="Calibri" panose="020F0502020204030204" pitchFamily="34" charset="0"/>
                          <a:ea typeface="SimSun" panose="02010600030101010101" pitchFamily="2" charset="-122"/>
                          <a:cs typeface="Calibri" panose="020F0502020204030204" pitchFamily="34" charset="0"/>
                        </a:rPr>
                        <a:t>, le coordinateur du projet second degré et les partenaires.</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Contenu de la formation : didactique et pratique.</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Cycle débouchant sur une RIE auquel les élèves du collège et des écoles élémentaires jouent chacun un rôle(Collège : jeune arbitre/ Ecoliers : joueurs)</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Motivation des élèves/ Organisation</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Choix de l'activité (valeurs, règles, citoyenneté)</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Les enseignants du secteur ont joué le jeu même si leur implication sur la rencontre était timide.</a:t>
                      </a:r>
                    </a:p>
                    <a:p>
                      <a:endParaRPr lang="fr-FR" dirty="0"/>
                    </a:p>
                  </a:txBody>
                  <a:tcPr>
                    <a:solidFill>
                      <a:schemeClr val="accent2">
                        <a:lumMod val="20000"/>
                        <a:lumOff val="80000"/>
                      </a:schemeClr>
                    </a:solidFill>
                  </a:tcPr>
                </a:tc>
                <a:tc>
                  <a:txBody>
                    <a:bodyPr/>
                    <a:lstStyle/>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Temps contraint</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Associer une dimension interdisciplinaire pour tous (certains l'ont fait, d'autres non).</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Motivation et implication des enseignants</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Besoin d'un temps d'analyse avec les enseignants</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Budget ???</a:t>
                      </a:r>
                    </a:p>
                    <a:p>
                      <a:pPr>
                        <a:spcAft>
                          <a:spcPts val="0"/>
                        </a:spcAft>
                      </a:pPr>
                      <a:r>
                        <a:rPr lang="fr-FR" sz="1800" kern="150" dirty="0">
                          <a:effectLst/>
                          <a:latin typeface="Calibri" panose="020F0502020204030204" pitchFamily="34" charset="0"/>
                          <a:ea typeface="SimSun" panose="02010600030101010101" pitchFamily="2" charset="-122"/>
                          <a:cs typeface="Calibri" panose="020F0502020204030204" pitchFamily="34" charset="0"/>
                        </a:rPr>
                        <a:t>- Associer les autres prof d'EPS au projet ou à un </a:t>
                      </a:r>
                      <a:r>
                        <a:rPr lang="fr-FR" sz="1800" kern="150">
                          <a:effectLst/>
                          <a:latin typeface="Calibri" panose="020F0502020204030204" pitchFamily="34" charset="0"/>
                          <a:ea typeface="SimSun" panose="02010600030101010101" pitchFamily="2" charset="-122"/>
                          <a:cs typeface="Calibri" panose="020F0502020204030204" pitchFamily="34" charset="0"/>
                        </a:rPr>
                        <a:t>autre projet (</a:t>
                      </a:r>
                      <a:r>
                        <a:rPr lang="fr-FR" sz="1800" kern="150" dirty="0">
                          <a:effectLst/>
                          <a:latin typeface="Calibri" panose="020F0502020204030204" pitchFamily="34" charset="0"/>
                          <a:ea typeface="SimSun" panose="02010600030101010101" pitchFamily="2" charset="-122"/>
                          <a:cs typeface="Calibri" panose="020F0502020204030204" pitchFamily="34" charset="0"/>
                        </a:rPr>
                        <a:t>danse…) sur l'année scolaire.</a:t>
                      </a:r>
                    </a:p>
                    <a:p>
                      <a:endParaRPr lang="fr-FR" dirty="0"/>
                    </a:p>
                  </a:txBody>
                  <a:tcPr>
                    <a:solidFill>
                      <a:schemeClr val="accent2">
                        <a:lumMod val="20000"/>
                        <a:lumOff val="80000"/>
                      </a:schemeClr>
                    </a:solidFill>
                  </a:tcPr>
                </a:tc>
                <a:extLst>
                  <a:ext uri="{0D108BD9-81ED-4DB2-BD59-A6C34878D82A}">
                    <a16:rowId xmlns:a16="http://schemas.microsoft.com/office/drawing/2014/main" val="1446516729"/>
                  </a:ext>
                </a:extLst>
              </a:tr>
            </a:tbl>
          </a:graphicData>
        </a:graphic>
      </p:graphicFrame>
    </p:spTree>
    <p:extLst>
      <p:ext uri="{BB962C8B-B14F-4D97-AF65-F5344CB8AC3E}">
        <p14:creationId xmlns:p14="http://schemas.microsoft.com/office/powerpoint/2010/main" val="395045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278892"/>
            <a:ext cx="8833104" cy="982980"/>
          </a:xfrm>
        </p:spPr>
        <p:txBody>
          <a:bodyPr>
            <a:noAutofit/>
          </a:bodyPr>
          <a:lstStyle/>
          <a:p>
            <a:r>
              <a:rPr lang="fr-FR" sz="1400" dirty="0">
                <a:solidFill>
                  <a:srgbClr val="00B0F0"/>
                </a:solidFill>
              </a:rPr>
              <a:t>Rapport daté de juillet 2016, intitulé </a:t>
            </a:r>
            <a:br>
              <a:rPr lang="fr-FR" sz="1400" dirty="0">
                <a:solidFill>
                  <a:srgbClr val="00B0F0"/>
                </a:solidFill>
              </a:rPr>
            </a:br>
            <a:r>
              <a:rPr lang="fr-FR" sz="1400" dirty="0">
                <a:solidFill>
                  <a:srgbClr val="00B0F0"/>
                </a:solidFill>
              </a:rPr>
              <a:t>« Expertise sur la continuité pédagogique entre l'école et le collège » et commandé par l’IGEN et l’IGAENR</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700023985"/>
              </p:ext>
            </p:extLst>
          </p:nvPr>
        </p:nvGraphicFramePr>
        <p:xfrm>
          <a:off x="376428" y="1463040"/>
          <a:ext cx="11439144" cy="5285232"/>
        </p:xfrm>
        <a:graphic>
          <a:graphicData uri="http://schemas.openxmlformats.org/drawingml/2006/table">
            <a:tbl>
              <a:tblPr firstRow="1" bandRow="1">
                <a:tableStyleId>{5C22544A-7EE6-4342-B048-85BDC9FD1C3A}</a:tableStyleId>
              </a:tblPr>
              <a:tblGrid>
                <a:gridCol w="5585460">
                  <a:extLst>
                    <a:ext uri="{9D8B030D-6E8A-4147-A177-3AD203B41FA5}">
                      <a16:colId xmlns:a16="http://schemas.microsoft.com/office/drawing/2014/main" val="2818880597"/>
                    </a:ext>
                  </a:extLst>
                </a:gridCol>
                <a:gridCol w="5853684">
                  <a:extLst>
                    <a:ext uri="{9D8B030D-6E8A-4147-A177-3AD203B41FA5}">
                      <a16:colId xmlns:a16="http://schemas.microsoft.com/office/drawing/2014/main" val="1166178744"/>
                    </a:ext>
                  </a:extLst>
                </a:gridCol>
              </a:tblGrid>
              <a:tr h="552917">
                <a:tc>
                  <a:txBody>
                    <a:bodyPr/>
                    <a:lstStyle/>
                    <a:p>
                      <a:pPr algn="ctr"/>
                      <a:r>
                        <a:rPr lang="fr-FR" sz="1400" dirty="0">
                          <a:latin typeface="Calibri" panose="020F0502020204030204" pitchFamily="34" charset="0"/>
                          <a:cs typeface="Calibri" panose="020F0502020204030204" pitchFamily="34" charset="0"/>
                        </a:rPr>
                        <a:t>Contraintes juridiques et organisationnelles</a:t>
                      </a:r>
                    </a:p>
                  </a:txBody>
                  <a:tcPr>
                    <a:solidFill>
                      <a:schemeClr val="accent2"/>
                    </a:solidFill>
                  </a:tcPr>
                </a:tc>
                <a:tc>
                  <a:txBody>
                    <a:bodyPr/>
                    <a:lstStyle/>
                    <a:p>
                      <a:pPr algn="ctr"/>
                      <a:r>
                        <a:rPr lang="fr-FR" sz="1400" dirty="0">
                          <a:latin typeface="Calibri" panose="020F0502020204030204" pitchFamily="34" charset="0"/>
                          <a:cs typeface="Calibri" panose="020F0502020204030204" pitchFamily="34" charset="0"/>
                        </a:rPr>
                        <a:t>Un FREIN </a:t>
                      </a:r>
                    </a:p>
                    <a:p>
                      <a:pPr algn="ctr"/>
                      <a:r>
                        <a:rPr lang="fr-FR" sz="1400" dirty="0">
                          <a:latin typeface="Calibri" panose="020F0502020204030204" pitchFamily="34" charset="0"/>
                          <a:cs typeface="Calibri" panose="020F0502020204030204" pitchFamily="34" charset="0"/>
                        </a:rPr>
                        <a:t> La professionnalisation spécifique</a:t>
                      </a:r>
                    </a:p>
                  </a:txBody>
                  <a:tcPr>
                    <a:solidFill>
                      <a:schemeClr val="accent2"/>
                    </a:solidFill>
                  </a:tcPr>
                </a:tc>
                <a:extLst>
                  <a:ext uri="{0D108BD9-81ED-4DB2-BD59-A6C34878D82A}">
                    <a16:rowId xmlns:a16="http://schemas.microsoft.com/office/drawing/2014/main" val="733355629"/>
                  </a:ext>
                </a:extLst>
              </a:tr>
              <a:tr h="4732315">
                <a:tc>
                  <a:txBody>
                    <a:bodyPr/>
                    <a:lstStyle/>
                    <a:p>
                      <a:r>
                        <a:rPr lang="fr-FR" sz="1800" dirty="0">
                          <a:latin typeface="Calibri" panose="020F0502020204030204" pitchFamily="34" charset="0"/>
                          <a:cs typeface="Calibri" panose="020F0502020204030204" pitchFamily="34" charset="0"/>
                        </a:rPr>
                        <a:t>Des obstacles surévalués « les contraintes juridiques et organisationnelles » </a:t>
                      </a:r>
                    </a:p>
                    <a:p>
                      <a:endParaRPr lang="fr-FR" sz="700" dirty="0">
                        <a:latin typeface="Calibri" panose="020F0502020204030204" pitchFamily="34" charset="0"/>
                        <a:cs typeface="Calibri" panose="020F0502020204030204" pitchFamily="34" charset="0"/>
                      </a:endParaRPr>
                    </a:p>
                    <a:p>
                      <a:r>
                        <a:rPr lang="fr-FR" sz="1800" b="1" dirty="0">
                          <a:latin typeface="Calibri" panose="020F0502020204030204" pitchFamily="34" charset="0"/>
                          <a:cs typeface="Calibri" panose="020F0502020204030204" pitchFamily="34" charset="0"/>
                        </a:rPr>
                        <a:t>Organisationnelles</a:t>
                      </a:r>
                      <a:r>
                        <a:rPr lang="fr-FR" sz="1800" dirty="0">
                          <a:latin typeface="Calibri" panose="020F0502020204030204" pitchFamily="34" charset="0"/>
                          <a:cs typeface="Calibri" panose="020F0502020204030204" pitchFamily="34" charset="0"/>
                        </a:rPr>
                        <a:t> : telles que la proximité géographique des établissements ou la possibilité pour les enseignants d'intervenir indifféremment dans le 1er ou le second degré. La proximité n'est pas garante de la qualité, la proximité est un "élément facilitateur" mais "n'est nullement garante d'une continuité de qualité", affirment les auteurs du rapport.</a:t>
                      </a:r>
                    </a:p>
                    <a:p>
                      <a:endParaRPr lang="fr-FR" sz="700" dirty="0">
                        <a:latin typeface="Calibri" panose="020F0502020204030204" pitchFamily="34" charset="0"/>
                        <a:cs typeface="Calibri" panose="020F0502020204030204" pitchFamily="34" charset="0"/>
                      </a:endParaRPr>
                    </a:p>
                    <a:p>
                      <a:r>
                        <a:rPr lang="fr-FR" sz="1800" b="1" dirty="0">
                          <a:latin typeface="Calibri" panose="020F0502020204030204" pitchFamily="34" charset="0"/>
                          <a:cs typeface="Calibri" panose="020F0502020204030204" pitchFamily="34" charset="0"/>
                        </a:rPr>
                        <a:t>Juridiques</a:t>
                      </a:r>
                      <a:r>
                        <a:rPr lang="fr-FR" sz="1800" dirty="0">
                          <a:latin typeface="Calibri" panose="020F0502020204030204" pitchFamily="34" charset="0"/>
                          <a:cs typeface="Calibri" panose="020F0502020204030204" pitchFamily="34" charset="0"/>
                        </a:rPr>
                        <a:t> : les différences de statuts entre professeurs des écoles et enseignants de collège "ne font pas obstacle à ce que des enseignants volontaires puissent exercer dans un autre degré".</a:t>
                      </a:r>
                    </a:p>
                  </a:txBody>
                  <a:tcPr>
                    <a:solidFill>
                      <a:schemeClr val="accent2">
                        <a:lumMod val="20000"/>
                        <a:lumOff val="80000"/>
                      </a:schemeClr>
                    </a:solidFill>
                  </a:tcPr>
                </a:tc>
                <a:tc>
                  <a:txBody>
                    <a:bodyPr/>
                    <a:lstStyle/>
                    <a:p>
                      <a:r>
                        <a:rPr lang="fr-FR" sz="1500" dirty="0">
                          <a:latin typeface="Calibri" panose="020F0502020204030204" pitchFamily="34" charset="0"/>
                          <a:cs typeface="Calibri" panose="020F0502020204030204" pitchFamily="34" charset="0"/>
                        </a:rPr>
                        <a:t>- La "très grande majorité des projets" de liaison du cycle 3 "</a:t>
                      </a:r>
                      <a:r>
                        <a:rPr lang="fr-FR" sz="1500" b="1" dirty="0">
                          <a:latin typeface="Calibri" panose="020F0502020204030204" pitchFamily="34" charset="0"/>
                          <a:cs typeface="Calibri" panose="020F0502020204030204" pitchFamily="34" charset="0"/>
                        </a:rPr>
                        <a:t>ne questionnent pas véritablement les pratiques pédagogiques</a:t>
                      </a:r>
                      <a:r>
                        <a:rPr lang="fr-FR" sz="1500" dirty="0">
                          <a:latin typeface="Calibri" panose="020F0502020204030204" pitchFamily="34" charset="0"/>
                          <a:cs typeface="Calibri" panose="020F0502020204030204" pitchFamily="34" charset="0"/>
                        </a:rPr>
                        <a:t>". Or cette réflexion "constitue une étape indispensable mais pas suffisante pour que la construction de projets communs puisse déboucher sur des pratiques pédagogiques harmonisées".</a:t>
                      </a:r>
                    </a:p>
                    <a:p>
                      <a:r>
                        <a:rPr lang="fr-FR" sz="1500" dirty="0">
                          <a:latin typeface="Calibri" panose="020F0502020204030204" pitchFamily="34" charset="0"/>
                          <a:cs typeface="Calibri" panose="020F0502020204030204" pitchFamily="34" charset="0"/>
                        </a:rPr>
                        <a:t>- La "professionnalité spécifique" nécessaire à la liaison CM2-6è. Les inspections relèvent une "relative complexité des exigences sous-jacentes" à l'objectif d'une continuité pédagogique école-collège au regard des </a:t>
                      </a:r>
                      <a:r>
                        <a:rPr lang="fr-FR" sz="1500" b="1" dirty="0">
                          <a:latin typeface="Calibri" panose="020F0502020204030204" pitchFamily="34" charset="0"/>
                          <a:cs typeface="Calibri" panose="020F0502020204030204" pitchFamily="34" charset="0"/>
                        </a:rPr>
                        <a:t>cultures professionnelles "assez différentes" </a:t>
                      </a:r>
                      <a:r>
                        <a:rPr lang="fr-FR" sz="1500" dirty="0">
                          <a:latin typeface="Calibri" panose="020F0502020204030204" pitchFamily="34" charset="0"/>
                          <a:cs typeface="Calibri" panose="020F0502020204030204" pitchFamily="34" charset="0"/>
                        </a:rPr>
                        <a:t>entre enseignants du premier et du second degré.</a:t>
                      </a:r>
                    </a:p>
                    <a:p>
                      <a:r>
                        <a:rPr lang="fr-FR" sz="1500" b="1" dirty="0">
                          <a:latin typeface="Calibri" panose="020F0502020204030204" pitchFamily="34" charset="0"/>
                          <a:cs typeface="Calibri" panose="020F0502020204030204" pitchFamily="34" charset="0"/>
                        </a:rPr>
                        <a:t>Attention ! … très grande spécificité de l’EPS </a:t>
                      </a:r>
                      <a:r>
                        <a:rPr lang="fr-FR" sz="1500" dirty="0">
                          <a:latin typeface="Calibri" panose="020F0502020204030204" pitchFamily="34" charset="0"/>
                          <a:cs typeface="Calibri" panose="020F0502020204030204" pitchFamily="34" charset="0"/>
                        </a:rPr>
                        <a:t>si l’on s’en réfère aux PE, spécificité inductive d’angoisse et de stress :</a:t>
                      </a:r>
                    </a:p>
                    <a:p>
                      <a:r>
                        <a:rPr lang="fr-FR" sz="1500" dirty="0">
                          <a:latin typeface="Calibri" panose="020F0502020204030204" pitchFamily="34" charset="0"/>
                          <a:cs typeface="Calibri" panose="020F0502020204030204" pitchFamily="34" charset="0"/>
                        </a:rPr>
                        <a:t>- « peur de ne pas savoir faire », écart de conception (vocabulaire différent ultimate et ballon capitaine)</a:t>
                      </a:r>
                    </a:p>
                    <a:p>
                      <a:r>
                        <a:rPr lang="fr-FR" sz="1500" dirty="0">
                          <a:latin typeface="Calibri" panose="020F0502020204030204" pitchFamily="34" charset="0"/>
                          <a:cs typeface="Calibri" panose="020F0502020204030204" pitchFamily="34" charset="0"/>
                        </a:rPr>
                        <a:t>-</a:t>
                      </a:r>
                      <a:r>
                        <a:rPr lang="fr-FR" sz="1500" baseline="0" dirty="0">
                          <a:latin typeface="Calibri" panose="020F0502020204030204" pitchFamily="34" charset="0"/>
                          <a:cs typeface="Calibri" panose="020F0502020204030204" pitchFamily="34" charset="0"/>
                        </a:rPr>
                        <a:t> </a:t>
                      </a:r>
                      <a:r>
                        <a:rPr lang="fr-FR" sz="1500" dirty="0">
                          <a:latin typeface="Calibri" panose="020F0502020204030204" pitchFamily="34" charset="0"/>
                          <a:cs typeface="Calibri" panose="020F0502020204030204" pitchFamily="34" charset="0"/>
                        </a:rPr>
                        <a:t> organiser le désordre, (passage de la classe au terrain)</a:t>
                      </a:r>
                    </a:p>
                    <a:p>
                      <a:r>
                        <a:rPr lang="fr-FR" sz="1500" baseline="0" dirty="0">
                          <a:latin typeface="Calibri" panose="020F0502020204030204" pitchFamily="34" charset="0"/>
                          <a:cs typeface="Calibri" panose="020F0502020204030204" pitchFamily="34" charset="0"/>
                        </a:rPr>
                        <a:t>-  </a:t>
                      </a:r>
                      <a:r>
                        <a:rPr lang="fr-FR" sz="1500" dirty="0">
                          <a:latin typeface="Calibri" panose="020F0502020204030204" pitchFamily="34" charset="0"/>
                          <a:cs typeface="Calibri" panose="020F0502020204030204" pitchFamily="34" charset="0"/>
                        </a:rPr>
                        <a:t>méconnaissance des textes (et pour cause fluctuant et œcuménisme)</a:t>
                      </a:r>
                    </a:p>
                    <a:p>
                      <a:r>
                        <a:rPr lang="fr-FR" sz="1500" baseline="0" dirty="0">
                          <a:latin typeface="Calibri" panose="020F0502020204030204" pitchFamily="34" charset="0"/>
                          <a:cs typeface="Calibri" panose="020F0502020204030204" pitchFamily="34" charset="0"/>
                        </a:rPr>
                        <a:t> - </a:t>
                      </a:r>
                      <a:r>
                        <a:rPr lang="fr-FR" sz="1500" dirty="0">
                          <a:latin typeface="Calibri" panose="020F0502020204030204" pitchFamily="34" charset="0"/>
                          <a:cs typeface="Calibri" panose="020F0502020204030204" pitchFamily="34" charset="0"/>
                        </a:rPr>
                        <a:t>gérer l’hétérogénéité, la mixité, différencier !!!</a:t>
                      </a:r>
                    </a:p>
                    <a:p>
                      <a:r>
                        <a:rPr lang="fr-FR" sz="1500" dirty="0">
                          <a:latin typeface="Calibri" panose="020F0502020204030204" pitchFamily="34" charset="0"/>
                          <a:cs typeface="Calibri" panose="020F0502020204030204" pitchFamily="34" charset="0"/>
                        </a:rPr>
                        <a:t>Attente :  que faut-il enseigner et comment l’enseigner en sachant que les PE ont une pression forte et sont généralistes</a:t>
                      </a:r>
                      <a:r>
                        <a:rPr lang="fr-FR" sz="1500" baseline="0" dirty="0">
                          <a:latin typeface="Calibri" panose="020F0502020204030204" pitchFamily="34" charset="0"/>
                          <a:cs typeface="Calibri" panose="020F0502020204030204" pitchFamily="34" charset="0"/>
                        </a:rPr>
                        <a:t> ?</a:t>
                      </a:r>
                      <a:endParaRPr lang="fr-FR" sz="1500" dirty="0">
                        <a:latin typeface="Calibri" panose="020F0502020204030204" pitchFamily="34"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2913337050"/>
                  </a:ext>
                </a:extLst>
              </a:tr>
            </a:tbl>
          </a:graphicData>
        </a:graphic>
      </p:graphicFrame>
    </p:spTree>
    <p:extLst>
      <p:ext uri="{BB962C8B-B14F-4D97-AF65-F5344CB8AC3E}">
        <p14:creationId xmlns:p14="http://schemas.microsoft.com/office/powerpoint/2010/main" val="249929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141732"/>
            <a:ext cx="7729728" cy="845820"/>
          </a:xfrm>
        </p:spPr>
        <p:txBody>
          <a:bodyPr>
            <a:normAutofit fontScale="90000"/>
          </a:bodyPr>
          <a:lstStyle/>
          <a:p>
            <a:r>
              <a:rPr lang="fr-FR" b="1" dirty="0">
                <a:solidFill>
                  <a:srgbClr val="00B0F0"/>
                </a:solidFill>
              </a:rPr>
              <a:t>Plusieurs LEVIERS  </a:t>
            </a:r>
            <a:r>
              <a:rPr lang="fr-FR" dirty="0">
                <a:solidFill>
                  <a:srgbClr val="00B0F0"/>
                </a:solidFill>
              </a:rPr>
              <a:t>pour encourager la liaison école-collège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97621867"/>
              </p:ext>
            </p:extLst>
          </p:nvPr>
        </p:nvGraphicFramePr>
        <p:xfrm>
          <a:off x="440436" y="1069849"/>
          <a:ext cx="11311128" cy="5688393"/>
        </p:xfrm>
        <a:graphic>
          <a:graphicData uri="http://schemas.openxmlformats.org/drawingml/2006/table">
            <a:tbl>
              <a:tblPr firstRow="1" bandRow="1">
                <a:tableStyleId>{5C22544A-7EE6-4342-B048-85BDC9FD1C3A}</a:tableStyleId>
              </a:tblPr>
              <a:tblGrid>
                <a:gridCol w="11311128">
                  <a:extLst>
                    <a:ext uri="{9D8B030D-6E8A-4147-A177-3AD203B41FA5}">
                      <a16:colId xmlns:a16="http://schemas.microsoft.com/office/drawing/2014/main" val="1329733525"/>
                    </a:ext>
                  </a:extLst>
                </a:gridCol>
              </a:tblGrid>
              <a:tr h="2615183">
                <a:tc>
                  <a:txBody>
                    <a:bodyPr/>
                    <a:lstStyle/>
                    <a:p>
                      <a:pPr marL="457200">
                        <a:lnSpc>
                          <a:spcPct val="107000"/>
                        </a:lnSpc>
                        <a:spcAft>
                          <a:spcPts val="800"/>
                        </a:spcAft>
                      </a:pPr>
                      <a:r>
                        <a:rPr lang="fr-FR" sz="1400" b="1" dirty="0">
                          <a:solidFill>
                            <a:srgbClr val="7030A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4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Le pilotage doit "anticiper des organisations dont le niveau de contrainte doit être maîtrisé" et reconnaître "l'investissement des acteurs de terrain"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Rôle du conseil école collège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4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L'organisation des services des enseignants. Les inspections repèrent quelques pistes : la mobilisation partielle des 108 heures hors présence devant élèves dans le premier degré, le positionnement d'une partie des IMP sur le cycle 3, ou encore le recours aux HSE.</a:t>
                      </a:r>
                      <a:endParaRPr lang="fr-FR" sz="14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400" b="0" dirty="0">
                          <a:solidFill>
                            <a:srgbClr val="333333"/>
                          </a:solidFill>
                          <a:effectLst/>
                          <a:latin typeface="Calibri" panose="020F0502020204030204" pitchFamily="34" charset="0"/>
                          <a:ea typeface="Times New Roman" panose="02020603050405020304" pitchFamily="18" charset="0"/>
                        </a:rPr>
                        <a:t>Un pilotage à partir d'une organisation territoriale de proximité cohérente. Il est nécessaire de "réorganiser le réseau scolaire en favorisant par exemple des regroupements de proximité pour les élèves de cycle 1 et de cycle 2 et en créant un pôle cycle 3 à proximité du collège de secteur". En effet, en secteur rural, la distance entre les établissements scolaires "ne facilite pas les échanges de quelque nature qu'ils soient" et les classes multi-niveaux ne facilitent pas l'engagement, ni des enseignants du premier degré, ni de ceux du second degré.</a:t>
                      </a:r>
                      <a:endParaRPr lang="fr-FR" sz="5400" b="0" dirty="0"/>
                    </a:p>
                  </a:txBody>
                  <a:tcPr>
                    <a:solidFill>
                      <a:schemeClr val="accent2">
                        <a:lumMod val="20000"/>
                        <a:lumOff val="80000"/>
                      </a:schemeClr>
                    </a:solidFill>
                  </a:tcPr>
                </a:tc>
                <a:extLst>
                  <a:ext uri="{0D108BD9-81ED-4DB2-BD59-A6C34878D82A}">
                    <a16:rowId xmlns:a16="http://schemas.microsoft.com/office/drawing/2014/main" val="146592464"/>
                  </a:ext>
                </a:extLst>
              </a:tr>
              <a:tr h="2792093">
                <a:tc>
                  <a:txBody>
                    <a:bodyPr/>
                    <a:lstStyle/>
                    <a:p>
                      <a:pPr>
                        <a:lnSpc>
                          <a:spcPct val="107000"/>
                        </a:lnSpc>
                        <a:spcAft>
                          <a:spcPts val="800"/>
                        </a:spcAft>
                      </a:pPr>
                      <a:r>
                        <a:rPr lang="fr-FR" sz="1400" b="1" dirty="0">
                          <a:solidFill>
                            <a:srgbClr val="7030A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sz="14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fr-FR" sz="14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Un accompagnement de proximité différencié selon des modalités nouvelles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La formation ‐ action, l'animation, l'accompagnement : </a:t>
                      </a:r>
                      <a:r>
                        <a:rPr lang="fr-FR"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fr-FR"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mettre en œuvre, par exemple,  un projet privilégiant soit des échanges de services, soit des séquences d'enseignement conjointes entre enseignants du premier et du second degré, au bénéfice des CM2 de secteur si possible dans les locaux du collège, voire des classes mixtes "CM2 ‐ 6e". "La démarche mobiliserait en accompagnement les corps d'inspection et les personnels de direction du collège et de l'école concernée".</a:t>
                      </a:r>
                      <a:r>
                        <a:rPr lang="fr-FR"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nSpc>
                          <a:spcPct val="107000"/>
                        </a:lnSpc>
                        <a:spcAft>
                          <a:spcPts val="800"/>
                        </a:spcAft>
                        <a:buSzPts val="1000"/>
                        <a:buFont typeface="Symbol" panose="05050102010706020507" pitchFamily="18" charset="2"/>
                        <a:buNone/>
                        <a:tabLst>
                          <a:tab pos="457200" algn="l"/>
                        </a:tabLst>
                      </a:pP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RENTRER A L’ECOLE ET FAIRE ENTRER L’ECOLE AU COLLEGE.</a:t>
                      </a:r>
                      <a:endParaRPr lang="fr-FR"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 collège, l’inspection académique de secteur, les professeurs d’EPS et le CPC </a:t>
                      </a:r>
                      <a:r>
                        <a:rPr lang="fr-FR"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maillon indispensable</a:t>
                      </a:r>
                      <a:r>
                        <a:rPr lang="fr-FR"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à</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400" dirty="0">
                          <a:effectLst/>
                          <a:latin typeface="Calibri" panose="020F0502020204030204" pitchFamily="34" charset="0"/>
                          <a:ea typeface="Calibri" panose="020F0502020204030204" pitchFamily="34" charset="0"/>
                          <a:cs typeface="Calibri" panose="020F0502020204030204" pitchFamily="34" charset="0"/>
                        </a:rPr>
                        <a:t>la mise en place d’outils,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400" dirty="0">
                          <a:effectLst/>
                          <a:latin typeface="Calibri" panose="020F0502020204030204" pitchFamily="34" charset="0"/>
                          <a:ea typeface="Calibri" panose="020F0502020204030204" pitchFamily="34" charset="0"/>
                          <a:cs typeface="Calibri" panose="020F0502020204030204" pitchFamily="34" charset="0"/>
                        </a:rPr>
                        <a:t>un possible échange de pratique,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400" dirty="0">
                          <a:effectLst/>
                          <a:latin typeface="Calibri" panose="020F0502020204030204" pitchFamily="34" charset="0"/>
                          <a:ea typeface="Calibri" panose="020F0502020204030204" pitchFamily="34" charset="0"/>
                          <a:cs typeface="Calibri" panose="020F0502020204030204" pitchFamily="34" charset="0"/>
                        </a:rPr>
                        <a:t>un espace de formation-action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76250">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b="1" dirty="0">
                          <a:effectLst/>
                          <a:latin typeface="Calibri" panose="020F0502020204030204" pitchFamily="34" charset="0"/>
                          <a:ea typeface="Calibri" panose="020F0502020204030204" pitchFamily="34" charset="0"/>
                        </a:rPr>
                        <a:t>Collège :  moteur d’un projet de bassin ou en toute humilité, d’un projet de liaison </a:t>
                      </a:r>
                      <a:r>
                        <a:rPr lang="fr-FR" sz="1400" dirty="0">
                          <a:effectLst/>
                          <a:latin typeface="Calibri" panose="020F0502020204030204" pitchFamily="34" charset="0"/>
                          <a:ea typeface="Calibri" panose="020F0502020204030204" pitchFamily="34" charset="0"/>
                        </a:rPr>
                        <a:t>basé sur la mise en place d’une pratique  commune,  pré-requis à la notion de CYCLE « Dans 6 séances je ferai mon premier tournoi… »</a:t>
                      </a:r>
                      <a:endParaRPr lang="fr-FR" sz="4000" dirty="0"/>
                    </a:p>
                  </a:txBody>
                  <a:tcPr>
                    <a:solidFill>
                      <a:schemeClr val="accent2">
                        <a:lumMod val="20000"/>
                        <a:lumOff val="80000"/>
                      </a:schemeClr>
                    </a:solidFill>
                  </a:tcPr>
                </a:tc>
                <a:extLst>
                  <a:ext uri="{0D108BD9-81ED-4DB2-BD59-A6C34878D82A}">
                    <a16:rowId xmlns:a16="http://schemas.microsoft.com/office/drawing/2014/main" val="2494846698"/>
                  </a:ext>
                </a:extLst>
              </a:tr>
            </a:tbl>
          </a:graphicData>
        </a:graphic>
      </p:graphicFrame>
    </p:spTree>
    <p:extLst>
      <p:ext uri="{BB962C8B-B14F-4D97-AF65-F5344CB8AC3E}">
        <p14:creationId xmlns:p14="http://schemas.microsoft.com/office/powerpoint/2010/main" val="365141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9612" y="150876"/>
            <a:ext cx="7729728" cy="1065276"/>
          </a:xfrm>
        </p:spPr>
        <p:txBody>
          <a:bodyPr>
            <a:normAutofit fontScale="90000"/>
          </a:bodyPr>
          <a:lstStyle/>
          <a:p>
            <a:r>
              <a:rPr lang="fr-FR" sz="2200" b="1" u="sng" dirty="0">
                <a:solidFill>
                  <a:srgbClr val="00B0F0"/>
                </a:solidFill>
              </a:rPr>
              <a:t>Objet du propos</a:t>
            </a:r>
            <a:r>
              <a:rPr lang="fr-FR" sz="2200" b="1" dirty="0">
                <a:solidFill>
                  <a:srgbClr val="00B0F0"/>
                </a:solidFill>
              </a:rPr>
              <a:t> : Quelle démarche pour la mise en place d une culture professionnelle commune au cycle 3 </a:t>
            </a:r>
            <a:r>
              <a:rPr lang="fr-FR" sz="1400" b="1" dirty="0">
                <a:solidFill>
                  <a:srgbClr val="00B0F0"/>
                </a:solidFill>
              </a:rPr>
              <a:t>.</a:t>
            </a:r>
            <a:endParaRPr lang="fr-FR" sz="2400" b="1" dirty="0">
              <a:solidFill>
                <a:srgbClr val="00B0F0"/>
              </a:solidFill>
            </a:endParaRPr>
          </a:p>
        </p:txBody>
      </p:sp>
      <p:sp>
        <p:nvSpPr>
          <p:cNvPr id="3" name="Espace réservé du contenu 2"/>
          <p:cNvSpPr>
            <a:spLocks noGrp="1"/>
          </p:cNvSpPr>
          <p:nvPr>
            <p:ph idx="1"/>
          </p:nvPr>
        </p:nvSpPr>
        <p:spPr>
          <a:xfrm>
            <a:off x="0" y="1408176"/>
            <a:ext cx="12192000" cy="5449824"/>
          </a:xfrm>
        </p:spPr>
        <p:txBody>
          <a:bodyPr>
            <a:normAutofit fontScale="25000" lnSpcReduction="20000"/>
          </a:bodyPr>
          <a:lstStyle/>
          <a:p>
            <a:pPr marL="0" indent="0">
              <a:lnSpc>
                <a:spcPct val="107000"/>
              </a:lnSpc>
              <a:spcAft>
                <a:spcPts val="0"/>
              </a:spcAft>
              <a:buNone/>
            </a:pPr>
            <a:r>
              <a:rPr lang="fr-FR" sz="4800" dirty="0">
                <a:solidFill>
                  <a:srgbClr val="333333"/>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fr-FR" sz="4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Ainsi si les contraintes juridiques et organisationnelles semblent cristalliser les craintes pour la mise en place du cycle 3, ces obstacles sont surévalués</a:t>
            </a:r>
            <a:r>
              <a:rPr lang="fr-FR" sz="4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fr-FR"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la mise en place du cycle 3 serait bien plus liée à la construction d’une culture professionnelle commune basée sur l’échange, l’ouverture des structures, un ensemble de projets communs avec le collège comme élément  déclencheur. </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fr-FR" sz="4800" b="1" u="sng" dirty="0">
                <a:solidFill>
                  <a:srgbClr val="0070C0"/>
                </a:solidFill>
                <a:latin typeface="Calibri" panose="020F0502020204030204" pitchFamily="34" charset="0"/>
                <a:ea typeface="Calibri" panose="020F0502020204030204" pitchFamily="34" charset="0"/>
                <a:cs typeface="Calibri" panose="020F0502020204030204" pitchFamily="34" charset="0"/>
              </a:rPr>
              <a:t>Cycle 3 (consolidation) Programmes collège 25/11/2015</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4800" dirty="0">
                <a:latin typeface="Calibri" panose="020F0502020204030204" pitchFamily="34" charset="0"/>
                <a:ea typeface="Calibri" panose="020F0502020204030204" pitchFamily="34" charset="0"/>
                <a:cs typeface="Calibri" panose="020F0502020204030204" pitchFamily="34" charset="0"/>
              </a:rPr>
              <a:t>    Tous les élèves doivent avoir atteint le niveau attendu de compétence dans au moins une APSA par champ d’apprentissage.</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4800" dirty="0">
                <a:latin typeface="Calibri" panose="020F0502020204030204" pitchFamily="34" charset="0"/>
                <a:ea typeface="Calibri" panose="020F0502020204030204" pitchFamily="34" charset="0"/>
                <a:cs typeface="Calibri" panose="020F0502020204030204" pitchFamily="34" charset="0"/>
              </a:rPr>
              <a:t>    Le cycle 3 garantit l’acquisition d’une culture commune, physique sportive et artistique contribuant à la formation du citoyen.</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4800" dirty="0">
                <a:latin typeface="Calibri" panose="020F0502020204030204" pitchFamily="34" charset="0"/>
                <a:ea typeface="Calibri" panose="020F0502020204030204" pitchFamily="34" charset="0"/>
                <a:cs typeface="Calibri" panose="020F0502020204030204" pitchFamily="34" charset="0"/>
              </a:rPr>
              <a:t>    Au cycle 3 l’organisation, la vie de l’EPS est multiple (intervenant, lieu, structure) .</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dirty="0">
                <a:latin typeface="Calibri" panose="020F0502020204030204" pitchFamily="34" charset="0"/>
                <a:ea typeface="Calibri" panose="020F0502020204030204" pitchFamily="34" charset="0"/>
                <a:cs typeface="Calibri" panose="020F0502020204030204" pitchFamily="34" charset="0"/>
              </a:rPr>
              <a:t>    Je choisirai pour illustrer mon propos le CA 4 :  Conduire et maitriser un affrontement collectif ou individuel » :</a:t>
            </a:r>
            <a:r>
              <a:rPr lang="fr-FR" sz="4800" dirty="0">
                <a:solidFill>
                  <a:srgbClr val="FF0000"/>
                </a:solidFill>
                <a:latin typeface="Calibri" panose="020F0502020204030204" pitchFamily="34" charset="0"/>
                <a:ea typeface="Calibri" panose="020F0502020204030204" pitchFamily="34" charset="0"/>
                <a:cs typeface="Calibri" panose="020F0502020204030204" pitchFamily="34" charset="0"/>
              </a:rPr>
              <a:t>  le rugby !</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Le rugby pratique au féminin au collège Jean Vilar collège REP, un projet qui vit, qui anime, qui fédère un projet qui contribue à la mise en place d’une culture professionnelle commune  incontournable à la notion de cycle de formation.</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dirty="0">
                <a:latin typeface="Calibri" panose="020F0502020204030204" pitchFamily="34" charset="0"/>
                <a:ea typeface="Calibri" panose="020F0502020204030204" pitchFamily="34" charset="0"/>
                <a:cs typeface="Calibri" panose="020F0502020204030204" pitchFamily="34" charset="0"/>
              </a:rPr>
              <a:t>   Après un rapide historique, nécessaire pour comprendre le contexte qui fait « du rugby  pratique au féminin » le déclencheur de la liaison EPS au collège Jean Vilar, je proposerai une démarche  </a:t>
            </a:r>
            <a:r>
              <a:rPr lang="fr-FR" sz="4800" u="sng" dirty="0">
                <a:latin typeface="Calibri" panose="020F0502020204030204" pitchFamily="34" charset="0"/>
                <a:ea typeface="Calibri" panose="020F0502020204030204" pitchFamily="34" charset="0"/>
                <a:cs typeface="Calibri" panose="020F0502020204030204" pitchFamily="34" charset="0"/>
              </a:rPr>
              <a:t>en 6 temps, temps  indispensables</a:t>
            </a:r>
            <a:r>
              <a:rPr lang="fr-FR" sz="4800" dirty="0">
                <a:latin typeface="Calibri" panose="020F0502020204030204" pitchFamily="34" charset="0"/>
                <a:ea typeface="Calibri" panose="020F0502020204030204" pitchFamily="34" charset="0"/>
                <a:cs typeface="Calibri" panose="020F0502020204030204" pitchFamily="34" charset="0"/>
              </a:rPr>
              <a:t>  pour mettre en place dans chaque école de notre secteur une pratique professionnelle commune.</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b="1" dirty="0">
                <a:latin typeface="Calibri" panose="020F0502020204030204" pitchFamily="34" charset="0"/>
                <a:ea typeface="Calibri" panose="020F0502020204030204" pitchFamily="34" charset="0"/>
                <a:cs typeface="Calibri" panose="020F0502020204030204" pitchFamily="34" charset="0"/>
              </a:rPr>
              <a:t>   Tps 1 : </a:t>
            </a:r>
            <a:r>
              <a:rPr lang="fr-FR" sz="4800" dirty="0">
                <a:latin typeface="Calibri" panose="020F0502020204030204" pitchFamily="34" charset="0"/>
                <a:ea typeface="Calibri" panose="020F0502020204030204" pitchFamily="34" charset="0"/>
                <a:cs typeface="Calibri" panose="020F0502020204030204" pitchFamily="34" charset="0"/>
              </a:rPr>
              <a:t>Initiation et échange de pratique (observation)</a:t>
            </a:r>
            <a:r>
              <a:rPr lang="fr-FR" sz="4800" b="1" dirty="0">
                <a:latin typeface="Calibri" panose="020F0502020204030204" pitchFamily="34" charset="0"/>
                <a:ea typeface="Calibri" panose="020F0502020204030204" pitchFamily="34" charset="0"/>
                <a:cs typeface="Calibri" panose="020F0502020204030204" pitchFamily="34" charset="0"/>
              </a:rPr>
              <a:t>, le collège entre à l’école.</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b="1" dirty="0">
                <a:latin typeface="Calibri" panose="020F0502020204030204" pitchFamily="34" charset="0"/>
                <a:ea typeface="Calibri" panose="020F0502020204030204" pitchFamily="34" charset="0"/>
                <a:cs typeface="Calibri" panose="020F0502020204030204" pitchFamily="34" charset="0"/>
              </a:rPr>
              <a:t>   Tps 2 : </a:t>
            </a:r>
            <a:r>
              <a:rPr lang="fr-FR" sz="4800" dirty="0">
                <a:latin typeface="Calibri" panose="020F0502020204030204" pitchFamily="34" charset="0"/>
                <a:ea typeface="Calibri" panose="020F0502020204030204" pitchFamily="34" charset="0"/>
                <a:cs typeface="Calibri" panose="020F0502020204030204" pitchFamily="34" charset="0"/>
              </a:rPr>
              <a:t>Mise en place d’un outil « recette » avec les différents acteurs de l’E.P.S.</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b="1" dirty="0">
                <a:latin typeface="Calibri" panose="020F0502020204030204" pitchFamily="34" charset="0"/>
                <a:ea typeface="Calibri" panose="020F0502020204030204" pitchFamily="34" charset="0"/>
                <a:cs typeface="Calibri" panose="020F0502020204030204" pitchFamily="34" charset="0"/>
              </a:rPr>
              <a:t>   Tps 3 : </a:t>
            </a:r>
            <a:r>
              <a:rPr lang="fr-FR" sz="4800" dirty="0">
                <a:latin typeface="Calibri" panose="020F0502020204030204" pitchFamily="34" charset="0"/>
                <a:ea typeface="Calibri" panose="020F0502020204030204" pitchFamily="34" charset="0"/>
                <a:cs typeface="Calibri" panose="020F0502020204030204" pitchFamily="34" charset="0"/>
              </a:rPr>
              <a:t>Un temps de formation et de construction d’une pratique commune « échanger » « établir une confiance mutuelle » « décomplexer les approches », </a:t>
            </a:r>
            <a:r>
              <a:rPr lang="fr-FR" sz="4800" b="1" dirty="0">
                <a:latin typeface="Calibri" panose="020F0502020204030204" pitchFamily="34" charset="0"/>
                <a:ea typeface="Calibri" panose="020F0502020204030204" pitchFamily="34" charset="0"/>
                <a:cs typeface="Calibri" panose="020F0502020204030204" pitchFamily="34" charset="0"/>
              </a:rPr>
              <a:t>l’école entre au collège</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4800" b="1" dirty="0">
                <a:latin typeface="Calibri" panose="020F0502020204030204" pitchFamily="34" charset="0"/>
                <a:ea typeface="Calibri" panose="020F0502020204030204" pitchFamily="34" charset="0"/>
                <a:cs typeface="Calibri" panose="020F0502020204030204" pitchFamily="34" charset="0"/>
              </a:rPr>
              <a:t>   Tps 4 : </a:t>
            </a:r>
            <a:r>
              <a:rPr lang="fr-FR" sz="4800" dirty="0">
                <a:latin typeface="Calibri" panose="020F0502020204030204" pitchFamily="34" charset="0"/>
                <a:ea typeface="Calibri" panose="020F0502020204030204" pitchFamily="34" charset="0"/>
                <a:cs typeface="Calibri" panose="020F0502020204030204" pitchFamily="34" charset="0"/>
              </a:rPr>
              <a:t>Enseignement de l’activité rugby dans les écoles par le professeur des écoles</a:t>
            </a:r>
            <a:r>
              <a:rPr lang="fr-FR" sz="4800" dirty="0">
                <a:latin typeface="Calibri" panose="020F0502020204030204" pitchFamily="34" charset="0"/>
                <a:ea typeface="Times New Roman" panose="02020603050405020304" pitchFamily="18" charset="0"/>
                <a:cs typeface="Calibri" panose="020F0502020204030204" pitchFamily="34" charset="0"/>
              </a:rPr>
              <a:t>.</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4800" b="1" dirty="0">
                <a:latin typeface="Calibri" panose="020F0502020204030204" pitchFamily="34" charset="0"/>
                <a:ea typeface="Times New Roman" panose="02020603050405020304" pitchFamily="18" charset="0"/>
                <a:cs typeface="Calibri" panose="020F0502020204030204" pitchFamily="34" charset="0"/>
              </a:rPr>
              <a:t>   Tps 5 : </a:t>
            </a:r>
            <a:r>
              <a:rPr lang="fr-FR" sz="4800" dirty="0">
                <a:latin typeface="Calibri" panose="020F0502020204030204" pitchFamily="34" charset="0"/>
                <a:ea typeface="Times New Roman" panose="02020603050405020304" pitchFamily="18" charset="0"/>
                <a:cs typeface="Calibri" panose="020F0502020204030204" pitchFamily="34" charset="0"/>
              </a:rPr>
              <a:t> Vivre, s’affronter se rencontrer ! USEP +UNSS</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fr-FR" sz="4800" b="1" dirty="0">
                <a:latin typeface="Calibri" panose="020F0502020204030204" pitchFamily="34" charset="0"/>
                <a:ea typeface="Times New Roman" panose="02020603050405020304" pitchFamily="18" charset="0"/>
                <a:cs typeface="Calibri" panose="020F0502020204030204" pitchFamily="34" charset="0"/>
              </a:rPr>
              <a:t>   Tps 6 :  Retour sur le projet et déclinaison au regard des programmes et domaine du socle</a:t>
            </a:r>
            <a:r>
              <a:rPr lang="fr-FR" sz="4800" dirty="0">
                <a:latin typeface="Calibri" panose="020F0502020204030204" pitchFamily="34" charset="0"/>
                <a:ea typeface="Times New Roman" panose="02020603050405020304" pitchFamily="18" charset="0"/>
                <a:cs typeface="Calibri" panose="020F0502020204030204" pitchFamily="34" charset="0"/>
              </a:rPr>
              <a:t> </a:t>
            </a:r>
            <a:endParaRPr lang="fr-FR" sz="48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4464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092708" y="155448"/>
            <a:ext cx="9860280" cy="393192"/>
          </a:xfrm>
        </p:spPr>
        <p:txBody>
          <a:bodyPr>
            <a:normAutofit fontScale="90000"/>
          </a:bodyPr>
          <a:lstStyle/>
          <a:p>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600" dirty="0"/>
            </a:br>
            <a:br>
              <a:rPr lang="fr-FR" altLang="fr-FR" sz="1000" dirty="0"/>
            </a:br>
            <a:br>
              <a:rPr lang="fr-FR" altLang="fr-FR" sz="1000" dirty="0"/>
            </a:br>
            <a:r>
              <a:rPr lang="fr-FR" altLang="fr-FR" sz="1600" b="1" dirty="0">
                <a:solidFill>
                  <a:srgbClr val="00B0F0"/>
                </a:solidFill>
              </a:rPr>
              <a:t>Historique et contexte </a:t>
            </a:r>
            <a:br>
              <a:rPr lang="fr-FR" altLang="fr-FR" sz="2000" dirty="0">
                <a:solidFill>
                  <a:srgbClr val="00B0F0"/>
                </a:solidFill>
              </a:rPr>
            </a:br>
            <a:br>
              <a:rPr lang="fr-FR" altLang="fr-FR" sz="1400" dirty="0">
                <a:solidFill>
                  <a:srgbClr val="00B0F0"/>
                </a:solidFill>
              </a:rPr>
            </a:br>
            <a:br>
              <a:rPr lang="fr-FR" altLang="fr-FR" sz="1400" dirty="0">
                <a:solidFill>
                  <a:srgbClr val="00B0F0"/>
                </a:solidFill>
              </a:rPr>
            </a:br>
            <a:br>
              <a:rPr lang="fr-FR" altLang="fr-FR" sz="1400" dirty="0">
                <a:solidFill>
                  <a:srgbClr val="00B0F0"/>
                </a:solidFill>
              </a:rPr>
            </a:br>
            <a:r>
              <a:rPr lang="fr-FR" altLang="fr-FR" sz="1400" b="1" dirty="0">
                <a:solidFill>
                  <a:srgbClr val="00B0F0"/>
                </a:solidFill>
              </a:rPr>
              <a:t>Le rugby féminin comme déclencheur du projet cycle 3 au collège J.Vilar. Un partage de valeurs et d’émotions à l’origine d’une culture professionnelle commune</a:t>
            </a:r>
            <a:br>
              <a:rPr lang="fr-FR" altLang="fr-FR" sz="1400" b="1" dirty="0">
                <a:solidFill>
                  <a:srgbClr val="00B0F0"/>
                </a:solidFill>
              </a:rPr>
            </a:br>
            <a:r>
              <a:rPr lang="fr-FR" altLang="fr-FR" sz="1300" dirty="0">
                <a:latin typeface="Calibri" panose="020F0502020204030204" pitchFamily="34" charset="0"/>
                <a:cs typeface="Calibri" panose="020F0502020204030204" pitchFamily="34" charset="0"/>
              </a:rPr>
              <a:t>Collège J.Vilar de Chalon sur Saône au centre d’un réseau de 12 écoles + Réseau REP </a:t>
            </a:r>
            <a:br>
              <a:rPr lang="fr-FR" altLang="fr-FR" sz="1300" dirty="0">
                <a:latin typeface="Calibri" panose="020F0502020204030204" pitchFamily="34" charset="0"/>
                <a:cs typeface="Calibri" panose="020F0502020204030204" pitchFamily="34" charset="0"/>
              </a:rPr>
            </a:br>
            <a:br>
              <a:rPr lang="fr-FR" altLang="fr-FR" sz="1300" dirty="0">
                <a:latin typeface="Calibri" panose="020F0502020204030204" pitchFamily="34" charset="0"/>
                <a:cs typeface="Calibri" panose="020F0502020204030204" pitchFamily="34" charset="0"/>
              </a:rPr>
            </a:br>
            <a:r>
              <a:rPr lang="fr-FR" altLang="fr-FR" sz="1300" dirty="0">
                <a:latin typeface="Calibri" panose="020F0502020204030204" pitchFamily="34" charset="0"/>
                <a:cs typeface="Calibri" panose="020F0502020204030204" pitchFamily="34" charset="0"/>
              </a:rPr>
              <a:t>Débuter notre liaison école / Collège  avec le rugby n’est pas anodin, la pratique de l’activité s’inscrit dans un contexte.</a:t>
            </a:r>
            <a:br>
              <a:rPr lang="fr-FR" altLang="fr-FR" sz="1300" dirty="0">
                <a:latin typeface="Calibri" panose="020F0502020204030204" pitchFamily="34" charset="0"/>
                <a:cs typeface="Calibri" panose="020F0502020204030204" pitchFamily="34" charset="0"/>
              </a:rPr>
            </a:br>
            <a:br>
              <a:rPr lang="fr-FR" altLang="fr-FR" sz="1300" dirty="0">
                <a:latin typeface="Calibri" panose="020F0502020204030204" pitchFamily="34" charset="0"/>
                <a:cs typeface="Calibri" panose="020F0502020204030204" pitchFamily="34" charset="0"/>
              </a:rPr>
            </a:br>
            <a:r>
              <a:rPr lang="fr-FR" altLang="fr-FR" sz="1300" dirty="0">
                <a:latin typeface="Calibri" panose="020F0502020204030204" pitchFamily="34" charset="0"/>
                <a:cs typeface="Calibri" panose="020F0502020204030204" pitchFamily="34" charset="0"/>
              </a:rPr>
              <a:t>Genèse : naissance au collège Jean Zay collège ZEP (92% CSP défavorisées) dans  quartiers  en huis clos (Chalon, la cité des Pré saint jean, son collège et ses 5 écoles)</a:t>
            </a:r>
          </a:p>
          <a:p>
            <a:pPr lvl="0"/>
            <a:r>
              <a:rPr lang="fr-FR" altLang="fr-FR" sz="1300" dirty="0">
                <a:latin typeface="Calibri" panose="020F0502020204030204" pitchFamily="34" charset="0"/>
                <a:cs typeface="Calibri" panose="020F0502020204030204" pitchFamily="34" charset="0"/>
              </a:rPr>
              <a:t>1996 : Interdiction aux femmes FFR</a:t>
            </a:r>
          </a:p>
          <a:p>
            <a:pPr lvl="0"/>
            <a:r>
              <a:rPr lang="fr-FR" altLang="fr-FR" sz="1300" dirty="0">
                <a:latin typeface="Calibri" panose="020F0502020204030204" pitchFamily="34" charset="0"/>
                <a:cs typeface="Calibri" panose="020F0502020204030204" pitchFamily="34" charset="0"/>
              </a:rPr>
              <a:t>2001 : Section sportive… retour au collège dans un contexte de grande paupérisation</a:t>
            </a:r>
          </a:p>
          <a:p>
            <a:pPr lvl="0"/>
            <a:r>
              <a:rPr lang="fr-FR" altLang="fr-FR" sz="1300" dirty="0">
                <a:latin typeface="Calibri" panose="020F0502020204030204" pitchFamily="34" charset="0"/>
                <a:cs typeface="Calibri" panose="020F0502020204030204" pitchFamily="34" charset="0"/>
              </a:rPr>
              <a:t> </a:t>
            </a:r>
          </a:p>
          <a:p>
            <a:pPr lvl="0"/>
            <a:r>
              <a:rPr lang="fr-FR" altLang="fr-FR" sz="1300" dirty="0">
                <a:latin typeface="Calibri" panose="020F0502020204030204" pitchFamily="34" charset="0"/>
                <a:cs typeface="Calibri" panose="020F0502020204030204" pitchFamily="34" charset="0"/>
              </a:rPr>
              <a:t>RUGBYWOMEN Une cité, Une Ville, Des Filles, Le Rugby</a:t>
            </a:r>
          </a:p>
          <a:p>
            <a:pPr lvl="0"/>
            <a:endParaRPr lang="fr-FR" altLang="fr-FR" dirty="0"/>
          </a:p>
        </p:txBody>
      </p:sp>
      <p:pic>
        <p:nvPicPr>
          <p:cNvPr id="5" name="Espace réservé du contenu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941390" y="3383280"/>
            <a:ext cx="2162916" cy="3170936"/>
          </a:xfrm>
        </p:spPr>
      </p:pic>
    </p:spTree>
    <p:extLst>
      <p:ext uri="{BB962C8B-B14F-4D97-AF65-F5344CB8AC3E}">
        <p14:creationId xmlns:p14="http://schemas.microsoft.com/office/powerpoint/2010/main" val="178198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2180" y="269748"/>
            <a:ext cx="7729728" cy="1188720"/>
          </a:xfrm>
        </p:spPr>
        <p:txBody>
          <a:bodyPr>
            <a:normAutofit fontScale="90000"/>
          </a:bodyPr>
          <a:lstStyle/>
          <a:p>
            <a:r>
              <a:rPr lang="fr-FR" b="1" dirty="0">
                <a:solidFill>
                  <a:srgbClr val="00B0F0"/>
                </a:solidFill>
              </a:rPr>
              <a:t>Le Rugby pratique au féminin :     Un projet Education Nationale</a:t>
            </a:r>
            <a:endParaRPr lang="fr-FR" b="1" dirty="0"/>
          </a:p>
        </p:txBody>
      </p:sp>
      <p:sp>
        <p:nvSpPr>
          <p:cNvPr id="3" name="Espace réservé du contenu 2"/>
          <p:cNvSpPr>
            <a:spLocks noGrp="1"/>
          </p:cNvSpPr>
          <p:nvPr>
            <p:ph idx="1"/>
          </p:nvPr>
        </p:nvSpPr>
        <p:spPr>
          <a:xfrm>
            <a:off x="301752" y="1828800"/>
            <a:ext cx="11530584" cy="4581144"/>
          </a:xfrm>
        </p:spPr>
        <p:txBody>
          <a:bodyPr>
            <a:normAutofit fontScale="25000" lnSpcReduction="20000"/>
          </a:bodyPr>
          <a:lstStyle/>
          <a:p>
            <a:pPr marL="0" indent="0">
              <a:buNone/>
            </a:pPr>
            <a:r>
              <a:rPr lang="fr-FR" sz="5600" b="1" u="sng" dirty="0">
                <a:latin typeface="Calibri" panose="020F0502020204030204" pitchFamily="34" charset="0"/>
                <a:cs typeface="Calibri" panose="020F0502020204030204" pitchFamily="34" charset="0"/>
              </a:rPr>
              <a:t>Avec comme enjeux</a:t>
            </a:r>
            <a:r>
              <a:rPr lang="fr-FR" sz="5600" dirty="0">
                <a:latin typeface="Calibri" panose="020F0502020204030204" pitchFamily="34" charset="0"/>
                <a:cs typeface="Calibri" panose="020F0502020204030204" pitchFamily="34" charset="0"/>
              </a:rPr>
              <a:t> :</a:t>
            </a:r>
          </a:p>
          <a:p>
            <a:pPr marL="0" lvl="0" indent="0">
              <a:buFont typeface="Wingdings" pitchFamily="2" charset="2"/>
              <a:buChar char="v"/>
            </a:pPr>
            <a:r>
              <a:rPr lang="fr-FR" sz="5600" dirty="0">
                <a:latin typeface="Calibri" panose="020F0502020204030204" pitchFamily="34" charset="0"/>
                <a:cs typeface="Calibri" panose="020F0502020204030204" pitchFamily="34" charset="0"/>
              </a:rPr>
              <a:t> Créer du lien avec l’école </a:t>
            </a:r>
          </a:p>
          <a:p>
            <a:pPr marL="0" lvl="0" indent="0">
              <a:buFont typeface="Wingdings" pitchFamily="2" charset="2"/>
              <a:buChar char="v"/>
            </a:pPr>
            <a:r>
              <a:rPr lang="fr-FR" sz="5600" dirty="0">
                <a:latin typeface="Calibri" panose="020F0502020204030204" pitchFamily="34" charset="0"/>
                <a:cs typeface="Calibri" panose="020F0502020204030204" pitchFamily="34" charset="0"/>
              </a:rPr>
              <a:t> Créer l’égalité des chances face à toutes les pratiques sportives </a:t>
            </a:r>
          </a:p>
          <a:p>
            <a:pPr marL="0" lvl="0" indent="0">
              <a:buFont typeface="Wingdings" pitchFamily="2" charset="2"/>
              <a:buChar char="v"/>
            </a:pPr>
            <a:r>
              <a:rPr lang="fr-FR" sz="5600" dirty="0">
                <a:latin typeface="Calibri" panose="020F0502020204030204" pitchFamily="34" charset="0"/>
                <a:cs typeface="Calibri" panose="020F0502020204030204" pitchFamily="34" charset="0"/>
              </a:rPr>
              <a:t> Donner du sens à l’école et valoriser toutes les compétences et réussites.</a:t>
            </a:r>
          </a:p>
          <a:p>
            <a:pPr marL="0" indent="0">
              <a:buFont typeface="Wingdings" pitchFamily="2" charset="2"/>
              <a:buChar char="v"/>
            </a:pPr>
            <a:r>
              <a:rPr lang="fr-FR" sz="5600" dirty="0">
                <a:latin typeface="Calibri" panose="020F0502020204030204" pitchFamily="34" charset="0"/>
                <a:cs typeface="Calibri" panose="020F0502020204030204" pitchFamily="34" charset="0"/>
              </a:rPr>
              <a:t> Projet qui se développe au cœur de la ZEP en relation avec coordonnateur ZEP, au sein de la cité à la vue et sous le regard de tous, un projet reconnu comme porteur de valeurs citoyennes fortes </a:t>
            </a:r>
            <a:r>
              <a:rPr lang="fr-FR" sz="5600" b="1" dirty="0">
                <a:latin typeface="Calibri" panose="020F0502020204030204" pitchFamily="34" charset="0"/>
                <a:cs typeface="Calibri" panose="020F0502020204030204" pitchFamily="34" charset="0"/>
              </a:rPr>
              <a:t>« passage d’élèves de banlieues à ambassadrices de quartier, ville et sport »</a:t>
            </a:r>
          </a:p>
          <a:p>
            <a:pPr marL="0" indent="0">
              <a:buNone/>
            </a:pPr>
            <a:r>
              <a:rPr lang="fr-FR" sz="5600" b="1" dirty="0">
                <a:latin typeface="Calibri" panose="020F0502020204030204" pitchFamily="34" charset="0"/>
                <a:cs typeface="Calibri" panose="020F0502020204030204" pitchFamily="34" charset="0"/>
              </a:rPr>
              <a:t> </a:t>
            </a:r>
            <a:endParaRPr lang="fr-FR" sz="5600" dirty="0">
              <a:latin typeface="Calibri" panose="020F0502020204030204" pitchFamily="34" charset="0"/>
              <a:cs typeface="Calibri" panose="020F0502020204030204" pitchFamily="34" charset="0"/>
            </a:endParaRPr>
          </a:p>
          <a:p>
            <a:pPr marL="0" indent="0">
              <a:buNone/>
            </a:pPr>
            <a:r>
              <a:rPr lang="fr-FR" sz="5600" b="1" dirty="0">
                <a:latin typeface="Calibri" panose="020F0502020204030204" pitchFamily="34" charset="0"/>
                <a:cs typeface="Calibri" panose="020F0502020204030204" pitchFamily="34" charset="0"/>
                <a:sym typeface="Symbol"/>
              </a:rPr>
              <a:t> </a:t>
            </a:r>
            <a:r>
              <a:rPr lang="fr-FR" sz="5600" b="1" dirty="0">
                <a:latin typeface="Calibri" panose="020F0502020204030204" pitchFamily="34" charset="0"/>
                <a:cs typeface="Calibri" panose="020F0502020204030204" pitchFamily="34" charset="0"/>
              </a:rPr>
              <a:t>Un projet qui se développe DEJA en lien direct avec toutes les écoles de secteurs </a:t>
            </a:r>
            <a:r>
              <a:rPr lang="fr-FR" sz="5600" dirty="0">
                <a:latin typeface="Calibri" panose="020F0502020204030204" pitchFamily="34" charset="0"/>
                <a:cs typeface="Calibri" panose="020F0502020204030204" pitchFamily="34" charset="0"/>
              </a:rPr>
              <a:t>: formation avec élèves, interventions mutualisées (sous couvert du professeur d’EPS et sur la base d’une convention Etablissement, IEN et ville)</a:t>
            </a:r>
          </a:p>
          <a:p>
            <a:pPr marL="0" indent="0">
              <a:buNone/>
            </a:pPr>
            <a:r>
              <a:rPr lang="fr-FR" sz="5600" dirty="0">
                <a:latin typeface="Calibri" panose="020F0502020204030204" pitchFamily="34" charset="0"/>
                <a:cs typeface="Calibri" panose="020F0502020204030204" pitchFamily="34" charset="0"/>
              </a:rPr>
              <a:t>- parents,</a:t>
            </a:r>
          </a:p>
          <a:p>
            <a:pPr marL="0" indent="0">
              <a:buNone/>
            </a:pPr>
            <a:r>
              <a:rPr lang="fr-FR" sz="5600" dirty="0">
                <a:latin typeface="Calibri" panose="020F0502020204030204" pitchFamily="34" charset="0"/>
                <a:cs typeface="Calibri" panose="020F0502020204030204" pitchFamily="34" charset="0"/>
              </a:rPr>
              <a:t>- professeurs des écoles et intervenants extérieurs.</a:t>
            </a:r>
          </a:p>
          <a:p>
            <a:pPr marL="0" indent="0">
              <a:buNone/>
            </a:pPr>
            <a:r>
              <a:rPr lang="fr-FR" sz="5600" dirty="0">
                <a:latin typeface="Calibri" panose="020F0502020204030204" pitchFamily="34" charset="0"/>
                <a:cs typeface="Calibri" panose="020F0502020204030204" pitchFamily="34" charset="0"/>
              </a:rPr>
              <a:t> </a:t>
            </a:r>
          </a:p>
          <a:p>
            <a:pPr marL="0" indent="0">
              <a:buNone/>
            </a:pPr>
            <a:r>
              <a:rPr lang="fr-FR" sz="5600" b="1" dirty="0">
                <a:latin typeface="Calibri" panose="020F0502020204030204" pitchFamily="34" charset="0"/>
                <a:cs typeface="Calibri" panose="020F0502020204030204" pitchFamily="34" charset="0"/>
                <a:sym typeface="Symbol"/>
              </a:rPr>
              <a:t></a:t>
            </a:r>
            <a:r>
              <a:rPr lang="fr-FR" sz="5600" b="1" dirty="0">
                <a:latin typeface="Calibri" panose="020F0502020204030204" pitchFamily="34" charset="0"/>
                <a:cs typeface="Calibri" panose="020F0502020204030204" pitchFamily="34" charset="0"/>
              </a:rPr>
              <a:t>Un projet qui devient incontournable, un projet EVENEMENT </a:t>
            </a:r>
            <a:r>
              <a:rPr lang="fr-FR" sz="5600" dirty="0">
                <a:latin typeface="Calibri" panose="020F0502020204030204" pitchFamily="34" charset="0"/>
                <a:cs typeface="Calibri" panose="020F0502020204030204" pitchFamily="34" charset="0"/>
              </a:rPr>
              <a:t>: notre collège, les grandes sœurs se qualifient au premier championnat de France à Limoges en 2003.</a:t>
            </a:r>
          </a:p>
          <a:p>
            <a:pPr marL="0" indent="0">
              <a:buNone/>
            </a:pPr>
            <a:r>
              <a:rPr lang="fr-FR" sz="5600" dirty="0">
                <a:latin typeface="Calibri" panose="020F0502020204030204" pitchFamily="34" charset="0"/>
                <a:cs typeface="Calibri" panose="020F0502020204030204" pitchFamily="34" charset="0"/>
              </a:rPr>
              <a:t>Le rugby au collège comme vecteur de réussite, d’ouverture…. La demande était là ! </a:t>
            </a:r>
          </a:p>
          <a:p>
            <a:pPr marL="0" indent="0">
              <a:buNone/>
            </a:pPr>
            <a:r>
              <a:rPr lang="fr-FR" sz="5600" b="1" dirty="0">
                <a:latin typeface="Calibri" panose="020F0502020204030204" pitchFamily="34" charset="0"/>
                <a:cs typeface="Calibri" panose="020F0502020204030204" pitchFamily="34" charset="0"/>
              </a:rPr>
              <a:t>A nous les adultes, les enseignants de construire pour aider à grandir autour de cette pratique .</a:t>
            </a:r>
          </a:p>
          <a:p>
            <a:endParaRPr lang="fr-FR" dirty="0"/>
          </a:p>
        </p:txBody>
      </p:sp>
    </p:spTree>
    <p:extLst>
      <p:ext uri="{BB962C8B-B14F-4D97-AF65-F5344CB8AC3E}">
        <p14:creationId xmlns:p14="http://schemas.microsoft.com/office/powerpoint/2010/main" val="194593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983" y="499709"/>
            <a:ext cx="8712925" cy="1188720"/>
          </a:xfrm>
        </p:spPr>
        <p:txBody>
          <a:bodyPr>
            <a:normAutofit fontScale="90000"/>
          </a:bodyPr>
          <a:lstStyle/>
          <a:p>
            <a:r>
              <a:rPr lang="fr-FR" sz="2200" b="1" dirty="0">
                <a:solidFill>
                  <a:srgbClr val="00B0F0"/>
                </a:solidFill>
              </a:rPr>
              <a:t>2003 à 2009 un projet qui communique, </a:t>
            </a:r>
            <a:br>
              <a:rPr lang="fr-FR" sz="2200" b="1" dirty="0">
                <a:solidFill>
                  <a:srgbClr val="00B0F0"/>
                </a:solidFill>
              </a:rPr>
            </a:br>
            <a:r>
              <a:rPr lang="fr-FR" sz="2200" b="1" dirty="0">
                <a:solidFill>
                  <a:srgbClr val="00B0F0"/>
                </a:solidFill>
              </a:rPr>
              <a:t>des valeurs qui diffusent</a:t>
            </a:r>
            <a:br>
              <a:rPr lang="fr-FR" sz="2200" b="1" dirty="0">
                <a:solidFill>
                  <a:srgbClr val="00B0F0"/>
                </a:solidFill>
              </a:rPr>
            </a:br>
            <a:r>
              <a:rPr lang="fr-FR" sz="2200" b="1" dirty="0">
                <a:solidFill>
                  <a:srgbClr val="00B0F0"/>
                </a:solidFill>
              </a:rPr>
              <a:t>Un projet qui réunit, qui créée et qui innove</a:t>
            </a:r>
            <a:r>
              <a:rPr lang="fr-FR" dirty="0"/>
              <a:t> </a:t>
            </a:r>
          </a:p>
        </p:txBody>
      </p:sp>
      <p:pic>
        <p:nvPicPr>
          <p:cNvPr id="4" name="Espace réservé du contenu 3" descr="C:\Documents and Settings\Propriétaire\Mes documents\Mes images\MAQUETTE AVEC BU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3365" y="2485162"/>
            <a:ext cx="3996838" cy="3248025"/>
          </a:xfrm>
          <a:prstGeom prst="rect">
            <a:avLst/>
          </a:prstGeom>
          <a:noFill/>
          <a:ln>
            <a:noFill/>
          </a:ln>
        </p:spPr>
      </p:pic>
      <p:pic>
        <p:nvPicPr>
          <p:cNvPr id="5" name="Image 4" descr="fly rugbywomem 2"/>
          <p:cNvPicPr/>
          <p:nvPr/>
        </p:nvPicPr>
        <p:blipFill>
          <a:blip r:embed="rId3">
            <a:extLst>
              <a:ext uri="{28A0092B-C50C-407E-A947-70E740481C1C}">
                <a14:useLocalDpi xmlns:a14="http://schemas.microsoft.com/office/drawing/2010/main" val="0"/>
              </a:ext>
            </a:extLst>
          </a:blip>
          <a:srcRect/>
          <a:stretch>
            <a:fillRect/>
          </a:stretch>
        </p:blipFill>
        <p:spPr bwMode="auto">
          <a:xfrm>
            <a:off x="7612380" y="2485163"/>
            <a:ext cx="4326255" cy="3248025"/>
          </a:xfrm>
          <a:prstGeom prst="rect">
            <a:avLst/>
          </a:prstGeom>
          <a:noFill/>
          <a:ln>
            <a:noFill/>
          </a:ln>
        </p:spPr>
      </p:pic>
      <p:sp>
        <p:nvSpPr>
          <p:cNvPr id="6" name="Rectangle 5"/>
          <p:cNvSpPr/>
          <p:nvPr/>
        </p:nvSpPr>
        <p:spPr>
          <a:xfrm>
            <a:off x="4366696" y="2889912"/>
            <a:ext cx="3197352" cy="2166875"/>
          </a:xfrm>
          <a:prstGeom prst="rect">
            <a:avLst/>
          </a:prstGeom>
        </p:spPr>
        <p:txBody>
          <a:bodyPr wrap="square">
            <a:spAutoFit/>
          </a:bodyPr>
          <a:lstStyle/>
          <a:p>
            <a:pPr algn="ct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2009 : Naissance du premier tournoi de rugby féminin en Bourgogne, devenu plus grand tournoi de rugby féminin « jeunes » pour sa 7</a:t>
            </a:r>
            <a:r>
              <a:rPr lang="fr-FR" baseline="30000" dirty="0">
                <a:latin typeface="Calibri" panose="020F0502020204030204" pitchFamily="34" charset="0"/>
                <a:ea typeface="Calibri" panose="020F0502020204030204" pitchFamily="34" charset="0"/>
                <a:cs typeface="Calibri" panose="020F0502020204030204" pitchFamily="34" charset="0"/>
              </a:rPr>
              <a:t>ème</a:t>
            </a:r>
            <a:r>
              <a:rPr lang="fr-FR" dirty="0">
                <a:latin typeface="Calibri" panose="020F0502020204030204" pitchFamily="34" charset="0"/>
                <a:ea typeface="Calibri" panose="020F0502020204030204" pitchFamily="34" charset="0"/>
                <a:cs typeface="Calibri" panose="020F0502020204030204" pitchFamily="34" charset="0"/>
              </a:rPr>
              <a:t> édition </a:t>
            </a:r>
            <a:r>
              <a:rPr lang="fr-FR" b="1" dirty="0">
                <a:latin typeface="Calibri" panose="020F0502020204030204" pitchFamily="34" charset="0"/>
                <a:ea typeface="Calibri" panose="020F0502020204030204" pitchFamily="34" charset="0"/>
                <a:cs typeface="Calibri" panose="020F0502020204030204" pitchFamily="34" charset="0"/>
              </a:rPr>
              <a:t>avec l’intégration d’équipes issue du primaire</a:t>
            </a:r>
            <a:r>
              <a:rPr lang="fr-FR" dirty="0">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65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9977" y="169164"/>
            <a:ext cx="9144000" cy="1188720"/>
          </a:xfrm>
        </p:spPr>
        <p:txBody>
          <a:bodyPr>
            <a:normAutofit fontScale="90000"/>
          </a:bodyPr>
          <a:lstStyle/>
          <a:p>
            <a:r>
              <a:rPr lang="fr-FR" sz="2700" dirty="0">
                <a:solidFill>
                  <a:srgbClr val="00B0F0"/>
                </a:solidFill>
              </a:rPr>
              <a:t> </a:t>
            </a:r>
            <a:br>
              <a:rPr lang="fr-FR" sz="2700" dirty="0">
                <a:solidFill>
                  <a:srgbClr val="00B0F0"/>
                </a:solidFill>
              </a:rPr>
            </a:br>
            <a:r>
              <a:rPr lang="fr-FR" sz="2700" b="1" dirty="0">
                <a:solidFill>
                  <a:srgbClr val="00B0F0"/>
                </a:solidFill>
              </a:rPr>
              <a:t>2011 fermeture du collège Jean Zay, le projet « rugby pratique au féminin » prend un second envol à J.Vilar</a:t>
            </a:r>
            <a:br>
              <a:rPr lang="fr-FR" dirty="0"/>
            </a:br>
            <a:endParaRPr lang="fr-FR" dirty="0"/>
          </a:p>
        </p:txBody>
      </p:sp>
      <p:sp>
        <p:nvSpPr>
          <p:cNvPr id="3" name="Espace réservé du contenu 2"/>
          <p:cNvSpPr>
            <a:spLocks noGrp="1"/>
          </p:cNvSpPr>
          <p:nvPr>
            <p:ph idx="1"/>
          </p:nvPr>
        </p:nvSpPr>
        <p:spPr>
          <a:xfrm>
            <a:off x="1053084" y="1997964"/>
            <a:ext cx="10104120" cy="4219956"/>
          </a:xfrm>
        </p:spPr>
        <p:txBody>
          <a:bodyPr>
            <a:normAutofit fontScale="40000" lnSpcReduction="20000"/>
          </a:bodyPr>
          <a:lstStyle/>
          <a:p>
            <a:pPr marL="0" indent="0">
              <a:buNone/>
            </a:pPr>
            <a:r>
              <a:rPr lang="fr-FR" sz="3500" b="1" dirty="0">
                <a:latin typeface="Calibri" panose="020F0502020204030204" pitchFamily="34" charset="0"/>
                <a:cs typeface="Calibri" panose="020F0502020204030204" pitchFamily="34" charset="0"/>
              </a:rPr>
              <a:t>APPARITION DES CONTRANTES STRUCTURELLES</a:t>
            </a:r>
          </a:p>
          <a:p>
            <a:pPr marL="0" indent="0">
              <a:buNone/>
            </a:pPr>
            <a:r>
              <a:rPr lang="fr-FR" sz="3500" b="1" dirty="0">
                <a:latin typeface="Calibri" panose="020F0502020204030204" pitchFamily="34" charset="0"/>
                <a:cs typeface="Calibri" panose="020F0502020204030204" pitchFamily="34" charset="0"/>
              </a:rPr>
              <a:t>Un projet qui « migre » et se positionne dans le cadre d’un nouvel établissement </a:t>
            </a:r>
          </a:p>
          <a:p>
            <a:pPr marL="0" indent="0">
              <a:buNone/>
            </a:pPr>
            <a:endParaRPr lang="fr-FR" sz="3500" dirty="0">
              <a:latin typeface="Calibri" panose="020F0502020204030204" pitchFamily="34" charset="0"/>
              <a:cs typeface="Calibri" panose="020F0502020204030204" pitchFamily="34" charset="0"/>
            </a:endParaRPr>
          </a:p>
          <a:p>
            <a:pPr marL="0" indent="0">
              <a:buNone/>
            </a:pPr>
            <a:r>
              <a:rPr lang="fr-FR" sz="3500" dirty="0">
                <a:latin typeface="Calibri" panose="020F0502020204030204" pitchFamily="34" charset="0"/>
                <a:cs typeface="Calibri" panose="020F0502020204030204" pitchFamily="34" charset="0"/>
              </a:rPr>
              <a:t>↘  Classe promo section sportive au féminin et </a:t>
            </a:r>
            <a:r>
              <a:rPr lang="fr-FR" sz="3500" b="1" dirty="0">
                <a:latin typeface="Calibri" panose="020F0502020204030204" pitchFamily="34" charset="0"/>
                <a:cs typeface="Calibri" panose="020F0502020204030204" pitchFamily="34" charset="0"/>
              </a:rPr>
              <a:t> se faire connaître et de nouveau </a:t>
            </a:r>
            <a:r>
              <a:rPr lang="fr-FR" sz="3500" b="1" dirty="0">
                <a:solidFill>
                  <a:srgbClr val="FF0000"/>
                </a:solidFill>
                <a:latin typeface="Calibri" panose="020F0502020204030204" pitchFamily="34" charset="0"/>
                <a:cs typeface="Calibri" panose="020F0502020204030204" pitchFamily="34" charset="0"/>
              </a:rPr>
              <a:t>ENTRER DANS LES ECOLES</a:t>
            </a:r>
            <a:r>
              <a:rPr lang="fr-FR" sz="3500" dirty="0">
                <a:latin typeface="Calibri" panose="020F0502020204030204" pitchFamily="34" charset="0"/>
                <a:cs typeface="Calibri" panose="020F0502020204030204" pitchFamily="34" charset="0"/>
              </a:rPr>
              <a:t>,  un premier contact avec </a:t>
            </a:r>
            <a:r>
              <a:rPr lang="fr-FR" sz="3500" b="1" dirty="0">
                <a:latin typeface="Calibri" panose="020F0502020204030204" pitchFamily="34" charset="0"/>
                <a:cs typeface="Calibri" panose="020F0502020204030204" pitchFamily="34" charset="0"/>
              </a:rPr>
              <a:t>les professeurs des écoles. </a:t>
            </a:r>
          </a:p>
          <a:p>
            <a:pPr marL="0" indent="0">
              <a:buNone/>
            </a:pPr>
            <a:r>
              <a:rPr lang="fr-FR" sz="3500" dirty="0">
                <a:latin typeface="Calibri" panose="020F0502020204030204" pitchFamily="34" charset="0"/>
                <a:cs typeface="Calibri" panose="020F0502020204030204" pitchFamily="34" charset="0"/>
              </a:rPr>
              <a:t>Dès 2012 </a:t>
            </a:r>
            <a:r>
              <a:rPr lang="fr-FR" sz="3500" dirty="0">
                <a:solidFill>
                  <a:srgbClr val="FF0000"/>
                </a:solidFill>
                <a:latin typeface="Calibri" panose="020F0502020204030204" pitchFamily="34" charset="0"/>
                <a:cs typeface="Calibri" panose="020F0502020204030204" pitchFamily="34" charset="0"/>
              </a:rPr>
              <a:t>mise en place d’une initiation rugby avec un groupe de collégiennes issue de l’école à initier </a:t>
            </a:r>
            <a:r>
              <a:rPr lang="fr-FR" sz="3500" dirty="0">
                <a:latin typeface="Calibri" panose="020F0502020204030204" pitchFamily="34" charset="0"/>
                <a:cs typeface="Calibri" panose="020F0502020204030204" pitchFamily="34" charset="0"/>
              </a:rPr>
              <a:t>(créer du lien et permettre au PE de reprendre contact avec d’anciens élèves).</a:t>
            </a:r>
          </a:p>
          <a:p>
            <a:pPr marL="0" indent="0">
              <a:buNone/>
            </a:pPr>
            <a:endParaRPr lang="fr-FR" sz="3500" dirty="0">
              <a:latin typeface="Calibri" panose="020F0502020204030204" pitchFamily="34" charset="0"/>
              <a:cs typeface="Calibri" panose="020F0502020204030204" pitchFamily="34" charset="0"/>
            </a:endParaRPr>
          </a:p>
          <a:p>
            <a:pPr marL="0" indent="0" algn="ctr">
              <a:buNone/>
            </a:pPr>
            <a:r>
              <a:rPr lang="fr-FR" sz="3500" b="1" dirty="0">
                <a:solidFill>
                  <a:srgbClr val="0070C0"/>
                </a:solidFill>
                <a:latin typeface="Calibri" panose="020F0502020204030204" pitchFamily="34" charset="0"/>
                <a:cs typeface="Calibri" panose="020F0502020204030204" pitchFamily="34" charset="0"/>
                <a:sym typeface="Symbol" panose="05050102010706020507" pitchFamily="18" charset="2"/>
              </a:rPr>
              <a:t></a:t>
            </a:r>
            <a:r>
              <a:rPr lang="fr-FR" sz="3500" b="1" dirty="0">
                <a:solidFill>
                  <a:srgbClr val="0070C0"/>
                </a:solidFill>
                <a:latin typeface="Calibri" panose="020F0502020204030204" pitchFamily="34" charset="0"/>
                <a:cs typeface="Calibri" panose="020F0502020204030204" pitchFamily="34" charset="0"/>
              </a:rPr>
              <a:t> </a:t>
            </a:r>
            <a:r>
              <a:rPr lang="fr-FR" sz="3500" b="1" u="sng" dirty="0">
                <a:solidFill>
                  <a:srgbClr val="0070C0"/>
                </a:solidFill>
                <a:latin typeface="Calibri" panose="020F0502020204030204" pitchFamily="34" charset="0"/>
                <a:cs typeface="Calibri" panose="020F0502020204030204" pitchFamily="34" charset="0"/>
              </a:rPr>
              <a:t>Le projet d’établissement s’empare de cet outil et en fait un élément dynamique du projet REP</a:t>
            </a:r>
            <a:endParaRPr lang="fr-FR" sz="3500" dirty="0">
              <a:solidFill>
                <a:srgbClr val="0070C0"/>
              </a:solidFill>
              <a:latin typeface="Calibri" panose="020F0502020204030204" pitchFamily="34" charset="0"/>
              <a:cs typeface="Calibri" panose="020F0502020204030204" pitchFamily="34" charset="0"/>
            </a:endParaRPr>
          </a:p>
          <a:p>
            <a:pPr marL="0" indent="0">
              <a:buNone/>
            </a:pPr>
            <a:r>
              <a:rPr lang="fr-FR" sz="3500" dirty="0">
                <a:latin typeface="Calibri" panose="020F0502020204030204" pitchFamily="34" charset="0"/>
                <a:cs typeface="Calibri" panose="020F0502020204030204" pitchFamily="34" charset="0"/>
              </a:rPr>
              <a:t> </a:t>
            </a:r>
          </a:p>
          <a:p>
            <a:pPr marL="0" indent="0">
              <a:buNone/>
            </a:pPr>
            <a:r>
              <a:rPr lang="fr-FR" sz="3500" dirty="0">
                <a:latin typeface="Calibri" panose="020F0502020204030204" pitchFamily="34" charset="0"/>
                <a:cs typeface="Calibri" panose="020F0502020204030204" pitchFamily="34" charset="0"/>
              </a:rPr>
              <a:t> </a:t>
            </a:r>
          </a:p>
          <a:p>
            <a:pPr marL="0" indent="0">
              <a:buNone/>
            </a:pPr>
            <a:r>
              <a:rPr lang="fr-FR" sz="3500" b="1" dirty="0">
                <a:solidFill>
                  <a:srgbClr val="FF0000"/>
                </a:solidFill>
                <a:latin typeface="Calibri" panose="020F0502020204030204" pitchFamily="34" charset="0"/>
                <a:cs typeface="Calibri" panose="020F0502020204030204" pitchFamily="34" charset="0"/>
              </a:rPr>
              <a:t>     </a:t>
            </a:r>
            <a:r>
              <a:rPr lang="fr-FR" sz="3500" b="1" u="sng" dirty="0">
                <a:solidFill>
                  <a:srgbClr val="FF0000"/>
                </a:solidFill>
                <a:latin typeface="Calibri" panose="020F0502020204030204" pitchFamily="34" charset="0"/>
                <a:cs typeface="Calibri" panose="020F0502020204030204" pitchFamily="34" charset="0"/>
              </a:rPr>
              <a:t>Le collège crée l’Evènement</a:t>
            </a:r>
            <a:r>
              <a:rPr lang="fr-FR" sz="3500" u="sng" dirty="0">
                <a:solidFill>
                  <a:srgbClr val="FF0000"/>
                </a:solidFill>
                <a:latin typeface="Calibri" panose="020F0502020204030204" pitchFamily="34" charset="0"/>
                <a:cs typeface="Calibri" panose="020F0502020204030204" pitchFamily="34" charset="0"/>
              </a:rPr>
              <a:t> </a:t>
            </a:r>
            <a:r>
              <a:rPr lang="fr-FR" sz="3500" dirty="0">
                <a:solidFill>
                  <a:srgbClr val="FF0000"/>
                </a:solidFill>
                <a:latin typeface="Calibri" panose="020F0502020204030204" pitchFamily="34" charset="0"/>
                <a:cs typeface="Calibri" panose="020F0502020204030204" pitchFamily="34" charset="0"/>
              </a:rPr>
              <a:t>: </a:t>
            </a:r>
          </a:p>
          <a:p>
            <a:pPr marL="0" indent="0">
              <a:buNone/>
            </a:pPr>
            <a:r>
              <a:rPr lang="fr-FR" sz="3500" dirty="0">
                <a:latin typeface="Calibri" panose="020F0502020204030204" pitchFamily="34" charset="0"/>
                <a:cs typeface="Calibri" panose="020F0502020204030204" pitchFamily="34" charset="0"/>
              </a:rPr>
              <a:t>- un tournoi dans sa 8</a:t>
            </a:r>
            <a:r>
              <a:rPr lang="fr-FR" sz="3500" baseline="30000" dirty="0">
                <a:latin typeface="Calibri" panose="020F0502020204030204" pitchFamily="34" charset="0"/>
                <a:cs typeface="Calibri" panose="020F0502020204030204" pitchFamily="34" charset="0"/>
              </a:rPr>
              <a:t>ème</a:t>
            </a:r>
            <a:r>
              <a:rPr lang="fr-FR" sz="3500" dirty="0">
                <a:latin typeface="Calibri" panose="020F0502020204030204" pitchFamily="34" charset="0"/>
                <a:cs typeface="Calibri" panose="020F0502020204030204" pitchFamily="34" charset="0"/>
              </a:rPr>
              <a:t> édition devenu plus grand tournoi féminin sur le territoire qui réunit près de 60 de nos élèves du CM2 à la terminale,</a:t>
            </a:r>
          </a:p>
          <a:p>
            <a:pPr marL="0" indent="0">
              <a:buNone/>
            </a:pPr>
            <a:r>
              <a:rPr lang="fr-FR" sz="3500" dirty="0">
                <a:latin typeface="Calibri" panose="020F0502020204030204" pitchFamily="34" charset="0"/>
                <a:cs typeface="Calibri" panose="020F0502020204030204" pitchFamily="34" charset="0"/>
              </a:rPr>
              <a:t>- un groupe championne de France 2015 à Chalon  (toutes les écoles primaires présentes : tournage d'un </a:t>
            </a:r>
            <a:r>
              <a:rPr lang="fr-FR" sz="3500" b="1" dirty="0">
                <a:latin typeface="Calibri" panose="020F0502020204030204" pitchFamily="34" charset="0"/>
                <a:cs typeface="Calibri" panose="020F0502020204030204" pitchFamily="34" charset="0"/>
              </a:rPr>
              <a:t>film)</a:t>
            </a:r>
            <a:endParaRPr lang="fr-FR" sz="35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10705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0606" y="155448"/>
            <a:ext cx="9326880" cy="1545336"/>
          </a:xfrm>
        </p:spPr>
        <p:txBody>
          <a:bodyPr>
            <a:normAutofit fontScale="90000"/>
          </a:bodyPr>
          <a:lstStyle/>
          <a:p>
            <a:br>
              <a:rPr lang="fr-FR" dirty="0">
                <a:solidFill>
                  <a:srgbClr val="00B0F0"/>
                </a:solidFill>
              </a:rPr>
            </a:br>
            <a:r>
              <a:rPr lang="fr-FR" sz="2200" b="1" u="sng" dirty="0">
                <a:solidFill>
                  <a:srgbClr val="00B0F0"/>
                </a:solidFill>
              </a:rPr>
              <a:t>8</a:t>
            </a:r>
            <a:r>
              <a:rPr lang="fr-FR" sz="2200" b="1" u="sng" baseline="30000" dirty="0">
                <a:solidFill>
                  <a:srgbClr val="00B0F0"/>
                </a:solidFill>
              </a:rPr>
              <a:t>ème</a:t>
            </a:r>
            <a:r>
              <a:rPr lang="fr-FR" sz="2200" b="1" u="sng" dirty="0">
                <a:solidFill>
                  <a:srgbClr val="00B0F0"/>
                </a:solidFill>
              </a:rPr>
              <a:t> édition du tournoi de Chalon</a:t>
            </a:r>
            <a:br>
              <a:rPr lang="fr-FR" sz="2200" b="1" dirty="0">
                <a:solidFill>
                  <a:srgbClr val="00B0F0"/>
                </a:solidFill>
              </a:rPr>
            </a:br>
            <a:r>
              <a:rPr lang="fr-FR" sz="2200" b="1" dirty="0">
                <a:solidFill>
                  <a:srgbClr val="00B0F0"/>
                </a:solidFill>
              </a:rPr>
              <a:t>«Un collège, un club, une ville, un comité »</a:t>
            </a:r>
            <a:br>
              <a:rPr lang="fr-FR" sz="2200" b="1" dirty="0">
                <a:solidFill>
                  <a:srgbClr val="00B0F0"/>
                </a:solidFill>
              </a:rPr>
            </a:br>
            <a:r>
              <a:rPr lang="fr-FR" sz="2200" b="1" dirty="0">
                <a:solidFill>
                  <a:srgbClr val="00B0F0"/>
                </a:solidFill>
              </a:rPr>
              <a:t>« Le rugby, des filles, un tournoi »,</a:t>
            </a:r>
            <a:br>
              <a:rPr lang="fr-FR" b="1" dirty="0"/>
            </a:br>
            <a:endParaRPr lang="fr-FR" b="1" dirty="0"/>
          </a:p>
        </p:txBody>
      </p:sp>
      <p:pic>
        <p:nvPicPr>
          <p:cNvPr id="4" name="Espace réservé du contenu 3" descr="tournoi 2015.jpg"/>
          <p:cNvPicPr>
            <a:picLocks noGrp="1"/>
          </p:cNvPicPr>
          <p:nvPr>
            <p:ph idx="1"/>
          </p:nvPr>
        </p:nvPicPr>
        <p:blipFill>
          <a:blip r:embed="rId2" cstate="print"/>
          <a:stretch>
            <a:fillRect/>
          </a:stretch>
        </p:blipFill>
        <p:spPr>
          <a:xfrm>
            <a:off x="2720340" y="2999233"/>
            <a:ext cx="7050024" cy="3166258"/>
          </a:xfrm>
          <a:prstGeom prst="rect">
            <a:avLst/>
          </a:prstGeom>
        </p:spPr>
      </p:pic>
      <p:sp>
        <p:nvSpPr>
          <p:cNvPr id="5" name="Rectangle 4"/>
          <p:cNvSpPr/>
          <p:nvPr/>
        </p:nvSpPr>
        <p:spPr>
          <a:xfrm>
            <a:off x="2258568" y="2026843"/>
            <a:ext cx="7973568" cy="646331"/>
          </a:xfrm>
          <a:prstGeom prst="rect">
            <a:avLst/>
          </a:prstGeom>
        </p:spPr>
        <p:txBody>
          <a:bodyPr wrap="square">
            <a:spAutoFit/>
          </a:bodyPr>
          <a:lstStyle/>
          <a:p>
            <a:pPr algn="ctr"/>
            <a:r>
              <a:rPr lang="fr-FR" b="1" dirty="0">
                <a:solidFill>
                  <a:srgbClr val="0070C0"/>
                </a:solidFill>
                <a:latin typeface="Calibri" panose="020F0502020204030204" pitchFamily="34" charset="0"/>
                <a:cs typeface="Calibri" panose="020F0502020204030204" pitchFamily="34" charset="0"/>
                <a:sym typeface="Symbol" panose="05050102010706020507" pitchFamily="18" charset="2"/>
              </a:rPr>
              <a:t></a:t>
            </a:r>
            <a:r>
              <a:rPr lang="fr-FR" b="1" dirty="0">
                <a:solidFill>
                  <a:srgbClr val="0070C0"/>
                </a:solidFill>
                <a:latin typeface="Calibri" panose="020F0502020204030204" pitchFamily="34" charset="0"/>
                <a:cs typeface="Calibri" panose="020F0502020204030204" pitchFamily="34" charset="0"/>
              </a:rPr>
              <a:t> « Un événement au service d’enjeux citoyens, d’enjeux de société » un outil pour la construction d’une culture professionnelle commune.</a:t>
            </a:r>
            <a:endParaRPr lang="fr-FR"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960008"/>
      </p:ext>
    </p:extLst>
  </p:cSld>
  <p:clrMapOvr>
    <a:masterClrMapping/>
  </p:clrMapOvr>
</p:sld>
</file>

<file path=ppt/theme/theme1.xml><?xml version="1.0" encoding="utf-8"?>
<a:theme xmlns:a="http://schemas.openxmlformats.org/drawingml/2006/main" name="Colis">
  <a:themeElements>
    <a:clrScheme name="Colis">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Colis">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Colis</Template>
  <TotalTime>180</TotalTime>
  <Words>1205</Words>
  <Application>Microsoft Office PowerPoint</Application>
  <PresentationFormat>Grand écran</PresentationFormat>
  <Paragraphs>192</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SimSun</vt:lpstr>
      <vt:lpstr>Arial</vt:lpstr>
      <vt:lpstr>Calibri</vt:lpstr>
      <vt:lpstr>Gill Sans MT</vt:lpstr>
      <vt:lpstr>Lucida Sans</vt:lpstr>
      <vt:lpstr>Symbol</vt:lpstr>
      <vt:lpstr>Times New Roman</vt:lpstr>
      <vt:lpstr>Wingdings</vt:lpstr>
      <vt:lpstr>Colis</vt:lpstr>
      <vt:lpstr>Le rugby féminin au collège Jean Vilar… toute Une histoire…  « Un projet qui rassemble,  des évènements qui fédèrent,  un outil au service du « vivre-ensemble »,  un outil pour la mise en place d’une culture professionnelle commune»</vt:lpstr>
      <vt:lpstr>Rapport daté de juillet 2016, intitulé  « Expertise sur la continuité pédagogique entre l'école et le collège » et commandé par l’IGEN et l’IGAENR</vt:lpstr>
      <vt:lpstr>Plusieurs LEVIERS  pour encourager la liaison école-collège</vt:lpstr>
      <vt:lpstr>Objet du propos : Quelle démarche pour la mise en place d une culture professionnelle commune au cycle 3 .</vt:lpstr>
      <vt:lpstr>                 Historique et contexte     Le rugby féminin comme déclencheur du projet cycle 3 au collège J.Vilar. Un partage de valeurs et d’émotions à l’origine d’une culture professionnelle commune Collège J.Vilar de Chalon sur Saône au centre d’un réseau de 12 écoles + Réseau REP   Débuter notre liaison école / Collège  avec le rugby n’est pas anodin, la pratique de l’activité s’inscrit dans un contexte.  Genèse : naissance au collège Jean Zay collège ZEP (92% CSP défavorisées) dans  quartiers  en huis clos (Chalon, la cité des Pré saint jean, son collège et ses 5 écoles) 1996 : Interdiction aux femmes FFR 2001 : Section sportive… retour au collège dans un contexte de grande paupérisation   RUGBYWOMEN Une cité, Une Ville, Des Filles, Le Rugby </vt:lpstr>
      <vt:lpstr>Le Rugby pratique au féminin :     Un projet Education Nationale</vt:lpstr>
      <vt:lpstr>2003 à 2009 un projet qui communique,  des valeurs qui diffusent Un projet qui réunit, qui créée et qui innove </vt:lpstr>
      <vt:lpstr>  2011 fermeture du collège Jean Zay, le projet « rugby pratique au féminin » prend un second envol à J.Vilar </vt:lpstr>
      <vt:lpstr> 8ème édition du tournoi de Chalon «Un collège, un club, une ville, un comité » « Le rugby, des filles, un tournoi », </vt:lpstr>
      <vt:lpstr> une 8ème édition au service de la Cohésion sociale, de la Mixité et de l’Egalité des chances </vt:lpstr>
      <vt:lpstr>Objectif en relation avec les préconisations rapport 2016 :  Rassembler et questionner les pratiques pour mettre en place une culture professionnelle commune</vt:lpstr>
      <vt:lpstr>Mai 2016 : Mise en place à l’initiative de l’établissement d‘une formation en 6 temps pour convaincre, rassurer, enraciner (notre démarche s’inclut dans le contexte d’une activité connue et portée, mais dont le contenu crée des appréhensions)</vt:lpstr>
      <vt:lpstr>Présentation PowerPoint</vt:lpstr>
      <vt:lpstr>Démarche pour la mise en place d’UNE CULTURE PROFESSIONNELLE COMMUNE </vt:lpstr>
      <vt:lpstr>« LIAISON ECOLE-COLLEGE Eléments de réflexion …à brûle-pourpoint ou à bâtons rompus… » S.DUMAS le 01-11-2016    Coordonnateur Réseau R.E.P </vt:lpstr>
      <vt:lpstr>« La liaison école-collège »  Jean Christophe Tavernier CPC EPS</vt:lpstr>
      <vt:lpstr>Action menée dans le cadre de la liaison école-collège Rugby   Jean Christophe Tavernier CPC 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rugby féminin au collège Jean Vilar « Un projet qui rassemble, des évènements qui fédèrent, un outil au service du vivre ensemble, un outil pour de la mise en place d’une culture professionnelle commune »</dc:title>
  <dc:creator>Utilisateur</dc:creator>
  <cp:lastModifiedBy>Valérie et Jean Paul</cp:lastModifiedBy>
  <cp:revision>21</cp:revision>
  <dcterms:created xsi:type="dcterms:W3CDTF">2016-11-02T12:00:36Z</dcterms:created>
  <dcterms:modified xsi:type="dcterms:W3CDTF">2017-01-13T10:58:56Z</dcterms:modified>
</cp:coreProperties>
</file>